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7.xml" ContentType="application/vnd.openxmlformats-officedocument.presentationml.notesSlide+xml"/>
  <Override PartName="/ppt/tags/tag24.xml" ContentType="application/vnd.openxmlformats-officedocument.presentationml.tags+xml"/>
  <Override PartName="/ppt/notesSlides/notesSlide2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0"/>
  </p:notesMasterIdLst>
  <p:handoutMasterIdLst>
    <p:handoutMasterId r:id="rId81"/>
  </p:handoutMasterIdLst>
  <p:sldIdLst>
    <p:sldId id="256" r:id="rId2"/>
    <p:sldId id="257" r:id="rId3"/>
    <p:sldId id="269" r:id="rId4"/>
    <p:sldId id="258" r:id="rId5"/>
    <p:sldId id="263" r:id="rId6"/>
    <p:sldId id="264" r:id="rId7"/>
    <p:sldId id="259" r:id="rId8"/>
    <p:sldId id="268" r:id="rId9"/>
    <p:sldId id="326" r:id="rId10"/>
    <p:sldId id="352" r:id="rId11"/>
    <p:sldId id="353" r:id="rId12"/>
    <p:sldId id="354" r:id="rId13"/>
    <p:sldId id="355"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271" r:id="rId37"/>
    <p:sldId id="272" r:id="rId38"/>
    <p:sldId id="274" r:id="rId39"/>
    <p:sldId id="293" r:id="rId40"/>
    <p:sldId id="356" r:id="rId41"/>
    <p:sldId id="295" r:id="rId42"/>
    <p:sldId id="275" r:id="rId43"/>
    <p:sldId id="297" r:id="rId44"/>
    <p:sldId id="288" r:id="rId45"/>
    <p:sldId id="357" r:id="rId46"/>
    <p:sldId id="358" r:id="rId47"/>
    <p:sldId id="376" r:id="rId48"/>
    <p:sldId id="360" r:id="rId49"/>
    <p:sldId id="325" r:id="rId50"/>
    <p:sldId id="277" r:id="rId51"/>
    <p:sldId id="349" r:id="rId52"/>
    <p:sldId id="301" r:id="rId53"/>
    <p:sldId id="361" r:id="rId54"/>
    <p:sldId id="362" r:id="rId55"/>
    <p:sldId id="363" r:id="rId56"/>
    <p:sldId id="364" r:id="rId57"/>
    <p:sldId id="365" r:id="rId58"/>
    <p:sldId id="366" r:id="rId59"/>
    <p:sldId id="367" r:id="rId60"/>
    <p:sldId id="313" r:id="rId61"/>
    <p:sldId id="383" r:id="rId62"/>
    <p:sldId id="379" r:id="rId63"/>
    <p:sldId id="273" r:id="rId64"/>
    <p:sldId id="370" r:id="rId65"/>
    <p:sldId id="371" r:id="rId66"/>
    <p:sldId id="372" r:id="rId67"/>
    <p:sldId id="373" r:id="rId68"/>
    <p:sldId id="368" r:id="rId69"/>
    <p:sldId id="375" r:id="rId70"/>
    <p:sldId id="374" r:id="rId71"/>
    <p:sldId id="369" r:id="rId72"/>
    <p:sldId id="380" r:id="rId73"/>
    <p:sldId id="382" r:id="rId74"/>
    <p:sldId id="381" r:id="rId75"/>
    <p:sldId id="377" r:id="rId76"/>
    <p:sldId id="378" r:id="rId77"/>
    <p:sldId id="384" r:id="rId78"/>
    <p:sldId id="302" r:id="rId79"/>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227"/>
    <a:srgbClr val="338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11" autoAdjust="0"/>
    <p:restoredTop sz="94612" autoAdjust="0"/>
  </p:normalViewPr>
  <p:slideViewPr>
    <p:cSldViewPr>
      <p:cViewPr varScale="1">
        <p:scale>
          <a:sx n="86" d="100"/>
          <a:sy n="86" d="100"/>
        </p:scale>
        <p:origin x="-97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53685;&#54633;%20&#47928;&#49436;5"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53685;&#54633;%20&#47928;&#49436;5"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G:\MIT%20research\research\ExcelData\MHE_comp_err_comparison(20120816)%20(&#51088;&#46041;%20&#51200;&#51109;&#46120;).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G:\MIT%20research\research\ExcelData\MHE_comp_err_comparison(20120816)%20(&#51088;&#46041;%20&#51200;&#51109;&#46120;).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pPr>
              <a:solidFill>
                <a:srgbClr val="0070C0"/>
              </a:solidFill>
            </c:spPr>
          </c:marker>
          <c:xVal>
            <c:numRef>
              <c:f>(Sheet1!$A$5,Sheet1!$C$5,Sheet1!$E$5,Sheet1!$G$5)</c:f>
              <c:numCache>
                <c:formatCode>General</c:formatCode>
                <c:ptCount val="4"/>
                <c:pt idx="0">
                  <c:v>100</c:v>
                </c:pt>
                <c:pt idx="1">
                  <c:v>200</c:v>
                </c:pt>
                <c:pt idx="2">
                  <c:v>500</c:v>
                </c:pt>
                <c:pt idx="3">
                  <c:v>1000</c:v>
                </c:pt>
              </c:numCache>
            </c:numRef>
          </c:xVal>
          <c:yVal>
            <c:numRef>
              <c:f>(Sheet1!$A$4,Sheet1!$C$4,Sheet1!$E$4,Sheet1!$G$4)</c:f>
              <c:numCache>
                <c:formatCode>General</c:formatCode>
                <c:ptCount val="4"/>
                <c:pt idx="0">
                  <c:v>5.6052666666666662</c:v>
                </c:pt>
                <c:pt idx="1">
                  <c:v>5.2435</c:v>
                </c:pt>
                <c:pt idx="2">
                  <c:v>5.0097333333333403</c:v>
                </c:pt>
                <c:pt idx="3">
                  <c:v>4.94543333333334</c:v>
                </c:pt>
              </c:numCache>
            </c:numRef>
          </c:yVal>
          <c:smooth val="0"/>
        </c:ser>
        <c:dLbls>
          <c:showLegendKey val="0"/>
          <c:showVal val="0"/>
          <c:showCatName val="0"/>
          <c:showSerName val="0"/>
          <c:showPercent val="0"/>
          <c:showBubbleSize val="0"/>
        </c:dLbls>
        <c:axId val="77032064"/>
        <c:axId val="79803136"/>
      </c:scatterChart>
      <c:valAx>
        <c:axId val="77032064"/>
        <c:scaling>
          <c:orientation val="minMax"/>
        </c:scaling>
        <c:delete val="0"/>
        <c:axPos val="b"/>
        <c:numFmt formatCode="General" sourceLinked="1"/>
        <c:majorTickMark val="in"/>
        <c:minorTickMark val="none"/>
        <c:tickLblPos val="nextTo"/>
        <c:spPr>
          <a:ln>
            <a:solidFill>
              <a:schemeClr val="tx1"/>
            </a:solidFill>
          </a:ln>
        </c:spPr>
        <c:crossAx val="79803136"/>
        <c:crosses val="autoZero"/>
        <c:crossBetween val="midCat"/>
      </c:valAx>
      <c:valAx>
        <c:axId val="79803136"/>
        <c:scaling>
          <c:orientation val="minMax"/>
          <c:max val="5.8"/>
          <c:min val="4.8"/>
        </c:scaling>
        <c:delete val="0"/>
        <c:axPos val="l"/>
        <c:majorGridlines>
          <c:spPr>
            <a:ln>
              <a:noFill/>
            </a:ln>
          </c:spPr>
        </c:majorGridlines>
        <c:numFmt formatCode="General" sourceLinked="1"/>
        <c:majorTickMark val="in"/>
        <c:minorTickMark val="none"/>
        <c:tickLblPos val="nextTo"/>
        <c:spPr>
          <a:ln>
            <a:solidFill>
              <a:schemeClr val="tx1"/>
            </a:solidFill>
          </a:ln>
        </c:spPr>
        <c:crossAx val="77032064"/>
        <c:crosses val="autoZero"/>
        <c:crossBetween val="midCat"/>
        <c:majorUnit val="0.2"/>
      </c:valAx>
      <c:spPr>
        <a:ln w="12700">
          <a:solidFill>
            <a:schemeClr val="tx1"/>
          </a:solidFill>
        </a:ln>
      </c:spPr>
    </c:plotArea>
    <c:plotVisOnly val="1"/>
    <c:dispBlanksAs val="gap"/>
    <c:showDLblsOverMax val="0"/>
  </c:chart>
  <c:spPr>
    <a:solidFill>
      <a:schemeClr val="bg1"/>
    </a:solid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317222222222201E-2"/>
          <c:y val="5.6239935587761698E-2"/>
          <c:w val="0.85058722222222205"/>
          <c:h val="0.825673510466989"/>
        </c:manualLayout>
      </c:layout>
      <c:scatterChart>
        <c:scatterStyle val="lineMarker"/>
        <c:varyColors val="0"/>
        <c:ser>
          <c:idx val="0"/>
          <c:order val="0"/>
          <c:spPr>
            <a:ln w="28575">
              <a:noFill/>
            </a:ln>
          </c:spPr>
          <c:marker>
            <c:spPr>
              <a:solidFill>
                <a:srgbClr val="FF0000"/>
              </a:solidFill>
            </c:spPr>
          </c:marker>
          <c:xVal>
            <c:numRef>
              <c:f>(Sheet1!$A$5,Sheet1!$C$5,Sheet1!$E$5,Sheet1!$G$5)</c:f>
              <c:numCache>
                <c:formatCode>General</c:formatCode>
                <c:ptCount val="4"/>
                <c:pt idx="0">
                  <c:v>100</c:v>
                </c:pt>
                <c:pt idx="1">
                  <c:v>200</c:v>
                </c:pt>
                <c:pt idx="2">
                  <c:v>500</c:v>
                </c:pt>
                <c:pt idx="3">
                  <c:v>1000</c:v>
                </c:pt>
              </c:numCache>
            </c:numRef>
          </c:xVal>
          <c:yVal>
            <c:numRef>
              <c:f>(Sheet1!$B$4,Sheet1!$D$4,Sheet1!$F$4,Sheet1!$H$4)</c:f>
              <c:numCache>
                <c:formatCode>General</c:formatCode>
                <c:ptCount val="4"/>
                <c:pt idx="0">
                  <c:v>0.416866666666667</c:v>
                </c:pt>
                <c:pt idx="1">
                  <c:v>0.74876666666666702</c:v>
                </c:pt>
                <c:pt idx="2">
                  <c:v>1.761333333333333</c:v>
                </c:pt>
                <c:pt idx="3">
                  <c:v>3.4388333333333332</c:v>
                </c:pt>
              </c:numCache>
            </c:numRef>
          </c:yVal>
          <c:smooth val="0"/>
        </c:ser>
        <c:dLbls>
          <c:showLegendKey val="0"/>
          <c:showVal val="0"/>
          <c:showCatName val="0"/>
          <c:showSerName val="0"/>
          <c:showPercent val="0"/>
          <c:showBubbleSize val="0"/>
        </c:dLbls>
        <c:axId val="79818112"/>
        <c:axId val="85485056"/>
      </c:scatterChart>
      <c:valAx>
        <c:axId val="79818112"/>
        <c:scaling>
          <c:orientation val="minMax"/>
        </c:scaling>
        <c:delete val="0"/>
        <c:axPos val="b"/>
        <c:numFmt formatCode="General" sourceLinked="1"/>
        <c:majorTickMark val="in"/>
        <c:minorTickMark val="none"/>
        <c:tickLblPos val="nextTo"/>
        <c:spPr>
          <a:ln>
            <a:solidFill>
              <a:schemeClr val="tx1"/>
            </a:solidFill>
          </a:ln>
        </c:spPr>
        <c:crossAx val="85485056"/>
        <c:crosses val="autoZero"/>
        <c:crossBetween val="midCat"/>
      </c:valAx>
      <c:valAx>
        <c:axId val="85485056"/>
        <c:scaling>
          <c:orientation val="minMax"/>
        </c:scaling>
        <c:delete val="0"/>
        <c:axPos val="l"/>
        <c:majorGridlines>
          <c:spPr>
            <a:ln>
              <a:noFill/>
            </a:ln>
          </c:spPr>
        </c:majorGridlines>
        <c:numFmt formatCode="General" sourceLinked="1"/>
        <c:majorTickMark val="in"/>
        <c:minorTickMark val="none"/>
        <c:tickLblPos val="nextTo"/>
        <c:spPr>
          <a:ln>
            <a:solidFill>
              <a:schemeClr val="tx1"/>
            </a:solidFill>
          </a:ln>
        </c:spPr>
        <c:crossAx val="79818112"/>
        <c:crosses val="autoZero"/>
        <c:crossBetween val="midCat"/>
        <c:majorUnit val="1"/>
      </c:valAx>
      <c:spPr>
        <a:solidFill>
          <a:schemeClr val="bg1"/>
        </a:solidFill>
        <a:ln w="12700">
          <a:solidFill>
            <a:schemeClr val="tx1"/>
          </a:solidFill>
        </a:ln>
      </c:spPr>
    </c:plotArea>
    <c:plotVisOnly val="1"/>
    <c:dispBlanksAs val="gap"/>
    <c:showDLblsOverMax val="0"/>
  </c:chart>
  <c:spPr>
    <a:solidFill>
      <a:schemeClr val="bg1"/>
    </a:solid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436332483751299"/>
          <c:y val="3.5930484417603097E-2"/>
          <c:w val="0.68996583333333406"/>
          <c:h val="0.68340347222222197"/>
        </c:manualLayout>
      </c:layout>
      <c:scatterChart>
        <c:scatterStyle val="lineMarker"/>
        <c:varyColors val="0"/>
        <c:ser>
          <c:idx val="0"/>
          <c:order val="0"/>
          <c:tx>
            <c:v>QP</c:v>
          </c:tx>
          <c:spPr>
            <a:ln w="9525">
              <a:noFill/>
            </a:ln>
          </c:spPr>
          <c:marker>
            <c:symbol val="diamond"/>
            <c:size val="6"/>
            <c:spPr>
              <a:noFill/>
              <a:ln w="6350">
                <a:solidFill>
                  <a:srgbClr val="FF0000"/>
                </a:solidFill>
              </a:ln>
            </c:spPr>
          </c:marker>
          <c:xVal>
            <c:numRef>
              <c:f>Sheet1!$A$3:$A$8</c:f>
              <c:numCache>
                <c:formatCode>General</c:formatCode>
                <c:ptCount val="6"/>
                <c:pt idx="0">
                  <c:v>11</c:v>
                </c:pt>
                <c:pt idx="1">
                  <c:v>21</c:v>
                </c:pt>
                <c:pt idx="2">
                  <c:v>51</c:v>
                </c:pt>
                <c:pt idx="3">
                  <c:v>101</c:v>
                </c:pt>
              </c:numCache>
            </c:numRef>
          </c:xVal>
          <c:yVal>
            <c:numRef>
              <c:f>Sheet1!$B$3:$B$8</c:f>
              <c:numCache>
                <c:formatCode>General</c:formatCode>
                <c:ptCount val="6"/>
                <c:pt idx="0">
                  <c:v>0.185</c:v>
                </c:pt>
                <c:pt idx="1">
                  <c:v>0.23799999999999999</c:v>
                </c:pt>
                <c:pt idx="2">
                  <c:v>0.53100000000000003</c:v>
                </c:pt>
                <c:pt idx="3">
                  <c:v>1.3109999999999999</c:v>
                </c:pt>
              </c:numCache>
            </c:numRef>
          </c:yVal>
          <c:smooth val="0"/>
        </c:ser>
        <c:ser>
          <c:idx val="1"/>
          <c:order val="1"/>
          <c:tx>
            <c:v>SVD based QP</c:v>
          </c:tx>
          <c:spPr>
            <a:ln w="28575">
              <a:noFill/>
            </a:ln>
          </c:spPr>
          <c:marker>
            <c:symbol val="square"/>
            <c:size val="5"/>
            <c:spPr>
              <a:noFill/>
              <a:ln w="6350">
                <a:solidFill>
                  <a:srgbClr val="0070C0"/>
                </a:solidFill>
              </a:ln>
            </c:spPr>
          </c:marker>
          <c:xVal>
            <c:numRef>
              <c:f>Sheet1!$A$3:$A$8</c:f>
              <c:numCache>
                <c:formatCode>General</c:formatCode>
                <c:ptCount val="6"/>
                <c:pt idx="0">
                  <c:v>11</c:v>
                </c:pt>
                <c:pt idx="1">
                  <c:v>21</c:v>
                </c:pt>
                <c:pt idx="2">
                  <c:v>51</c:v>
                </c:pt>
                <c:pt idx="3">
                  <c:v>101</c:v>
                </c:pt>
              </c:numCache>
            </c:numRef>
          </c:xVal>
          <c:yVal>
            <c:numRef>
              <c:f>Sheet1!$D$3:$D$8</c:f>
              <c:numCache>
                <c:formatCode>General</c:formatCode>
                <c:ptCount val="6"/>
                <c:pt idx="0">
                  <c:v>1.67E-2</c:v>
                </c:pt>
                <c:pt idx="1">
                  <c:v>1.89E-2</c:v>
                </c:pt>
                <c:pt idx="2">
                  <c:v>1.9599999999999999E-2</c:v>
                </c:pt>
                <c:pt idx="3">
                  <c:v>0.02</c:v>
                </c:pt>
              </c:numCache>
            </c:numRef>
          </c:yVal>
          <c:smooth val="0"/>
        </c:ser>
        <c:ser>
          <c:idx val="2"/>
          <c:order val="2"/>
          <c:spPr>
            <a:ln w="9525">
              <a:solidFill>
                <a:srgbClr val="FF0000"/>
              </a:solidFill>
            </a:ln>
          </c:spPr>
          <c:marker>
            <c:symbol val="none"/>
          </c:marker>
          <c:xVal>
            <c:numRef>
              <c:f>Sheet1!$A$18:$A$22</c:f>
              <c:numCache>
                <c:formatCode>General</c:formatCode>
                <c:ptCount val="5"/>
                <c:pt idx="0">
                  <c:v>11</c:v>
                </c:pt>
                <c:pt idx="1">
                  <c:v>21</c:v>
                </c:pt>
                <c:pt idx="2">
                  <c:v>51</c:v>
                </c:pt>
                <c:pt idx="3">
                  <c:v>101</c:v>
                </c:pt>
                <c:pt idx="4">
                  <c:v>201</c:v>
                </c:pt>
              </c:numCache>
            </c:numRef>
          </c:xVal>
          <c:yVal>
            <c:numRef>
              <c:f>Sheet1!$F$18:$F$22</c:f>
              <c:numCache>
                <c:formatCode>General</c:formatCode>
                <c:ptCount val="5"/>
                <c:pt idx="0">
                  <c:v>0.128727073342634</c:v>
                </c:pt>
                <c:pt idx="1">
                  <c:v>0.27524912865240497</c:v>
                </c:pt>
                <c:pt idx="2">
                  <c:v>0.78096143598502799</c:v>
                </c:pt>
                <c:pt idx="3">
                  <c:v>1.74341928377334</c:v>
                </c:pt>
                <c:pt idx="4">
                  <c:v>0</c:v>
                </c:pt>
              </c:numCache>
            </c:numRef>
          </c:yVal>
          <c:smooth val="0"/>
        </c:ser>
        <c:ser>
          <c:idx val="3"/>
          <c:order val="3"/>
          <c:spPr>
            <a:ln w="9525">
              <a:solidFill>
                <a:srgbClr val="0070C0"/>
              </a:solidFill>
            </a:ln>
          </c:spPr>
          <c:marker>
            <c:symbol val="none"/>
          </c:marker>
          <c:xVal>
            <c:numRef>
              <c:f>Sheet1!$A$18:$A$21</c:f>
              <c:numCache>
                <c:formatCode>General</c:formatCode>
                <c:ptCount val="4"/>
                <c:pt idx="0">
                  <c:v>11</c:v>
                </c:pt>
                <c:pt idx="1">
                  <c:v>21</c:v>
                </c:pt>
                <c:pt idx="2">
                  <c:v>51</c:v>
                </c:pt>
                <c:pt idx="3">
                  <c:v>101</c:v>
                </c:pt>
              </c:numCache>
            </c:numRef>
          </c:xVal>
          <c:yVal>
            <c:numRef>
              <c:f>Sheet1!$I$18:$I$21</c:f>
              <c:numCache>
                <c:formatCode>General</c:formatCode>
                <c:ptCount val="4"/>
                <c:pt idx="0">
                  <c:v>1.7262564725114199E-2</c:v>
                </c:pt>
                <c:pt idx="1">
                  <c:v>1.81252775108625E-2</c:v>
                </c:pt>
                <c:pt idx="2">
                  <c:v>1.9379698100649202E-2</c:v>
                </c:pt>
                <c:pt idx="3">
                  <c:v>2.0404565464882202E-2</c:v>
                </c:pt>
              </c:numCache>
            </c:numRef>
          </c:yVal>
          <c:smooth val="0"/>
        </c:ser>
        <c:dLbls>
          <c:showLegendKey val="0"/>
          <c:showVal val="0"/>
          <c:showCatName val="0"/>
          <c:showSerName val="0"/>
          <c:showPercent val="0"/>
          <c:showBubbleSize val="0"/>
        </c:dLbls>
        <c:axId val="85559168"/>
        <c:axId val="85569536"/>
      </c:scatterChart>
      <c:valAx>
        <c:axId val="85559168"/>
        <c:scaling>
          <c:logBase val="10"/>
          <c:orientation val="minMax"/>
          <c:max val="1000"/>
          <c:min val="1"/>
        </c:scaling>
        <c:delete val="0"/>
        <c:axPos val="b"/>
        <c:majorGridlines>
          <c:spPr>
            <a:ln>
              <a:prstDash val="dash"/>
            </a:ln>
          </c:spPr>
        </c:majorGridlines>
        <c:title>
          <c:tx>
            <c:rich>
              <a:bodyPr/>
              <a:lstStyle/>
              <a:p>
                <a:pPr>
                  <a:defRPr/>
                </a:pPr>
                <a:r>
                  <a:rPr lang="en-US"/>
                  <a:t>log State dimension</a:t>
                </a:r>
                <a:endParaRPr lang="ko-KR"/>
              </a:p>
            </c:rich>
          </c:tx>
          <c:layout>
            <c:manualLayout>
              <c:xMode val="edge"/>
              <c:yMode val="edge"/>
              <c:x val="0.37315388888888901"/>
              <c:y val="0.83878402777777805"/>
            </c:manualLayout>
          </c:layout>
          <c:overlay val="0"/>
        </c:title>
        <c:numFmt formatCode="General" sourceLinked="1"/>
        <c:majorTickMark val="none"/>
        <c:minorTickMark val="none"/>
        <c:tickLblPos val="low"/>
        <c:spPr>
          <a:ln>
            <a:prstDash val="dash"/>
          </a:ln>
        </c:spPr>
        <c:txPr>
          <a:bodyPr/>
          <a:lstStyle/>
          <a:p>
            <a:pPr>
              <a:defRPr sz="1400" b="0"/>
            </a:pPr>
            <a:endParaRPr lang="ko-KR"/>
          </a:p>
        </c:txPr>
        <c:crossAx val="85569536"/>
        <c:crosses val="autoZero"/>
        <c:crossBetween val="midCat"/>
      </c:valAx>
      <c:valAx>
        <c:axId val="85569536"/>
        <c:scaling>
          <c:logBase val="10"/>
          <c:orientation val="minMax"/>
          <c:max val="10"/>
        </c:scaling>
        <c:delete val="0"/>
        <c:axPos val="l"/>
        <c:majorGridlines>
          <c:spPr>
            <a:ln>
              <a:prstDash val="dash"/>
            </a:ln>
          </c:spPr>
        </c:majorGridlines>
        <c:title>
          <c:tx>
            <c:rich>
              <a:bodyPr rot="-5400000" vert="horz"/>
              <a:lstStyle/>
              <a:p>
                <a:pPr>
                  <a:defRPr/>
                </a:pPr>
                <a:r>
                  <a:rPr lang="en-US"/>
                  <a:t>log CPU seconds</a:t>
                </a:r>
                <a:endParaRPr lang="ko-KR"/>
              </a:p>
            </c:rich>
          </c:tx>
          <c:layout>
            <c:manualLayout>
              <c:xMode val="edge"/>
              <c:yMode val="edge"/>
              <c:x val="1.7995277777777801E-2"/>
              <c:y val="0.16377152777777801"/>
            </c:manualLayout>
          </c:layout>
          <c:overlay val="0"/>
        </c:title>
        <c:numFmt formatCode="General" sourceLinked="1"/>
        <c:majorTickMark val="none"/>
        <c:minorTickMark val="none"/>
        <c:tickLblPos val="nextTo"/>
        <c:spPr>
          <a:ln>
            <a:solidFill>
              <a:schemeClr val="tx1"/>
            </a:solidFill>
          </a:ln>
        </c:spPr>
        <c:txPr>
          <a:bodyPr/>
          <a:lstStyle/>
          <a:p>
            <a:pPr>
              <a:defRPr sz="1400" b="0"/>
            </a:pPr>
            <a:endParaRPr lang="ko-KR"/>
          </a:p>
        </c:txPr>
        <c:crossAx val="85559168"/>
        <c:crosses val="autoZero"/>
        <c:crossBetween val="midCat"/>
      </c:valAx>
      <c:spPr>
        <a:ln>
          <a:solidFill>
            <a:schemeClr val="tx1"/>
          </a:solidFill>
        </a:ln>
      </c:spPr>
    </c:plotArea>
    <c:plotVisOnly val="1"/>
    <c:dispBlanksAs val="gap"/>
    <c:showDLblsOverMax val="0"/>
  </c:chart>
  <c:spPr>
    <a:ln>
      <a:noFill/>
    </a:ln>
  </c:spPr>
  <c:txPr>
    <a:bodyPr/>
    <a:lstStyle/>
    <a:p>
      <a:pPr>
        <a:defRPr sz="1600" b="1">
          <a:latin typeface="+mn-lt"/>
          <a:cs typeface="Times New Roman" pitchFamily="18" charset="0"/>
        </a:defRPr>
      </a:pPr>
      <a:endParaRPr lang="ko-K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ko-K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966194444444402"/>
          <c:y val="3.5930484417603097E-2"/>
          <c:w val="0.67829333333333297"/>
          <c:h val="0.67745138888888901"/>
        </c:manualLayout>
      </c:layout>
      <c:scatterChart>
        <c:scatterStyle val="lineMarker"/>
        <c:varyColors val="0"/>
        <c:ser>
          <c:idx val="0"/>
          <c:order val="0"/>
          <c:tx>
            <c:v>QP</c:v>
          </c:tx>
          <c:spPr>
            <a:ln w="12700">
              <a:solidFill>
                <a:srgbClr val="FF0000"/>
              </a:solidFill>
            </a:ln>
          </c:spPr>
          <c:marker>
            <c:symbol val="diamond"/>
            <c:size val="6"/>
            <c:spPr>
              <a:noFill/>
              <a:ln w="6350">
                <a:solidFill>
                  <a:srgbClr val="FF0000"/>
                </a:solidFill>
              </a:ln>
            </c:spPr>
          </c:marker>
          <c:xVal>
            <c:numRef>
              <c:f>Sheet1!$A$3:$A$6</c:f>
              <c:numCache>
                <c:formatCode>General</c:formatCode>
                <c:ptCount val="4"/>
                <c:pt idx="0">
                  <c:v>11</c:v>
                </c:pt>
                <c:pt idx="1">
                  <c:v>21</c:v>
                </c:pt>
                <c:pt idx="2">
                  <c:v>51</c:v>
                </c:pt>
                <c:pt idx="3">
                  <c:v>101</c:v>
                </c:pt>
              </c:numCache>
            </c:numRef>
          </c:xVal>
          <c:yVal>
            <c:numRef>
              <c:f>Sheet1!$C$3:$C$6</c:f>
              <c:numCache>
                <c:formatCode>General</c:formatCode>
                <c:ptCount val="4"/>
                <c:pt idx="0">
                  <c:v>1.46E-2</c:v>
                </c:pt>
                <c:pt idx="1">
                  <c:v>1.32E-2</c:v>
                </c:pt>
                <c:pt idx="2">
                  <c:v>1.09E-2</c:v>
                </c:pt>
                <c:pt idx="3">
                  <c:v>9.2999999999999992E-3</c:v>
                </c:pt>
              </c:numCache>
            </c:numRef>
          </c:yVal>
          <c:smooth val="0"/>
        </c:ser>
        <c:ser>
          <c:idx val="1"/>
          <c:order val="1"/>
          <c:tx>
            <c:v>element-wise QP</c:v>
          </c:tx>
          <c:spPr>
            <a:ln w="12700">
              <a:solidFill>
                <a:srgbClr val="0070C0"/>
              </a:solidFill>
            </a:ln>
          </c:spPr>
          <c:marker>
            <c:symbol val="square"/>
            <c:size val="5"/>
            <c:spPr>
              <a:noFill/>
              <a:ln w="6350">
                <a:solidFill>
                  <a:srgbClr val="0070C0"/>
                </a:solidFill>
              </a:ln>
            </c:spPr>
          </c:marker>
          <c:xVal>
            <c:numRef>
              <c:f>Sheet1!$A$3:$A$6</c:f>
              <c:numCache>
                <c:formatCode>General</c:formatCode>
                <c:ptCount val="4"/>
                <c:pt idx="0">
                  <c:v>11</c:v>
                </c:pt>
                <c:pt idx="1">
                  <c:v>21</c:v>
                </c:pt>
                <c:pt idx="2">
                  <c:v>51</c:v>
                </c:pt>
                <c:pt idx="3">
                  <c:v>101</c:v>
                </c:pt>
              </c:numCache>
            </c:numRef>
          </c:xVal>
          <c:yVal>
            <c:numRef>
              <c:f>Sheet1!$E$3:$E$6</c:f>
              <c:numCache>
                <c:formatCode>General</c:formatCode>
                <c:ptCount val="4"/>
                <c:pt idx="0">
                  <c:v>1.6E-2</c:v>
                </c:pt>
                <c:pt idx="1">
                  <c:v>1.47E-2</c:v>
                </c:pt>
                <c:pt idx="2">
                  <c:v>1.21E-2</c:v>
                </c:pt>
                <c:pt idx="3">
                  <c:v>1.06E-2</c:v>
                </c:pt>
              </c:numCache>
            </c:numRef>
          </c:yVal>
          <c:smooth val="0"/>
        </c:ser>
        <c:dLbls>
          <c:showLegendKey val="0"/>
          <c:showVal val="0"/>
          <c:showCatName val="0"/>
          <c:showSerName val="0"/>
          <c:showPercent val="0"/>
          <c:showBubbleSize val="0"/>
        </c:dLbls>
        <c:axId val="87838720"/>
        <c:axId val="87841024"/>
      </c:scatterChart>
      <c:valAx>
        <c:axId val="87838720"/>
        <c:scaling>
          <c:orientation val="minMax"/>
          <c:max val="120"/>
        </c:scaling>
        <c:delete val="0"/>
        <c:axPos val="b"/>
        <c:majorGridlines>
          <c:spPr>
            <a:ln>
              <a:prstDash val="dash"/>
            </a:ln>
          </c:spPr>
        </c:majorGridlines>
        <c:title>
          <c:tx>
            <c:rich>
              <a:bodyPr/>
              <a:lstStyle/>
              <a:p>
                <a:pPr>
                  <a:defRPr b="1"/>
                </a:pPr>
                <a:r>
                  <a:rPr lang="en-US" b="1"/>
                  <a:t>State dimension</a:t>
                </a:r>
                <a:endParaRPr lang="ko-KR" b="1"/>
              </a:p>
            </c:rich>
          </c:tx>
          <c:layout>
            <c:manualLayout>
              <c:xMode val="edge"/>
              <c:yMode val="edge"/>
              <c:x val="0.409638888888889"/>
              <c:y val="0.84125000000000005"/>
            </c:manualLayout>
          </c:layout>
          <c:overlay val="0"/>
        </c:title>
        <c:numFmt formatCode="General" sourceLinked="1"/>
        <c:majorTickMark val="none"/>
        <c:minorTickMark val="none"/>
        <c:tickLblPos val="low"/>
        <c:spPr>
          <a:ln>
            <a:solidFill>
              <a:schemeClr val="tx1"/>
            </a:solidFill>
          </a:ln>
        </c:spPr>
        <c:txPr>
          <a:bodyPr/>
          <a:lstStyle/>
          <a:p>
            <a:pPr>
              <a:defRPr sz="1400"/>
            </a:pPr>
            <a:endParaRPr lang="ko-KR"/>
          </a:p>
        </c:txPr>
        <c:crossAx val="87841024"/>
        <c:crosses val="autoZero"/>
        <c:crossBetween val="midCat"/>
        <c:majorUnit val="40"/>
      </c:valAx>
      <c:valAx>
        <c:axId val="87841024"/>
        <c:scaling>
          <c:orientation val="minMax"/>
          <c:min val="8.0000000000000002E-3"/>
        </c:scaling>
        <c:delete val="0"/>
        <c:axPos val="l"/>
        <c:majorGridlines>
          <c:spPr>
            <a:ln>
              <a:prstDash val="dash"/>
            </a:ln>
          </c:spPr>
        </c:majorGridlines>
        <c:title>
          <c:tx>
            <c:rich>
              <a:bodyPr rot="-5400000" vert="horz"/>
              <a:lstStyle/>
              <a:p>
                <a:pPr>
                  <a:defRPr b="1"/>
                </a:pPr>
                <a:r>
                  <a:rPr lang="en-US" b="1"/>
                  <a:t>Error</a:t>
                </a:r>
                <a:endParaRPr lang="ko-KR" b="1"/>
              </a:p>
            </c:rich>
          </c:tx>
          <c:layout>
            <c:manualLayout>
              <c:xMode val="edge"/>
              <c:yMode val="edge"/>
              <c:x val="1.0926666666666701E-2"/>
              <c:y val="0.32724062500000001"/>
            </c:manualLayout>
          </c:layout>
          <c:overlay val="0"/>
        </c:title>
        <c:numFmt formatCode="General" sourceLinked="1"/>
        <c:majorTickMark val="none"/>
        <c:minorTickMark val="none"/>
        <c:tickLblPos val="nextTo"/>
        <c:spPr>
          <a:ln>
            <a:solidFill>
              <a:schemeClr val="tx1"/>
            </a:solidFill>
          </a:ln>
        </c:spPr>
        <c:txPr>
          <a:bodyPr/>
          <a:lstStyle/>
          <a:p>
            <a:pPr>
              <a:defRPr sz="1400"/>
            </a:pPr>
            <a:endParaRPr lang="ko-KR"/>
          </a:p>
        </c:txPr>
        <c:crossAx val="87838720"/>
        <c:crosses val="autoZero"/>
        <c:crossBetween val="midCat"/>
        <c:majorUnit val="4.0000000000000001E-3"/>
      </c:valAx>
      <c:spPr>
        <a:ln>
          <a:solidFill>
            <a:schemeClr val="tx1"/>
          </a:solidFill>
        </a:ln>
      </c:spPr>
    </c:plotArea>
    <c:plotVisOnly val="1"/>
    <c:dispBlanksAs val="gap"/>
    <c:showDLblsOverMax val="0"/>
  </c:chart>
  <c:spPr>
    <a:ln>
      <a:noFill/>
    </a:ln>
  </c:spPr>
  <c:txPr>
    <a:bodyPr/>
    <a:lstStyle/>
    <a:p>
      <a:pPr>
        <a:defRPr sz="1600" b="0">
          <a:latin typeface="+mn-lt"/>
          <a:cs typeface="Times New Roman" pitchFamily="18" charset="0"/>
        </a:defRPr>
      </a:pPr>
      <a:endParaRPr lang="ko-KR"/>
    </a:p>
  </c:txPr>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29.wmf"/><Relationship Id="rId1" Type="http://schemas.openxmlformats.org/officeDocument/2006/relationships/image" Target="../media/image75.wmf"/><Relationship Id="rId6" Type="http://schemas.openxmlformats.org/officeDocument/2006/relationships/image" Target="../media/image77.wmf"/><Relationship Id="rId5" Type="http://schemas.openxmlformats.org/officeDocument/2006/relationships/image" Target="../media/image32.wmf"/><Relationship Id="rId4"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D2C6C9-9036-424B-8356-B974EE921973}" type="datetimeFigureOut">
              <a:rPr lang="ko-KR" altLang="en-US" smtClean="0"/>
              <a:pPr/>
              <a:t>2012-08-31</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01C9A8-1B1C-4C66-9406-8EF138DB278B}" type="slidenum">
              <a:rPr lang="ko-KR" altLang="en-US" smtClean="0"/>
              <a:pPr/>
              <a:t>‹#›</a:t>
            </a:fld>
            <a:endParaRPr lang="ko-KR" altLang="en-US"/>
          </a:p>
        </p:txBody>
      </p:sp>
    </p:spTree>
    <p:extLst>
      <p:ext uri="{BB962C8B-B14F-4D97-AF65-F5344CB8AC3E}">
        <p14:creationId xmlns:p14="http://schemas.microsoft.com/office/powerpoint/2010/main" val="3443103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CF8027-C9BD-421D-8C78-60F5FFD2E292}" type="datetimeFigureOut">
              <a:rPr lang="ko-KR" altLang="en-US" smtClean="0"/>
              <a:pPr/>
              <a:t>2012-08-31</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2C787-0276-4E41-B05D-6CFA0EE1D36F}" type="slidenum">
              <a:rPr lang="ko-KR" altLang="en-US" smtClean="0"/>
              <a:pPr/>
              <a:t>‹#›</a:t>
            </a:fld>
            <a:endParaRPr lang="ko-KR" altLang="en-US"/>
          </a:p>
        </p:txBody>
      </p:sp>
    </p:spTree>
    <p:extLst>
      <p:ext uri="{BB962C8B-B14F-4D97-AF65-F5344CB8AC3E}">
        <p14:creationId xmlns:p14="http://schemas.microsoft.com/office/powerpoint/2010/main" val="128778625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CC2A5CA-2E7E-4FA2-A770-E007F4009C5D}" type="slidenum">
              <a:rPr lang="en-US" altLang="ko-KR" smtClean="0">
                <a:latin typeface="Arial" pitchFamily="34" charset="0"/>
              </a:rPr>
              <a:pPr/>
              <a:t>27</a:t>
            </a:fld>
            <a:endParaRPr lang="en-US" altLang="ko-KR"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AC81C9-0BBB-4CDF-A349-28BE275C5E13}" type="slidenum">
              <a:rPr lang="en-US" altLang="ko-KR" smtClean="0">
                <a:latin typeface="Arial" pitchFamily="34" charset="0"/>
              </a:rPr>
              <a:pPr/>
              <a:t>28</a:t>
            </a:fld>
            <a:endParaRPr lang="en-US" altLang="ko-KR"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DB143C7-DDEC-43F5-97D1-2B3F9E47F9DC}" type="slidenum">
              <a:rPr lang="en-US" altLang="ko-KR" smtClean="0">
                <a:latin typeface="Arial" pitchFamily="34" charset="0"/>
              </a:rPr>
              <a:pPr/>
              <a:t>29</a:t>
            </a:fld>
            <a:endParaRPr lang="en-US" altLang="ko-KR"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64349FB-BFF4-48F1-A6C1-07EDBA8BF38E}" type="slidenum">
              <a:rPr lang="en-US" altLang="ko-KR" smtClean="0">
                <a:latin typeface="Arial" pitchFamily="34" charset="0"/>
              </a:rPr>
              <a:pPr/>
              <a:t>30</a:t>
            </a:fld>
            <a:endParaRPr lang="en-US" altLang="ko-KR"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BBBA2E5-2DA8-4A8A-BA7B-01E4A21630B4}" type="slidenum">
              <a:rPr lang="en-US" altLang="ko-KR" smtClean="0">
                <a:latin typeface="Arial" pitchFamily="34" charset="0"/>
              </a:rPr>
              <a:pPr/>
              <a:t>31</a:t>
            </a:fld>
            <a:endParaRPr lang="en-US" altLang="ko-KR"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B1F1D84-4337-4BB1-AD09-27C9A6EC8508}" type="slidenum">
              <a:rPr lang="en-US" altLang="ko-KR" smtClean="0">
                <a:latin typeface="Arial" pitchFamily="34" charset="0"/>
              </a:rPr>
              <a:pPr/>
              <a:t>32</a:t>
            </a:fld>
            <a:endParaRPr lang="en-US" altLang="ko-KR" smtClean="0">
              <a:latin typeface="Arial" pitchFamily="34"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66D0CD99-901A-43F9-B603-43576A0A3522}" type="slidenum">
              <a:rPr lang="en-US" altLang="ko-KR" smtClean="0">
                <a:latin typeface="Arial" pitchFamily="34" charset="0"/>
              </a:rPr>
              <a:pPr/>
              <a:t>33</a:t>
            </a:fld>
            <a:endParaRPr lang="en-US" altLang="ko-KR"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70082A-7277-450F-99EB-1B189A4201CB}" type="slidenum">
              <a:rPr lang="en-US" altLang="ko-KR" smtClean="0">
                <a:latin typeface="Arial" pitchFamily="34" charset="0"/>
              </a:rPr>
              <a:pPr/>
              <a:t>34</a:t>
            </a:fld>
            <a:endParaRPr lang="en-US" altLang="ko-KR"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4BE8B68-D2D1-4375-9E68-22E58A7E97D0}" type="slidenum">
              <a:rPr lang="en-US" altLang="ko-KR" smtClean="0">
                <a:latin typeface="Arial" pitchFamily="34" charset="0"/>
              </a:rPr>
              <a:pPr/>
              <a:t>35</a:t>
            </a:fld>
            <a:endParaRPr lang="en-US" altLang="ko-KR"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36</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2</a:t>
            </a:fld>
            <a:endParaRPr lang="ko-K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38</a:t>
            </a:fld>
            <a:endParaRPr lang="ko-K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42</a:t>
            </a:fld>
            <a:endParaRPr lang="ko-K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51</a:t>
            </a:fld>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52</a:t>
            </a:fld>
            <a:endParaRPr lang="ko-K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ko-KR" altLang="en-US">
              <a:latin typeface="맑은 고딕" charset="0"/>
              <a:ea typeface="맑은 고딕" charset="0"/>
            </a:endParaRPr>
          </a:p>
        </p:txBody>
      </p:sp>
      <p:sp>
        <p:nvSpPr>
          <p:cNvPr id="65539"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fld id="{11CF4FD4-234D-7743-A60B-921FF1939ED2}" type="slidenum">
              <a:rPr kumimoji="0" lang="ko-KR" altLang="en-US" sz="1200">
                <a:latin typeface="맑은 고딕" charset="0"/>
                <a:ea typeface="맑은 고딕" charset="0"/>
                <a:cs typeface="맑은 고딕" charset="0"/>
              </a:rPr>
              <a:pPr eaLnBrk="1" hangingPunct="1"/>
              <a:t>54</a:t>
            </a:fld>
            <a:endParaRPr kumimoji="0" lang="ko-KR" altLang="en-US" sz="1200">
              <a:latin typeface="맑은 고딕" charset="0"/>
              <a:ea typeface="맑은 고딕" charset="0"/>
              <a:cs typeface="맑은 고딕"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6"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ko-KR" altLang="en-US">
              <a:latin typeface="맑은 고딕" charset="0"/>
              <a:ea typeface="맑은 고딕" charset="0"/>
            </a:endParaRPr>
          </a:p>
        </p:txBody>
      </p:sp>
      <p:sp>
        <p:nvSpPr>
          <p:cNvPr id="67587"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fld id="{E37C7582-C87F-5443-97D6-E279D73E986C}" type="slidenum">
              <a:rPr kumimoji="0" lang="ko-KR" altLang="en-US" sz="1200">
                <a:latin typeface="맑은 고딕" charset="0"/>
                <a:ea typeface="맑은 고딕" charset="0"/>
                <a:cs typeface="맑은 고딕" charset="0"/>
              </a:rPr>
              <a:pPr eaLnBrk="1" hangingPunct="1"/>
              <a:t>55</a:t>
            </a:fld>
            <a:endParaRPr kumimoji="0" lang="ko-KR" altLang="en-US" sz="1200">
              <a:latin typeface="맑은 고딕" charset="0"/>
              <a:ea typeface="맑은 고딕" charset="0"/>
              <a:cs typeface="맑은 고딕"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슬라이드 이미지 개체 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0658" name="슬라이드 노트 개체 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ko-KR" altLang="en-US">
              <a:latin typeface="맑은 고딕" charset="0"/>
              <a:ea typeface="맑은 고딕" charset="0"/>
            </a:endParaRPr>
          </a:p>
        </p:txBody>
      </p:sp>
      <p:sp>
        <p:nvSpPr>
          <p:cNvPr id="70659" name="슬라이드 번호 개체 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fld id="{F783C928-702B-5748-A943-7FDAE037BB7E}" type="slidenum">
              <a:rPr kumimoji="0" lang="ko-KR" altLang="en-US" sz="1200">
                <a:latin typeface="맑은 고딕" charset="0"/>
                <a:ea typeface="맑은 고딕" charset="0"/>
                <a:cs typeface="맑은 고딕" charset="0"/>
              </a:rPr>
              <a:pPr eaLnBrk="1" hangingPunct="1"/>
              <a:t>57</a:t>
            </a:fld>
            <a:endParaRPr kumimoji="0" lang="ko-KR" altLang="en-US" sz="1200">
              <a:latin typeface="맑은 고딕" charset="0"/>
              <a:ea typeface="맑은 고딕" charset="0"/>
              <a:cs typeface="맑은 고딕"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Average squared error of the posterior less than the prior or observations</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t>61</a:t>
            </a:fld>
            <a:endParaRPr lang="ko-KR" altLang="en-US"/>
          </a:p>
        </p:txBody>
      </p:sp>
    </p:spTree>
    <p:extLst>
      <p:ext uri="{BB962C8B-B14F-4D97-AF65-F5344CB8AC3E}">
        <p14:creationId xmlns:p14="http://schemas.microsoft.com/office/powerpoint/2010/main" val="3101926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C787-0276-4E41-B05D-6CFA0EE1D36F}" type="slidenum">
              <a:rPr lang="ko-KR" altLang="en-US" smtClean="0"/>
              <a:pPr/>
              <a:t>69</a:t>
            </a:fld>
            <a:endParaRPr lang="ko-KR" altLang="en-US"/>
          </a:p>
        </p:txBody>
      </p:sp>
    </p:spTree>
    <p:extLst>
      <p:ext uri="{BB962C8B-B14F-4D97-AF65-F5344CB8AC3E}">
        <p14:creationId xmlns:p14="http://schemas.microsoft.com/office/powerpoint/2010/main" val="2626102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62C787-0276-4E41-B05D-6CFA0EE1D36F}" type="slidenum">
              <a:rPr lang="ko-KR" altLang="en-US" smtClean="0"/>
              <a:pPr/>
              <a:t>73</a:t>
            </a:fld>
            <a:endParaRPr lang="ko-KR" altLang="en-US"/>
          </a:p>
        </p:txBody>
      </p:sp>
    </p:spTree>
    <p:extLst>
      <p:ext uri="{BB962C8B-B14F-4D97-AF65-F5344CB8AC3E}">
        <p14:creationId xmlns:p14="http://schemas.microsoft.com/office/powerpoint/2010/main" val="3280865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9</a:t>
            </a:fld>
            <a:endParaRPr lang="ko-K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4EB9028-0CEC-D34F-AC6D-E0FD683497D5}" type="slidenum">
              <a:rPr lang="ko-KR" altLang="en-US" smtClean="0"/>
              <a:pPr>
                <a:defRPr/>
              </a:pPr>
              <a:t>74</a:t>
            </a:fld>
            <a:endParaRPr lang="ko-KR" altLang="en-US"/>
          </a:p>
        </p:txBody>
      </p:sp>
    </p:spTree>
    <p:extLst>
      <p:ext uri="{BB962C8B-B14F-4D97-AF65-F5344CB8AC3E}">
        <p14:creationId xmlns:p14="http://schemas.microsoft.com/office/powerpoint/2010/main" val="4573106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75</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15</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3F62C787-0276-4E41-B05D-6CFA0EE1D36F}" type="slidenum">
              <a:rPr lang="ko-KR" altLang="en-US" smtClean="0"/>
              <a:pPr/>
              <a:t>16</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34CC555-A8D0-49D4-8E32-1EA7DC230AE2}" type="slidenum">
              <a:rPr lang="en-US" altLang="ko-KR" smtClean="0">
                <a:latin typeface="Arial" pitchFamily="34" charset="0"/>
              </a:rPr>
              <a:pPr/>
              <a:t>23</a:t>
            </a:fld>
            <a:endParaRPr lang="en-US" altLang="ko-KR"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ko-KR" altLang="ko-K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4874AA1-5219-4442-B74E-2F74857BCCA1}" type="slidenum">
              <a:rPr lang="en-US" altLang="ko-KR" smtClean="0">
                <a:latin typeface="Arial" pitchFamily="34" charset="0"/>
              </a:rPr>
              <a:pPr/>
              <a:t>24</a:t>
            </a:fld>
            <a:endParaRPr lang="en-US" altLang="ko-KR"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EB30E9B-5C3E-4E9C-AD8A-63FB0A7A49AD}" type="slidenum">
              <a:rPr lang="en-US" altLang="ko-KR" smtClean="0">
                <a:latin typeface="Arial" pitchFamily="34" charset="0"/>
              </a:rPr>
              <a:pPr/>
              <a:t>25</a:t>
            </a:fld>
            <a:endParaRPr lang="en-US" altLang="ko-KR"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CF8411D-0DED-4BFD-BDDB-D8A676C8EECD}" type="slidenum">
              <a:rPr lang="en-US" altLang="ko-KR" smtClean="0">
                <a:latin typeface="Arial" pitchFamily="34" charset="0"/>
              </a:rPr>
              <a:pPr/>
              <a:t>26</a:t>
            </a:fld>
            <a:endParaRPr lang="en-US" altLang="ko-KR"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ko-KR" altLang="ko-K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1">
        <a:schemeClr val="bg2"/>
      </p:bgRef>
    </p:bg>
    <p:spTree>
      <p:nvGrpSpPr>
        <p:cNvPr id="1" name=""/>
        <p:cNvGrpSpPr/>
        <p:nvPr/>
      </p:nvGrpSpPr>
      <p:grpSpPr>
        <a:xfrm>
          <a:off x="0" y="0"/>
          <a:ext cx="0" cy="0"/>
          <a:chOff x="0" y="0"/>
          <a:chExt cx="0" cy="0"/>
        </a:xfrm>
      </p:grpSpPr>
      <p:sp>
        <p:nvSpPr>
          <p:cNvPr id="7" name="직사각형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직사각형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직사각형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제목 7"/>
          <p:cNvSpPr>
            <a:spLocks noGrp="1"/>
          </p:cNvSpPr>
          <p:nvPr>
            <p:ph type="ctrTitle"/>
          </p:nvPr>
        </p:nvSpPr>
        <p:spPr>
          <a:xfrm>
            <a:off x="2362200" y="4038600"/>
            <a:ext cx="6477000" cy="1828800"/>
          </a:xfrm>
        </p:spPr>
        <p:txBody>
          <a:bodyPr anchor="b"/>
          <a:lstStyle>
            <a:lvl1pPr>
              <a:defRPr cap="all" baseline="0"/>
            </a:lvl1pPr>
          </a:lstStyle>
          <a:p>
            <a:r>
              <a:rPr kumimoji="0" lang="ko-KR" altLang="en-US" smtClean="0"/>
              <a:t>마스터 제목 스타일 편집</a:t>
            </a:r>
            <a:endParaRPr kumimoji="0" lang="en-US"/>
          </a:p>
        </p:txBody>
      </p:sp>
      <p:sp>
        <p:nvSpPr>
          <p:cNvPr id="9" name="부제목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28" name="날짜 개체 틀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F532089-95A7-4025-B897-AE2A1A4C4751}" type="datetimeFigureOut">
              <a:rPr lang="ko-KR" altLang="en-US" smtClean="0"/>
              <a:pPr/>
              <a:t>2012-08-31</a:t>
            </a:fld>
            <a:endParaRPr lang="ko-KR" altLang="en-US"/>
          </a:p>
        </p:txBody>
      </p:sp>
      <p:sp>
        <p:nvSpPr>
          <p:cNvPr id="17" name="바닥글 개체 틀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ko-KR" altLang="en-US"/>
          </a:p>
        </p:txBody>
      </p:sp>
      <p:sp>
        <p:nvSpPr>
          <p:cNvPr id="29" name="슬라이드 번호 개체 틀 28"/>
          <p:cNvSpPr>
            <a:spLocks noGrp="1"/>
          </p:cNvSpPr>
          <p:nvPr>
            <p:ph type="sldNum" sz="quarter" idx="12"/>
          </p:nvPr>
        </p:nvSpPr>
        <p:spPr>
          <a:xfrm>
            <a:off x="8001000" y="228600"/>
            <a:ext cx="838200" cy="381000"/>
          </a:xfrm>
        </p:spPr>
        <p:txBody>
          <a:bodyPr/>
          <a:lstStyle>
            <a:lvl1pPr>
              <a:defRPr>
                <a:solidFill>
                  <a:schemeClr val="tx2"/>
                </a:solidFill>
              </a:defRPr>
            </a:lvl1pPr>
          </a:lstStyle>
          <a:p>
            <a:fld id="{F93094E7-EA94-4C15-9D84-F127B40809CE}" type="slidenum">
              <a:rPr lang="ko-KR" altLang="en-US" smtClean="0"/>
              <a:pPr/>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3F532089-95A7-4025-B897-AE2A1A4C4751}" type="datetimeFigureOut">
              <a:rPr lang="ko-KR" altLang="en-US" smtClean="0"/>
              <a:pPr/>
              <a:t>2012-08-31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3094E7-EA94-4C15-9D84-F127B40809CE}"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bg>
      <p:bgRef idx="1001">
        <a:schemeClr val="bg1"/>
      </p:bgRef>
    </p:bg>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53200" y="609600"/>
            <a:ext cx="2057400" cy="5516563"/>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609600"/>
            <a:ext cx="5562600" cy="5516564"/>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a:xfrm>
            <a:off x="6553200" y="6248402"/>
            <a:ext cx="2209800" cy="365125"/>
          </a:xfrm>
        </p:spPr>
        <p:txBody>
          <a:bodyPr/>
          <a:lstStyle/>
          <a:p>
            <a:fld id="{3F532089-95A7-4025-B897-AE2A1A4C4751}" type="datetimeFigureOut">
              <a:rPr lang="ko-KR" altLang="en-US" smtClean="0"/>
              <a:pPr/>
              <a:t>2012-08-31</a:t>
            </a:fld>
            <a:endParaRPr lang="ko-KR" altLang="en-US"/>
          </a:p>
        </p:txBody>
      </p:sp>
      <p:sp>
        <p:nvSpPr>
          <p:cNvPr id="5" name="바닥글 개체 틀 4"/>
          <p:cNvSpPr>
            <a:spLocks noGrp="1"/>
          </p:cNvSpPr>
          <p:nvPr>
            <p:ph type="ftr" sz="quarter" idx="11"/>
          </p:nvPr>
        </p:nvSpPr>
        <p:spPr>
          <a:xfrm>
            <a:off x="457201" y="6248207"/>
            <a:ext cx="5573483" cy="365125"/>
          </a:xfrm>
        </p:spPr>
        <p:txBody>
          <a:bodyPr/>
          <a:lstStyle/>
          <a:p>
            <a:endParaRPr lang="ko-KR" altLang="en-US"/>
          </a:p>
        </p:txBody>
      </p:sp>
      <p:sp>
        <p:nvSpPr>
          <p:cNvPr id="7" name="직사각형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직사각형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직사각형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슬라이드 번호 개체 틀 5"/>
          <p:cNvSpPr>
            <a:spLocks noGrp="1"/>
          </p:cNvSpPr>
          <p:nvPr>
            <p:ph type="sldNum" sz="quarter" idx="12"/>
          </p:nvPr>
        </p:nvSpPr>
        <p:spPr>
          <a:xfrm rot="5400000">
            <a:off x="5989638" y="144462"/>
            <a:ext cx="533400" cy="244476"/>
          </a:xfrm>
        </p:spPr>
        <p:txBody>
          <a:bodyPr/>
          <a:lstStyle/>
          <a:p>
            <a:fld id="{F93094E7-EA94-4C15-9D84-F127B40809CE}" type="slidenum">
              <a:rPr lang="ko-KR" altLang="en-US" smtClean="0"/>
              <a:pPr/>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12648" y="228600"/>
            <a:ext cx="8153400" cy="990600"/>
          </a:xfrm>
        </p:spPr>
        <p:txBody>
          <a:bodyPr/>
          <a:lstStyle/>
          <a:p>
            <a:r>
              <a:rPr kumimoji="0" lang="ko-KR" altLang="en-US" smtClean="0"/>
              <a:t>마스터 제목 스타일 편집</a:t>
            </a:r>
            <a:endParaRPr kumimoji="0" lang="en-US"/>
          </a:p>
        </p:txBody>
      </p:sp>
      <p:sp>
        <p:nvSpPr>
          <p:cNvPr id="4" name="날짜 개체 틀 3"/>
          <p:cNvSpPr>
            <a:spLocks noGrp="1"/>
          </p:cNvSpPr>
          <p:nvPr>
            <p:ph type="dt" sz="half" idx="10"/>
          </p:nvPr>
        </p:nvSpPr>
        <p:spPr/>
        <p:txBody>
          <a:bodyPr/>
          <a:lstStyle/>
          <a:p>
            <a:fld id="{3F532089-95A7-4025-B897-AE2A1A4C4751}" type="datetimeFigureOut">
              <a:rPr lang="ko-KR" altLang="en-US" smtClean="0"/>
              <a:pPr/>
              <a:t>2012-08-31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lvl1pPr>
              <a:defRPr>
                <a:solidFill>
                  <a:srgbClr val="FFFFFF"/>
                </a:solidFill>
              </a:defRPr>
            </a:lvl1pPr>
          </a:lstStyle>
          <a:p>
            <a:fld id="{F93094E7-EA94-4C15-9D84-F127B40809CE}" type="slidenum">
              <a:rPr lang="ko-KR" altLang="en-US" smtClean="0"/>
              <a:pPr/>
              <a:t>‹#›</a:t>
            </a:fld>
            <a:endParaRPr lang="ko-KR" altLang="en-US"/>
          </a:p>
        </p:txBody>
      </p:sp>
      <p:sp>
        <p:nvSpPr>
          <p:cNvPr id="8" name="내용 개체 틀 7"/>
          <p:cNvSpPr>
            <a:spLocks noGrp="1"/>
          </p:cNvSpPr>
          <p:nvPr>
            <p:ph sz="quarter" idx="1"/>
          </p:nvPr>
        </p:nvSpPr>
        <p:spPr>
          <a:xfrm>
            <a:off x="612648" y="1600200"/>
            <a:ext cx="8153400" cy="44958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3">
        <a:schemeClr val="bg1"/>
      </p:bgRef>
    </p:bg>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7" name="직사각형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직사각형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직사각형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ko-KR" altLang="en-US" smtClean="0"/>
              <a:t>마스터 제목 스타일 편집</a:t>
            </a:r>
            <a:endParaRPr kumimoji="0" lang="en-US"/>
          </a:p>
        </p:txBody>
      </p:sp>
      <p:sp>
        <p:nvSpPr>
          <p:cNvPr id="12" name="날짜 개체 틀 11"/>
          <p:cNvSpPr>
            <a:spLocks noGrp="1"/>
          </p:cNvSpPr>
          <p:nvPr>
            <p:ph type="dt" sz="half" idx="10"/>
          </p:nvPr>
        </p:nvSpPr>
        <p:spPr/>
        <p:txBody>
          <a:bodyPr/>
          <a:lstStyle/>
          <a:p>
            <a:fld id="{3F532089-95A7-4025-B897-AE2A1A4C4751}" type="datetimeFigureOut">
              <a:rPr lang="ko-KR" altLang="en-US" smtClean="0"/>
              <a:pPr/>
              <a:t>2012-08-31</a:t>
            </a:fld>
            <a:endParaRPr lang="ko-KR" altLang="en-US"/>
          </a:p>
        </p:txBody>
      </p:sp>
      <p:sp>
        <p:nvSpPr>
          <p:cNvPr id="13" name="슬라이드 번호 개체 틀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93094E7-EA94-4C15-9D84-F127B40809CE}" type="slidenum">
              <a:rPr lang="ko-KR" altLang="en-US" smtClean="0"/>
              <a:pPr/>
              <a:t>‹#›</a:t>
            </a:fld>
            <a:endParaRPr lang="ko-KR" altLang="en-US"/>
          </a:p>
        </p:txBody>
      </p:sp>
      <p:sp>
        <p:nvSpPr>
          <p:cNvPr id="14" name="바닥글 개체 틀 13"/>
          <p:cNvSpPr>
            <a:spLocks noGrp="1"/>
          </p:cNvSpPr>
          <p:nvPr>
            <p:ph type="ftr" sz="quarter" idx="12"/>
          </p:nvPr>
        </p:nvSpPr>
        <p:spPr/>
        <p:txBody>
          <a:bodyPr/>
          <a:lstStyle/>
          <a:p>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9" name="내용 개체 틀 8"/>
          <p:cNvSpPr>
            <a:spLocks noGrp="1"/>
          </p:cNvSpPr>
          <p:nvPr>
            <p:ph sz="quarter" idx="1"/>
          </p:nvPr>
        </p:nvSpPr>
        <p:spPr>
          <a:xfrm>
            <a:off x="609600" y="1589567"/>
            <a:ext cx="3886200" cy="45720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1" name="내용 개체 틀 10"/>
          <p:cNvSpPr>
            <a:spLocks noGrp="1"/>
          </p:cNvSpPr>
          <p:nvPr>
            <p:ph sz="quarter" idx="2"/>
          </p:nvPr>
        </p:nvSpPr>
        <p:spPr>
          <a:xfrm>
            <a:off x="4844901" y="1589567"/>
            <a:ext cx="3886200" cy="45720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8" name="날짜 개체 틀 7"/>
          <p:cNvSpPr>
            <a:spLocks noGrp="1"/>
          </p:cNvSpPr>
          <p:nvPr>
            <p:ph type="dt" sz="half" idx="15"/>
          </p:nvPr>
        </p:nvSpPr>
        <p:spPr/>
        <p:txBody>
          <a:bodyPr rtlCol="0"/>
          <a:lstStyle/>
          <a:p>
            <a:fld id="{3F532089-95A7-4025-B897-AE2A1A4C4751}" type="datetimeFigureOut">
              <a:rPr lang="ko-KR" altLang="en-US" smtClean="0"/>
              <a:pPr/>
              <a:t>2012-08-31</a:t>
            </a:fld>
            <a:endParaRPr lang="ko-KR" altLang="en-US"/>
          </a:p>
        </p:txBody>
      </p:sp>
      <p:sp>
        <p:nvSpPr>
          <p:cNvPr id="10" name="슬라이드 번호 개체 틀 9"/>
          <p:cNvSpPr>
            <a:spLocks noGrp="1"/>
          </p:cNvSpPr>
          <p:nvPr>
            <p:ph type="sldNum" sz="quarter" idx="16"/>
          </p:nvPr>
        </p:nvSpPr>
        <p:spPr/>
        <p:txBody>
          <a:bodyPr rtlCol="0"/>
          <a:lstStyle/>
          <a:p>
            <a:fld id="{F93094E7-EA94-4C15-9D84-F127B40809CE}" type="slidenum">
              <a:rPr lang="ko-KR" altLang="en-US" smtClean="0"/>
              <a:pPr/>
              <a:t>‹#›</a:t>
            </a:fld>
            <a:endParaRPr lang="ko-KR" altLang="en-US"/>
          </a:p>
        </p:txBody>
      </p:sp>
      <p:sp>
        <p:nvSpPr>
          <p:cNvPr id="12" name="바닥글 개체 틀 11"/>
          <p:cNvSpPr>
            <a:spLocks noGrp="1"/>
          </p:cNvSpPr>
          <p:nvPr>
            <p:ph type="ftr" sz="quarter" idx="17"/>
          </p:nvPr>
        </p:nvSpPr>
        <p:spPr/>
        <p:txBody>
          <a:bodyPr rtlCol="0"/>
          <a:lstStyle/>
          <a:p>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533400" y="273050"/>
            <a:ext cx="8153400" cy="869950"/>
          </a:xfrm>
        </p:spPr>
        <p:txBody>
          <a:bodyPr anchor="ctr"/>
          <a:lstStyle>
            <a:lvl1pPr>
              <a:defRPr/>
            </a:lvl1pPr>
          </a:lstStyle>
          <a:p>
            <a:r>
              <a:rPr kumimoji="0" lang="ko-KR" altLang="en-US" smtClean="0"/>
              <a:t>마스터 제목 스타일 편집</a:t>
            </a:r>
            <a:endParaRPr kumimoji="0" lang="en-US"/>
          </a:p>
        </p:txBody>
      </p:sp>
      <p:sp>
        <p:nvSpPr>
          <p:cNvPr id="11" name="내용 개체 틀 10"/>
          <p:cNvSpPr>
            <a:spLocks noGrp="1"/>
          </p:cNvSpPr>
          <p:nvPr>
            <p:ph sz="quarter" idx="2"/>
          </p:nvPr>
        </p:nvSpPr>
        <p:spPr>
          <a:xfrm>
            <a:off x="609600" y="2438400"/>
            <a:ext cx="3886200" cy="35814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3" name="내용 개체 틀 12"/>
          <p:cNvSpPr>
            <a:spLocks noGrp="1"/>
          </p:cNvSpPr>
          <p:nvPr>
            <p:ph sz="quarter" idx="4"/>
          </p:nvPr>
        </p:nvSpPr>
        <p:spPr>
          <a:xfrm>
            <a:off x="4800600" y="2438400"/>
            <a:ext cx="3886200" cy="35814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0" name="날짜 개체 틀 9"/>
          <p:cNvSpPr>
            <a:spLocks noGrp="1"/>
          </p:cNvSpPr>
          <p:nvPr>
            <p:ph type="dt" sz="half" idx="15"/>
          </p:nvPr>
        </p:nvSpPr>
        <p:spPr/>
        <p:txBody>
          <a:bodyPr rtlCol="0"/>
          <a:lstStyle/>
          <a:p>
            <a:fld id="{3F532089-95A7-4025-B897-AE2A1A4C4751}" type="datetimeFigureOut">
              <a:rPr lang="ko-KR" altLang="en-US" smtClean="0"/>
              <a:pPr/>
              <a:t>2012-08-31</a:t>
            </a:fld>
            <a:endParaRPr lang="ko-KR" altLang="en-US"/>
          </a:p>
        </p:txBody>
      </p:sp>
      <p:sp>
        <p:nvSpPr>
          <p:cNvPr id="12" name="슬라이드 번호 개체 틀 11"/>
          <p:cNvSpPr>
            <a:spLocks noGrp="1"/>
          </p:cNvSpPr>
          <p:nvPr>
            <p:ph type="sldNum" sz="quarter" idx="16"/>
          </p:nvPr>
        </p:nvSpPr>
        <p:spPr/>
        <p:txBody>
          <a:bodyPr rtlCol="0"/>
          <a:lstStyle/>
          <a:p>
            <a:fld id="{F93094E7-EA94-4C15-9D84-F127B40809CE}" type="slidenum">
              <a:rPr lang="ko-KR" altLang="en-US" smtClean="0"/>
              <a:pPr/>
              <a:t>‹#›</a:t>
            </a:fld>
            <a:endParaRPr lang="ko-KR" altLang="en-US"/>
          </a:p>
        </p:txBody>
      </p:sp>
      <p:sp>
        <p:nvSpPr>
          <p:cNvPr id="14" name="바닥글 개체 틀 13"/>
          <p:cNvSpPr>
            <a:spLocks noGrp="1"/>
          </p:cNvSpPr>
          <p:nvPr>
            <p:ph type="ftr" sz="quarter" idx="17"/>
          </p:nvPr>
        </p:nvSpPr>
        <p:spPr/>
        <p:txBody>
          <a:bodyPr rtlCol="0"/>
          <a:lstStyle/>
          <a:p>
            <a:endParaRPr lang="ko-KR" altLang="en-US"/>
          </a:p>
        </p:txBody>
      </p:sp>
      <p:sp>
        <p:nvSpPr>
          <p:cNvPr id="16" name="텍스트 개체 틀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ko-KR" altLang="en-US" smtClean="0"/>
              <a:t>마스터 텍스트 스타일을 편집합니다</a:t>
            </a:r>
          </a:p>
        </p:txBody>
      </p:sp>
      <p:sp>
        <p:nvSpPr>
          <p:cNvPr id="15" name="텍스트 개체 틀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ko-KR" altLang="en-US" smtClean="0"/>
              <a:t>마스터 텍스트 스타일을 편집합니다</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날짜 개체 틀 2"/>
          <p:cNvSpPr>
            <a:spLocks noGrp="1"/>
          </p:cNvSpPr>
          <p:nvPr>
            <p:ph type="dt" sz="half" idx="10"/>
          </p:nvPr>
        </p:nvSpPr>
        <p:spPr/>
        <p:txBody>
          <a:bodyPr/>
          <a:lstStyle/>
          <a:p>
            <a:fld id="{3F532089-95A7-4025-B897-AE2A1A4C4751}" type="datetimeFigureOut">
              <a:rPr lang="ko-KR" altLang="en-US" smtClean="0"/>
              <a:pPr/>
              <a:t>2012-08-31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lvl1pPr>
              <a:defRPr>
                <a:solidFill>
                  <a:srgbClr val="FFFFFF"/>
                </a:solidFill>
              </a:defRPr>
            </a:lvl1pPr>
          </a:lstStyle>
          <a:p>
            <a:fld id="{F93094E7-EA94-4C15-9D84-F127B40809CE}"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F532089-95A7-4025-B897-AE2A1A4C4751}" type="datetimeFigureOut">
              <a:rPr lang="ko-KR" altLang="en-US" smtClean="0"/>
              <a:pPr/>
              <a:t>2012-08-31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a:xfrm>
            <a:off x="0" y="6248400"/>
            <a:ext cx="533400" cy="381000"/>
          </a:xfrm>
        </p:spPr>
        <p:txBody>
          <a:bodyPr/>
          <a:lstStyle>
            <a:lvl1pPr>
              <a:defRPr>
                <a:solidFill>
                  <a:schemeClr val="tx2"/>
                </a:solidFill>
              </a:defRPr>
            </a:lvl1pPr>
          </a:lstStyle>
          <a:p>
            <a:fld id="{F93094E7-EA94-4C15-9D84-F127B40809CE}"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09600" y="273050"/>
            <a:ext cx="8077200" cy="869950"/>
          </a:xfrm>
        </p:spPr>
        <p:txBody>
          <a:bodyPr anchor="ctr"/>
          <a:lstStyle>
            <a:lvl1pPr algn="l">
              <a:buNone/>
              <a:defRPr sz="4400" b="0"/>
            </a:lvl1pPr>
          </a:lstStyle>
          <a:p>
            <a:r>
              <a:rPr kumimoji="0" lang="ko-KR" altLang="en-US" smtClean="0"/>
              <a:t>마스터 제목 스타일 편집</a:t>
            </a:r>
            <a:endParaRPr kumimoji="0" lang="en-US"/>
          </a:p>
        </p:txBody>
      </p:sp>
      <p:sp>
        <p:nvSpPr>
          <p:cNvPr id="5" name="날짜 개체 틀 4"/>
          <p:cNvSpPr>
            <a:spLocks noGrp="1"/>
          </p:cNvSpPr>
          <p:nvPr>
            <p:ph type="dt" sz="half" idx="10"/>
          </p:nvPr>
        </p:nvSpPr>
        <p:spPr/>
        <p:txBody>
          <a:bodyPr/>
          <a:lstStyle/>
          <a:p>
            <a:fld id="{3F532089-95A7-4025-B897-AE2A1A4C4751}" type="datetimeFigureOut">
              <a:rPr lang="ko-KR" altLang="en-US" smtClean="0"/>
              <a:pPr/>
              <a:t>2012-08-31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lvl1pPr>
              <a:defRPr>
                <a:solidFill>
                  <a:srgbClr val="FFFFFF"/>
                </a:solidFill>
              </a:defRPr>
            </a:lvl1pPr>
          </a:lstStyle>
          <a:p>
            <a:fld id="{F93094E7-EA94-4C15-9D84-F127B40809CE}" type="slidenum">
              <a:rPr lang="ko-KR" altLang="en-US" smtClean="0"/>
              <a:pPr/>
              <a:t>‹#›</a:t>
            </a:fld>
            <a:endParaRPr lang="ko-KR" altLang="en-US"/>
          </a:p>
        </p:txBody>
      </p:sp>
      <p:sp>
        <p:nvSpPr>
          <p:cNvPr id="3" name="텍스트 개체 틀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ko-KR" altLang="en-US" smtClean="0"/>
              <a:t>마스터 텍스트 스타일을 편집합니다</a:t>
            </a:r>
          </a:p>
        </p:txBody>
      </p:sp>
      <p:sp>
        <p:nvSpPr>
          <p:cNvPr id="9" name="내용 개체 틀 8"/>
          <p:cNvSpPr>
            <a:spLocks noGrp="1"/>
          </p:cNvSpPr>
          <p:nvPr>
            <p:ph sz="quarter" idx="1"/>
          </p:nvPr>
        </p:nvSpPr>
        <p:spPr>
          <a:xfrm>
            <a:off x="2362200" y="1752600"/>
            <a:ext cx="6400800" cy="44196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bg>
      <p:bgRef idx="1003">
        <a:schemeClr val="bg2"/>
      </p:bgRef>
    </p:bg>
    <p:spTree>
      <p:nvGrpSpPr>
        <p:cNvPr id="1" name=""/>
        <p:cNvGrpSpPr/>
        <p:nvPr/>
      </p:nvGrpSpPr>
      <p:grpSpPr>
        <a:xfrm>
          <a:off x="0" y="0"/>
          <a:ext cx="0" cy="0"/>
          <a:chOff x="0" y="0"/>
          <a:chExt cx="0" cy="0"/>
        </a:xfrm>
      </p:grpSpPr>
      <p:sp>
        <p:nvSpPr>
          <p:cNvPr id="4" name="텍스트 개체 틀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ko-KR" altLang="en-US" smtClean="0"/>
              <a:t>마스터 텍스트 스타일을 편집합니다</a:t>
            </a:r>
          </a:p>
        </p:txBody>
      </p:sp>
      <p:sp>
        <p:nvSpPr>
          <p:cNvPr id="8" name="직사각형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직사각형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직사각형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제목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ko-KR" altLang="en-US" smtClean="0"/>
              <a:t>마스터 제목 스타일 편집</a:t>
            </a:r>
            <a:endParaRPr kumimoji="0" lang="en-US"/>
          </a:p>
        </p:txBody>
      </p:sp>
      <p:sp>
        <p:nvSpPr>
          <p:cNvPr id="11" name="직사각형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날짜 개체 틀 11"/>
          <p:cNvSpPr>
            <a:spLocks noGrp="1"/>
          </p:cNvSpPr>
          <p:nvPr>
            <p:ph type="dt" sz="half" idx="10"/>
          </p:nvPr>
        </p:nvSpPr>
        <p:spPr>
          <a:xfrm>
            <a:off x="6248400" y="6248400"/>
            <a:ext cx="2667000" cy="365125"/>
          </a:xfrm>
        </p:spPr>
        <p:txBody>
          <a:bodyPr rtlCol="0"/>
          <a:lstStyle/>
          <a:p>
            <a:fld id="{3F532089-95A7-4025-B897-AE2A1A4C4751}" type="datetimeFigureOut">
              <a:rPr lang="ko-KR" altLang="en-US" smtClean="0"/>
              <a:pPr/>
              <a:t>2012-08-31</a:t>
            </a:fld>
            <a:endParaRPr lang="ko-KR" altLang="en-US"/>
          </a:p>
        </p:txBody>
      </p:sp>
      <p:sp>
        <p:nvSpPr>
          <p:cNvPr id="13" name="슬라이드 번호 개체 틀 12"/>
          <p:cNvSpPr>
            <a:spLocks noGrp="1"/>
          </p:cNvSpPr>
          <p:nvPr>
            <p:ph type="sldNum" sz="quarter" idx="11"/>
          </p:nvPr>
        </p:nvSpPr>
        <p:spPr>
          <a:xfrm>
            <a:off x="0" y="4667249"/>
            <a:ext cx="1447800" cy="663578"/>
          </a:xfrm>
        </p:spPr>
        <p:txBody>
          <a:bodyPr rtlCol="0"/>
          <a:lstStyle>
            <a:lvl1pPr>
              <a:defRPr sz="2800"/>
            </a:lvl1pPr>
          </a:lstStyle>
          <a:p>
            <a:fld id="{F93094E7-EA94-4C15-9D84-F127B40809CE}" type="slidenum">
              <a:rPr lang="ko-KR" altLang="en-US" smtClean="0"/>
              <a:pPr/>
              <a:t>‹#›</a:t>
            </a:fld>
            <a:endParaRPr lang="ko-KR" altLang="en-US"/>
          </a:p>
        </p:txBody>
      </p:sp>
      <p:sp>
        <p:nvSpPr>
          <p:cNvPr id="14" name="바닥글 개체 틀 13"/>
          <p:cNvSpPr>
            <a:spLocks noGrp="1"/>
          </p:cNvSpPr>
          <p:nvPr>
            <p:ph type="ftr" sz="quarter" idx="12"/>
          </p:nvPr>
        </p:nvSpPr>
        <p:spPr>
          <a:xfrm>
            <a:off x="1600200" y="6248206"/>
            <a:ext cx="4572000" cy="365125"/>
          </a:xfrm>
        </p:spPr>
        <p:txBody>
          <a:bodyPr rtlCol="0"/>
          <a:lstStyle/>
          <a:p>
            <a:endParaRPr lang="ko-KR" altLang="en-US"/>
          </a:p>
        </p:txBody>
      </p:sp>
      <p:sp>
        <p:nvSpPr>
          <p:cNvPr id="3" name="그림 개체 틀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ko-KR" altLang="en-US" smtClean="0"/>
              <a:t>그림을 추가하려면 아이콘을 클릭하십시오</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제목 개체 틀 21"/>
          <p:cNvSpPr>
            <a:spLocks noGrp="1"/>
          </p:cNvSpPr>
          <p:nvPr>
            <p:ph type="title"/>
          </p:nvPr>
        </p:nvSpPr>
        <p:spPr>
          <a:xfrm>
            <a:off x="609600" y="228600"/>
            <a:ext cx="8153400" cy="990600"/>
          </a:xfrm>
          <a:prstGeom prst="rect">
            <a:avLst/>
          </a:prstGeom>
        </p:spPr>
        <p:txBody>
          <a:bodyPr vert="horz" anchor="ctr">
            <a:normAutofit/>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F532089-95A7-4025-B897-AE2A1A4C4751}" type="datetimeFigureOut">
              <a:rPr lang="ko-KR" altLang="en-US" smtClean="0"/>
              <a:pPr/>
              <a:t>2012-08-31</a:t>
            </a:fld>
            <a:endParaRPr lang="ko-KR" altLang="en-US"/>
          </a:p>
        </p:txBody>
      </p:sp>
      <p:sp>
        <p:nvSpPr>
          <p:cNvPr id="3" name="바닥글 개체 틀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ko-KR" altLang="en-US"/>
          </a:p>
        </p:txBody>
      </p:sp>
      <p:sp>
        <p:nvSpPr>
          <p:cNvPr id="7" name="직사각형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직사각형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직사각형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슬라이드 번호 개체 틀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93094E7-EA94-4C15-9D84-F127B40809CE}"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1"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1"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1"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1"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1"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1"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1"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1"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1"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1"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16.png"/><Relationship Id="rId12"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2.wmf"/><Relationship Id="rId3" Type="http://schemas.openxmlformats.org/officeDocument/2006/relationships/notesSlide" Target="../notesSlides/notesSlide4.xml"/><Relationship Id="rId7" Type="http://schemas.openxmlformats.org/officeDocument/2006/relationships/image" Target="../media/image29.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1.wmf"/><Relationship Id="rId5" Type="http://schemas.openxmlformats.org/officeDocument/2006/relationships/image" Target="../media/image28.wmf"/><Relationship Id="rId15" Type="http://schemas.openxmlformats.org/officeDocument/2006/relationships/image" Target="../media/image33.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30.wmf"/><Relationship Id="rId1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tags" Target="../tags/tag2.xml"/><Relationship Id="rId7" Type="http://schemas.openxmlformats.org/officeDocument/2006/relationships/slideLayout" Target="../slideLayouts/slideLayout2.xml"/><Relationship Id="rId12" Type="http://schemas.openxmlformats.org/officeDocument/2006/relationships/image" Target="../media/image49.png"/><Relationship Id="rId2" Type="http://schemas.openxmlformats.org/officeDocument/2006/relationships/tags" Target="../tags/tag1.xml"/><Relationship Id="rId16" Type="http://schemas.openxmlformats.org/officeDocument/2006/relationships/image" Target="../media/image46.wmf"/><Relationship Id="rId1" Type="http://schemas.openxmlformats.org/officeDocument/2006/relationships/vmlDrawing" Target="../drawings/vmlDrawing2.vml"/><Relationship Id="rId6" Type="http://schemas.openxmlformats.org/officeDocument/2006/relationships/tags" Target="../tags/tag5.xml"/><Relationship Id="rId11" Type="http://schemas.openxmlformats.org/officeDocument/2006/relationships/image" Target="../media/image48.png"/><Relationship Id="rId5" Type="http://schemas.openxmlformats.org/officeDocument/2006/relationships/tags" Target="../tags/tag4.xml"/><Relationship Id="rId15" Type="http://schemas.openxmlformats.org/officeDocument/2006/relationships/oleObject" Target="../embeddings/oleObject8.bin"/><Relationship Id="rId10" Type="http://schemas.openxmlformats.org/officeDocument/2006/relationships/image" Target="../media/image45.wmf"/><Relationship Id="rId4" Type="http://schemas.openxmlformats.org/officeDocument/2006/relationships/tags" Target="../tags/tag3.xml"/><Relationship Id="rId9" Type="http://schemas.openxmlformats.org/officeDocument/2006/relationships/oleObject" Target="../embeddings/oleObject7.bin"/><Relationship Id="rId1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tags" Target="../tags/tag10.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notesSlide" Target="../notesSlides/notesSlide10.xml"/><Relationship Id="rId5" Type="http://schemas.openxmlformats.org/officeDocument/2006/relationships/tags" Target="../tags/tag13.xml"/><Relationship Id="rId15" Type="http://schemas.openxmlformats.org/officeDocument/2006/relationships/image" Target="../media/image59.png"/><Relationship Id="rId10" Type="http://schemas.openxmlformats.org/officeDocument/2006/relationships/slideLayout" Target="../slideLayouts/slideLayout2.xml"/><Relationship Id="rId19" Type="http://schemas.openxmlformats.org/officeDocument/2006/relationships/image" Target="../media/image63.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tags" Target="../tags/tag20.xml"/><Relationship Id="rId7" Type="http://schemas.openxmlformats.org/officeDocument/2006/relationships/image" Target="../media/image66.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65.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2.png"/><Relationship Id="rId2" Type="http://schemas.openxmlformats.org/officeDocument/2006/relationships/tags" Target="../tags/tag23.xml"/><Relationship Id="rId1" Type="http://schemas.openxmlformats.org/officeDocument/2006/relationships/vmlDrawing" Target="../drawings/vmlDrawing3.vml"/><Relationship Id="rId6" Type="http://schemas.openxmlformats.org/officeDocument/2006/relationships/image" Target="../media/image71.wmf"/><Relationship Id="rId5" Type="http://schemas.openxmlformats.org/officeDocument/2006/relationships/oleObject" Target="../embeddings/oleObject9.bin"/><Relationship Id="rId4"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32.wmf"/><Relationship Id="rId3" Type="http://schemas.openxmlformats.org/officeDocument/2006/relationships/notesSlide" Target="../notesSlides/notesSlide19.xml"/><Relationship Id="rId7" Type="http://schemas.openxmlformats.org/officeDocument/2006/relationships/image" Target="../media/image29.wmf"/><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31.wmf"/><Relationship Id="rId5" Type="http://schemas.openxmlformats.org/officeDocument/2006/relationships/image" Target="../media/image75.wmf"/><Relationship Id="rId15" Type="http://schemas.openxmlformats.org/officeDocument/2006/relationships/image" Target="../media/image7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76.wmf"/><Relationship Id="rId1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image" Target="../media/image85.tiff"/><Relationship Id="rId2" Type="http://schemas.openxmlformats.org/officeDocument/2006/relationships/image" Target="../media/image84.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6.gif"/><Relationship Id="rId7" Type="http://schemas.openxmlformats.org/officeDocument/2006/relationships/image" Target="../media/image9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png"/><Relationship Id="rId4" Type="http://schemas.openxmlformats.org/officeDocument/2006/relationships/image" Target="../media/image87.gif"/><Relationship Id="rId9" Type="http://schemas.openxmlformats.org/officeDocument/2006/relationships/image" Target="../media/image9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103.png"/></Relationships>
</file>

<file path=ppt/slides/_rels/slide4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4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450.png"/><Relationship Id="rId2" Type="http://schemas.openxmlformats.org/officeDocument/2006/relationships/image" Target="../media/image14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19.png"/><Relationship Id="rId13" Type="http://schemas.openxmlformats.org/officeDocument/2006/relationships/image" Target="../media/image114.emf"/><Relationship Id="rId3" Type="http://schemas.openxmlformats.org/officeDocument/2006/relationships/notesSlide" Target="../notesSlides/notesSlide22.xml"/><Relationship Id="rId7" Type="http://schemas.openxmlformats.org/officeDocument/2006/relationships/image" Target="../media/image118.png"/><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7.png"/><Relationship Id="rId11" Type="http://schemas.openxmlformats.org/officeDocument/2006/relationships/image" Target="../media/image122.png"/><Relationship Id="rId5" Type="http://schemas.openxmlformats.org/officeDocument/2006/relationships/image" Target="../media/image116.png"/><Relationship Id="rId10" Type="http://schemas.openxmlformats.org/officeDocument/2006/relationships/image" Target="../media/image121.png"/><Relationship Id="rId4" Type="http://schemas.openxmlformats.org/officeDocument/2006/relationships/image" Target="../media/image115.png"/><Relationship Id="rId9" Type="http://schemas.openxmlformats.org/officeDocument/2006/relationships/image" Target="../media/image120.png"/></Relationships>
</file>

<file path=ppt/slides/_rels/slide5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4.png"/></Relationships>
</file>

<file path=ppt/slides/_rels/slide53.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6.png"/><Relationship Id="rId18" Type="http://schemas.openxmlformats.org/officeDocument/2006/relationships/image" Target="../media/image141.png"/><Relationship Id="rId3" Type="http://schemas.openxmlformats.org/officeDocument/2006/relationships/image" Target="../media/image126.png"/><Relationship Id="rId21" Type="http://schemas.openxmlformats.org/officeDocument/2006/relationships/image" Target="../media/image144.png"/><Relationship Id="rId7" Type="http://schemas.openxmlformats.org/officeDocument/2006/relationships/image" Target="../media/image130.png"/><Relationship Id="rId12" Type="http://schemas.openxmlformats.org/officeDocument/2006/relationships/image" Target="../media/image135.png"/><Relationship Id="rId17" Type="http://schemas.openxmlformats.org/officeDocument/2006/relationships/image" Target="../media/image140.png"/><Relationship Id="rId2" Type="http://schemas.openxmlformats.org/officeDocument/2006/relationships/image" Target="../media/image125.png"/><Relationship Id="rId16" Type="http://schemas.openxmlformats.org/officeDocument/2006/relationships/image" Target="../media/image139.png"/><Relationship Id="rId20"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29.png"/><Relationship Id="rId11" Type="http://schemas.openxmlformats.org/officeDocument/2006/relationships/image" Target="../media/image134.png"/><Relationship Id="rId24" Type="http://schemas.openxmlformats.org/officeDocument/2006/relationships/image" Target="../media/image147.png"/><Relationship Id="rId5" Type="http://schemas.openxmlformats.org/officeDocument/2006/relationships/image" Target="../media/image128.png"/><Relationship Id="rId15" Type="http://schemas.openxmlformats.org/officeDocument/2006/relationships/image" Target="../media/image138.png"/><Relationship Id="rId23" Type="http://schemas.openxmlformats.org/officeDocument/2006/relationships/image" Target="../media/image146.png"/><Relationship Id="rId10" Type="http://schemas.openxmlformats.org/officeDocument/2006/relationships/image" Target="../media/image133.png"/><Relationship Id="rId19" Type="http://schemas.openxmlformats.org/officeDocument/2006/relationships/image" Target="../media/image142.png"/><Relationship Id="rId4" Type="http://schemas.openxmlformats.org/officeDocument/2006/relationships/image" Target="../media/image127.png"/><Relationship Id="rId9" Type="http://schemas.openxmlformats.org/officeDocument/2006/relationships/image" Target="../media/image132.png"/><Relationship Id="rId14" Type="http://schemas.openxmlformats.org/officeDocument/2006/relationships/image" Target="../media/image137.png"/><Relationship Id="rId22" Type="http://schemas.openxmlformats.org/officeDocument/2006/relationships/image" Target="../media/image145.png"/></Relationships>
</file>

<file path=ppt/slides/_rels/slide54.xml.rels><?xml version="1.0" encoding="UTF-8" standalone="yes"?>
<Relationships xmlns="http://schemas.openxmlformats.org/package/2006/relationships"><Relationship Id="rId3" Type="http://schemas.openxmlformats.org/officeDocument/2006/relationships/image" Target="../media/image148.png"/><Relationship Id="rId7" Type="http://schemas.openxmlformats.org/officeDocument/2006/relationships/image" Target="../media/image152.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5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56.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7.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11.png"/></Relationships>
</file>

<file path=ppt/slides/_rels/slide57.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1.png"/><Relationship Id="rId18" Type="http://schemas.openxmlformats.org/officeDocument/2006/relationships/image" Target="../media/image176.png"/><Relationship Id="rId3" Type="http://schemas.openxmlformats.org/officeDocument/2006/relationships/image" Target="../media/image161.png"/><Relationship Id="rId21" Type="http://schemas.openxmlformats.org/officeDocument/2006/relationships/image" Target="../media/image179.png"/><Relationship Id="rId7" Type="http://schemas.openxmlformats.org/officeDocument/2006/relationships/image" Target="../media/image165.png"/><Relationship Id="rId12" Type="http://schemas.openxmlformats.org/officeDocument/2006/relationships/image" Target="../media/image170.png"/><Relationship Id="rId17" Type="http://schemas.openxmlformats.org/officeDocument/2006/relationships/image" Target="../media/image175.png"/><Relationship Id="rId25" Type="http://schemas.openxmlformats.org/officeDocument/2006/relationships/image" Target="../media/image183.png"/><Relationship Id="rId2" Type="http://schemas.openxmlformats.org/officeDocument/2006/relationships/notesSlide" Target="../notesSlides/notesSlide26.xml"/><Relationship Id="rId16" Type="http://schemas.openxmlformats.org/officeDocument/2006/relationships/image" Target="../media/image174.png"/><Relationship Id="rId20" Type="http://schemas.openxmlformats.org/officeDocument/2006/relationships/image" Target="../media/image178.png"/><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169.png"/><Relationship Id="rId24" Type="http://schemas.openxmlformats.org/officeDocument/2006/relationships/image" Target="../media/image182.png"/><Relationship Id="rId5" Type="http://schemas.openxmlformats.org/officeDocument/2006/relationships/image" Target="../media/image163.png"/><Relationship Id="rId15" Type="http://schemas.openxmlformats.org/officeDocument/2006/relationships/image" Target="../media/image173.png"/><Relationship Id="rId23" Type="http://schemas.openxmlformats.org/officeDocument/2006/relationships/image" Target="../media/image181.png"/><Relationship Id="rId10" Type="http://schemas.openxmlformats.org/officeDocument/2006/relationships/image" Target="../media/image168.png"/><Relationship Id="rId19" Type="http://schemas.openxmlformats.org/officeDocument/2006/relationships/image" Target="../media/image177.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2.png"/><Relationship Id="rId22" Type="http://schemas.openxmlformats.org/officeDocument/2006/relationships/image" Target="../media/image180.png"/></Relationships>
</file>

<file path=ppt/slides/_rels/slide58.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2.xml"/><Relationship Id="rId5" Type="http://schemas.openxmlformats.org/officeDocument/2006/relationships/image" Target="../media/image159.png"/><Relationship Id="rId4" Type="http://schemas.openxmlformats.org/officeDocument/2006/relationships/image" Target="../media/image186.png"/></Relationships>
</file>

<file path=ppt/slides/_rels/slide59.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18" Type="http://schemas.openxmlformats.org/officeDocument/2006/relationships/image" Target="../media/image203.png"/><Relationship Id="rId26" Type="http://schemas.openxmlformats.org/officeDocument/2006/relationships/image" Target="../media/image211.png"/><Relationship Id="rId3" Type="http://schemas.openxmlformats.org/officeDocument/2006/relationships/image" Target="../media/image188.png"/><Relationship Id="rId21" Type="http://schemas.openxmlformats.org/officeDocument/2006/relationships/image" Target="../media/image206.png"/><Relationship Id="rId34" Type="http://schemas.openxmlformats.org/officeDocument/2006/relationships/image" Target="../media/image219.png"/><Relationship Id="rId7" Type="http://schemas.openxmlformats.org/officeDocument/2006/relationships/image" Target="../media/image192.png"/><Relationship Id="rId12" Type="http://schemas.openxmlformats.org/officeDocument/2006/relationships/image" Target="../media/image197.png"/><Relationship Id="rId17" Type="http://schemas.openxmlformats.org/officeDocument/2006/relationships/image" Target="../media/image202.png"/><Relationship Id="rId25" Type="http://schemas.openxmlformats.org/officeDocument/2006/relationships/image" Target="../media/image210.png"/><Relationship Id="rId33" Type="http://schemas.openxmlformats.org/officeDocument/2006/relationships/image" Target="../media/image218.png"/><Relationship Id="rId2" Type="http://schemas.openxmlformats.org/officeDocument/2006/relationships/image" Target="../media/image187.png"/><Relationship Id="rId16" Type="http://schemas.openxmlformats.org/officeDocument/2006/relationships/image" Target="../media/image201.png"/><Relationship Id="rId20" Type="http://schemas.openxmlformats.org/officeDocument/2006/relationships/image" Target="../media/image205.png"/><Relationship Id="rId29" Type="http://schemas.openxmlformats.org/officeDocument/2006/relationships/image" Target="../media/image214.png"/><Relationship Id="rId1" Type="http://schemas.openxmlformats.org/officeDocument/2006/relationships/slideLayout" Target="../slideLayouts/slideLayout2.xml"/><Relationship Id="rId6" Type="http://schemas.openxmlformats.org/officeDocument/2006/relationships/image" Target="../media/image191.png"/><Relationship Id="rId11" Type="http://schemas.openxmlformats.org/officeDocument/2006/relationships/image" Target="../media/image196.png"/><Relationship Id="rId24" Type="http://schemas.openxmlformats.org/officeDocument/2006/relationships/image" Target="../media/image209.png"/><Relationship Id="rId32" Type="http://schemas.openxmlformats.org/officeDocument/2006/relationships/image" Target="../media/image217.png"/><Relationship Id="rId5" Type="http://schemas.openxmlformats.org/officeDocument/2006/relationships/image" Target="../media/image190.png"/><Relationship Id="rId15" Type="http://schemas.openxmlformats.org/officeDocument/2006/relationships/image" Target="../media/image200.png"/><Relationship Id="rId23" Type="http://schemas.openxmlformats.org/officeDocument/2006/relationships/image" Target="../media/image208.png"/><Relationship Id="rId28" Type="http://schemas.openxmlformats.org/officeDocument/2006/relationships/image" Target="../media/image213.png"/><Relationship Id="rId10" Type="http://schemas.openxmlformats.org/officeDocument/2006/relationships/image" Target="../media/image195.png"/><Relationship Id="rId19" Type="http://schemas.openxmlformats.org/officeDocument/2006/relationships/image" Target="../media/image204.png"/><Relationship Id="rId31" Type="http://schemas.openxmlformats.org/officeDocument/2006/relationships/image" Target="../media/image216.png"/><Relationship Id="rId4" Type="http://schemas.openxmlformats.org/officeDocument/2006/relationships/image" Target="../media/image189.png"/><Relationship Id="rId9" Type="http://schemas.openxmlformats.org/officeDocument/2006/relationships/image" Target="../media/image194.png"/><Relationship Id="rId14" Type="http://schemas.openxmlformats.org/officeDocument/2006/relationships/image" Target="../media/image199.png"/><Relationship Id="rId22" Type="http://schemas.openxmlformats.org/officeDocument/2006/relationships/image" Target="../media/image207.png"/><Relationship Id="rId27" Type="http://schemas.openxmlformats.org/officeDocument/2006/relationships/image" Target="../media/image212.png"/><Relationship Id="rId30" Type="http://schemas.openxmlformats.org/officeDocument/2006/relationships/image" Target="../media/image2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50.png"/><Relationship Id="rId4" Type="http://schemas.openxmlformats.org/officeDocument/2006/relationships/image" Target="../media/image24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1.png"/><Relationship Id="rId1" Type="http://schemas.openxmlformats.org/officeDocument/2006/relationships/slideLayout" Target="../slideLayouts/slideLayout2.xml"/><Relationship Id="rId4" Type="http://schemas.openxmlformats.org/officeDocument/2006/relationships/image" Target="../media/image223.png"/></Relationships>
</file>

<file path=ppt/slides/_rels/slide65.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66.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2.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s>
</file>

<file path=ppt/slides/_rels/slide6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2.xml"/><Relationship Id="rId5" Type="http://schemas.openxmlformats.org/officeDocument/2006/relationships/image" Target="../media/image233.png"/><Relationship Id="rId4" Type="http://schemas.openxmlformats.org/officeDocument/2006/relationships/image" Target="../media/image232.png"/></Relationships>
</file>

<file path=ppt/slides/_rels/slide68.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23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36.emf"/><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37.pn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image" Target="../media/image239.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1.emf"/><Relationship Id="rId5" Type="http://schemas.openxmlformats.org/officeDocument/2006/relationships/oleObject" Target="../embeddings/oleObject18.bin"/><Relationship Id="rId4" Type="http://schemas.openxmlformats.org/officeDocument/2006/relationships/image" Target="../media/image242.jp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44.jpeg"/><Relationship Id="rId2" Type="http://schemas.openxmlformats.org/officeDocument/2006/relationships/image" Target="../media/image2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683568" y="980728"/>
            <a:ext cx="7772400" cy="1470025"/>
          </a:xfrm>
        </p:spPr>
        <p:txBody>
          <a:bodyPr>
            <a:noAutofit/>
          </a:bodyPr>
          <a:lstStyle/>
          <a:p>
            <a:pPr algn="ctr"/>
            <a:r>
              <a:rPr lang="en-US" altLang="ko-KR" b="1" dirty="0" smtClean="0">
                <a:solidFill>
                  <a:schemeClr val="tx1"/>
                </a:solidFill>
              </a:rPr>
              <a:t>STOCHASTIC</a:t>
            </a:r>
            <a:r>
              <a:rPr lang="en-US" altLang="ko-KR" dirty="0" smtClean="0">
                <a:solidFill>
                  <a:schemeClr val="tx1"/>
                </a:solidFill>
              </a:rPr>
              <a:t> APPROACH To </a:t>
            </a:r>
            <a:br>
              <a:rPr lang="en-US" altLang="ko-KR" dirty="0" smtClean="0">
                <a:solidFill>
                  <a:schemeClr val="tx1"/>
                </a:solidFill>
              </a:rPr>
            </a:br>
            <a:r>
              <a:rPr lang="en-US" altLang="ko-KR" dirty="0" smtClean="0">
                <a:solidFill>
                  <a:schemeClr val="tx1"/>
                </a:solidFill>
              </a:rPr>
              <a:t>State Estimation</a:t>
            </a:r>
            <a:r>
              <a:rPr lang="en-US" altLang="ko-KR" dirty="0" smtClean="0"/>
              <a:t/>
            </a:r>
            <a:br>
              <a:rPr lang="en-US" altLang="ko-KR" dirty="0" smtClean="0"/>
            </a:br>
            <a:r>
              <a:rPr lang="en-US" altLang="ko-KR" sz="3600" i="1" dirty="0" smtClean="0"/>
              <a:t>Current Status and Open Problems</a:t>
            </a:r>
            <a:endParaRPr lang="ko-KR" altLang="en-US" sz="3600" i="1" dirty="0"/>
          </a:p>
        </p:txBody>
      </p:sp>
      <p:sp>
        <p:nvSpPr>
          <p:cNvPr id="3" name="부제목 2"/>
          <p:cNvSpPr>
            <a:spLocks noGrp="1"/>
          </p:cNvSpPr>
          <p:nvPr>
            <p:ph type="subTitle" idx="1"/>
          </p:nvPr>
        </p:nvSpPr>
        <p:spPr>
          <a:xfrm>
            <a:off x="2438400" y="6093296"/>
            <a:ext cx="6705600" cy="547315"/>
          </a:xfrm>
        </p:spPr>
        <p:txBody>
          <a:bodyPr>
            <a:noAutofit/>
          </a:bodyPr>
          <a:lstStyle/>
          <a:p>
            <a:r>
              <a:rPr lang="en-US" altLang="ko-KR" sz="1100" dirty="0" smtClean="0"/>
              <a:t>Jay H. Lee with help from Jang Hong and Suhang Choi</a:t>
            </a:r>
          </a:p>
          <a:p>
            <a:r>
              <a:rPr lang="en-US" altLang="ko-KR" sz="1100" dirty="0" smtClean="0"/>
              <a:t>Korea Advanced Institute of Science and Technology</a:t>
            </a:r>
          </a:p>
          <a:p>
            <a:r>
              <a:rPr lang="en-US" altLang="ko-KR" sz="1100" dirty="0" err="1" smtClean="0"/>
              <a:t>Daejeon</a:t>
            </a:r>
            <a:r>
              <a:rPr lang="en-US" altLang="ko-KR" sz="1100" dirty="0" smtClean="0"/>
              <a:t>, Korea</a:t>
            </a:r>
            <a:endParaRPr lang="ko-KR" altLang="en-US" sz="1100" dirty="0"/>
          </a:p>
        </p:txBody>
      </p:sp>
      <p:sp>
        <p:nvSpPr>
          <p:cNvPr id="4" name="TextBox 3"/>
          <p:cNvSpPr txBox="1"/>
          <p:nvPr/>
        </p:nvSpPr>
        <p:spPr>
          <a:xfrm>
            <a:off x="0" y="6027003"/>
            <a:ext cx="1923925" cy="769441"/>
          </a:xfrm>
          <a:prstGeom prst="rect">
            <a:avLst/>
          </a:prstGeom>
          <a:noFill/>
        </p:spPr>
        <p:txBody>
          <a:bodyPr wrap="none" rtlCol="0">
            <a:spAutoFit/>
          </a:bodyPr>
          <a:lstStyle/>
          <a:p>
            <a:r>
              <a:rPr lang="en-US" altLang="ko-KR" sz="1100" b="1" dirty="0" smtClean="0"/>
              <a:t>FIPSE </a:t>
            </a:r>
            <a:r>
              <a:rPr lang="en-US" altLang="ko-KR" sz="1100" b="1" dirty="0" smtClean="0">
                <a:sym typeface="Symbol"/>
              </a:rPr>
              <a:t>-1</a:t>
            </a:r>
            <a:endParaRPr lang="en-US" altLang="ko-KR" sz="1100" b="1" dirty="0" smtClean="0"/>
          </a:p>
          <a:p>
            <a:r>
              <a:rPr lang="en-US" altLang="ko-KR" sz="1100" dirty="0" smtClean="0"/>
              <a:t>Olympian Village  </a:t>
            </a:r>
          </a:p>
          <a:p>
            <a:r>
              <a:rPr lang="en-US" altLang="ko-KR" sz="1100" dirty="0" smtClean="0"/>
              <a:t>Western Peloponnese, GREECE</a:t>
            </a:r>
          </a:p>
          <a:p>
            <a:r>
              <a:rPr lang="en-US" altLang="ko-KR" sz="1100" dirty="0" smtClean="0"/>
              <a:t>29-31, August 2012</a:t>
            </a:r>
            <a:endParaRPr lang="ko-KR" altLang="en-US" sz="1100" dirty="0"/>
          </a:p>
        </p:txBody>
      </p:sp>
      <p:pic>
        <p:nvPicPr>
          <p:cNvPr id="5" name="그림 4" descr="Kalman_dummies.png"/>
          <p:cNvPicPr>
            <a:picLocks noChangeAspect="1"/>
          </p:cNvPicPr>
          <p:nvPr/>
        </p:nvPicPr>
        <p:blipFill>
          <a:blip r:embed="rId3" cstate="print"/>
          <a:stretch>
            <a:fillRect/>
          </a:stretch>
        </p:blipFill>
        <p:spPr>
          <a:xfrm>
            <a:off x="683568" y="2780928"/>
            <a:ext cx="2304256" cy="3096344"/>
          </a:xfrm>
          <a:prstGeom prst="rect">
            <a:avLst/>
          </a:prstGeom>
        </p:spPr>
      </p:pic>
      <p:pic>
        <p:nvPicPr>
          <p:cNvPr id="6" name="그림 5" descr="ParticleFilter.jpg"/>
          <p:cNvPicPr>
            <a:picLocks noChangeAspect="1"/>
          </p:cNvPicPr>
          <p:nvPr/>
        </p:nvPicPr>
        <p:blipFill>
          <a:blip r:embed="rId4" cstate="print"/>
          <a:stretch>
            <a:fillRect/>
          </a:stretch>
        </p:blipFill>
        <p:spPr>
          <a:xfrm>
            <a:off x="6516216" y="2780928"/>
            <a:ext cx="2232248" cy="3101884"/>
          </a:xfrm>
          <a:prstGeom prst="rect">
            <a:avLst/>
          </a:prstGeom>
        </p:spPr>
      </p:pic>
      <p:pic>
        <p:nvPicPr>
          <p:cNvPr id="8" name="그림 7" descr="OptimalStateEstimation.jpg"/>
          <p:cNvPicPr>
            <a:picLocks noChangeAspect="1"/>
          </p:cNvPicPr>
          <p:nvPr/>
        </p:nvPicPr>
        <p:blipFill>
          <a:blip r:embed="rId5" cstate="print"/>
          <a:stretch>
            <a:fillRect/>
          </a:stretch>
        </p:blipFill>
        <p:spPr>
          <a:xfrm>
            <a:off x="3635896" y="2780928"/>
            <a:ext cx="2376264" cy="30963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제목 1"/>
          <p:cNvSpPr>
            <a:spLocks noGrp="1"/>
          </p:cNvSpPr>
          <p:nvPr>
            <p:ph type="title"/>
          </p:nvPr>
        </p:nvSpPr>
        <p:spPr>
          <a:xfrm>
            <a:off x="612775" y="228600"/>
            <a:ext cx="8153400" cy="990600"/>
          </a:xfrm>
        </p:spPr>
        <p:txBody>
          <a:bodyPr/>
          <a:lstStyle/>
          <a:p>
            <a:pPr eaLnBrk="1" hangingPunct="1"/>
            <a:r>
              <a:rPr lang="en-US" altLang="ko-KR" dirty="0">
                <a:latin typeface="Tw Cen MT" charset="0"/>
                <a:ea typeface="HY얕은샘물M" charset="0"/>
              </a:rPr>
              <a:t>Illustrative Example</a:t>
            </a:r>
            <a:endParaRPr lang="ko-KR" altLang="en-US" dirty="0">
              <a:latin typeface="Tw Cen MT" charset="0"/>
              <a:ea typeface="HY얕은샘물M" charset="0"/>
            </a:endParaRPr>
          </a:p>
        </p:txBody>
      </p:sp>
      <p:sp>
        <p:nvSpPr>
          <p:cNvPr id="3" name="내용 개체 틀 2"/>
          <p:cNvSpPr>
            <a:spLocks noGrp="1" noRot="1" noChangeAspect="1" noMove="1" noResize="1" noEditPoints="1" noAdjustHandles="1" noChangeArrowheads="1" noChangeShapeType="1" noTextEdit="1"/>
          </p:cNvSpPr>
          <p:nvPr>
            <p:ph sz="quarter" idx="1"/>
          </p:nvPr>
        </p:nvSpPr>
        <p:spPr>
          <a:blipFill rotWithShape="1">
            <a:blip r:embed="rId2"/>
            <a:stretch>
              <a:fillRect l="-150" t="-1085"/>
            </a:stretch>
          </a:blipFill>
          <a:extLst/>
        </p:spPr>
        <p:txBody>
          <a:bodyPr/>
          <a:lstStyle/>
          <a:p>
            <a:pPr eaLnBrk="1" hangingPunct="1">
              <a:defRPr/>
            </a:pPr>
            <a:r>
              <a:rPr lang="ko-KR" altLang="en-US">
                <a:noFill/>
              </a:rPr>
              <a:t> </a:t>
            </a:r>
          </a:p>
        </p:txBody>
      </p:sp>
      <p:sp>
        <p:nvSpPr>
          <p:cNvPr id="4" name="직사각형 3"/>
          <p:cNvSpPr>
            <a:spLocks noRot="1" noChangeAspect="1" noMove="1" noResize="1" noEditPoints="1" noAdjustHandles="1" noChangeArrowheads="1" noChangeShapeType="1" noTextEdit="1"/>
          </p:cNvSpPr>
          <p:nvPr/>
        </p:nvSpPr>
        <p:spPr>
          <a:xfrm>
            <a:off x="2915816" y="1963901"/>
            <a:ext cx="5024324" cy="400110"/>
          </a:xfrm>
          <a:prstGeom prst="rect">
            <a:avLst/>
          </a:prstGeom>
          <a:blipFill rotWithShape="1">
            <a:blip r:embed="rId3"/>
            <a:stretch>
              <a:fillRect l="-1212" t="-101515" r="-121" b="-160606"/>
            </a:stretch>
          </a:blipFill>
        </p:spPr>
        <p:txBody>
          <a:bodyPr/>
          <a:lstStyle/>
          <a:p>
            <a:pPr>
              <a:defRPr/>
            </a:pPr>
            <a:r>
              <a:rPr lang="ko-KR" altLang="en-US">
                <a:noFill/>
              </a:rPr>
              <a:t> </a:t>
            </a:r>
          </a:p>
        </p:txBody>
      </p:sp>
      <p:sp>
        <p:nvSpPr>
          <p:cNvPr id="12" name="직사각형 11"/>
          <p:cNvSpPr>
            <a:spLocks noRot="1" noChangeAspect="1" noMove="1" noResize="1" noEditPoints="1" noAdjustHandles="1" noChangeArrowheads="1" noChangeShapeType="1" noTextEdit="1"/>
          </p:cNvSpPr>
          <p:nvPr/>
        </p:nvSpPr>
        <p:spPr>
          <a:xfrm>
            <a:off x="968848" y="5589240"/>
            <a:ext cx="6696744" cy="369332"/>
          </a:xfrm>
          <a:prstGeom prst="rect">
            <a:avLst/>
          </a:prstGeom>
          <a:blipFill rotWithShape="1">
            <a:blip r:embed="rId4"/>
            <a:stretch>
              <a:fillRect t="-8333" b="-26667"/>
            </a:stretch>
          </a:blipFill>
        </p:spPr>
        <p:txBody>
          <a:bodyPr/>
          <a:lstStyle/>
          <a:p>
            <a:pPr>
              <a:defRPr/>
            </a:pPr>
            <a:r>
              <a:rPr lang="ko-KR" altLang="en-US">
                <a:noFill/>
              </a:rPr>
              <a:t> </a:t>
            </a:r>
          </a:p>
        </p:txBody>
      </p:sp>
      <p:grpSp>
        <p:nvGrpSpPr>
          <p:cNvPr id="6" name="Group 5"/>
          <p:cNvGrpSpPr/>
          <p:nvPr/>
        </p:nvGrpSpPr>
        <p:grpSpPr>
          <a:xfrm>
            <a:off x="755576" y="1988840"/>
            <a:ext cx="2664296" cy="936104"/>
            <a:chOff x="755576" y="1988840"/>
            <a:chExt cx="2664296" cy="936104"/>
          </a:xfrm>
        </p:grpSpPr>
        <p:sp>
          <p:nvSpPr>
            <p:cNvPr id="2" name="Oval 1"/>
            <p:cNvSpPr/>
            <p:nvPr/>
          </p:nvSpPr>
          <p:spPr>
            <a:xfrm>
              <a:off x="2411760" y="1988840"/>
              <a:ext cx="216024" cy="28803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55576" y="2564904"/>
              <a:ext cx="2664296" cy="36004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683568" y="3284984"/>
            <a:ext cx="5328592" cy="2736304"/>
            <a:chOff x="683568" y="3284984"/>
            <a:chExt cx="5328592" cy="2736304"/>
          </a:xfrm>
        </p:grpSpPr>
        <p:sp>
          <p:nvSpPr>
            <p:cNvPr id="7" name="Oval 6"/>
            <p:cNvSpPr/>
            <p:nvPr/>
          </p:nvSpPr>
          <p:spPr>
            <a:xfrm>
              <a:off x="2483768" y="3284984"/>
              <a:ext cx="288032" cy="288032"/>
            </a:xfrm>
            <a:prstGeom prst="ellipse">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83568" y="4725144"/>
              <a:ext cx="5328592" cy="1296144"/>
            </a:xfrm>
            <a:prstGeom prst="rect">
              <a:avLst/>
            </a:prstGeom>
            <a:noFill/>
            <a:ln w="28575" cmpd="sng">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611560" y="3717032"/>
            <a:ext cx="4248472" cy="648072"/>
            <a:chOff x="611560" y="3717032"/>
            <a:chExt cx="4248472" cy="648072"/>
          </a:xfrm>
        </p:grpSpPr>
        <p:sp>
          <p:nvSpPr>
            <p:cNvPr id="10" name="Rectangle 9"/>
            <p:cNvSpPr/>
            <p:nvPr/>
          </p:nvSpPr>
          <p:spPr>
            <a:xfrm>
              <a:off x="2699792" y="3717032"/>
              <a:ext cx="2160240" cy="432048"/>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11560" y="4005064"/>
              <a:ext cx="2016224" cy="360040"/>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623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G:\LENSE research\Simulation\Matlab\measured_1_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2359025"/>
            <a:ext cx="28797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6" descr="G:\LENSE research\Simulation\Matlab\measured_10_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13" y="2360613"/>
            <a:ext cx="287972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7" descr="G:\LENSE research\Simulation\Matlab\measured_21_3.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5" y="2357438"/>
            <a:ext cx="28797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내용 개체 틀 2"/>
          <p:cNvSpPr>
            <a:spLocks noGrp="1"/>
          </p:cNvSpPr>
          <p:nvPr>
            <p:ph sz="quarter" idx="1"/>
          </p:nvPr>
        </p:nvSpPr>
        <p:spPr>
          <a:xfrm>
            <a:off x="611560" y="1556792"/>
            <a:ext cx="8532440" cy="4896544"/>
          </a:xfrm>
        </p:spPr>
        <p:txBody>
          <a:bodyPr>
            <a:noAutofit/>
          </a:bodyPr>
          <a:lstStyle/>
          <a:p>
            <a:pPr eaLnBrk="1" hangingPunct="1"/>
            <a:r>
              <a:rPr lang="en-US" altLang="ko-KR" sz="2000" dirty="0">
                <a:latin typeface="Tw Cen MT" charset="0"/>
                <a:ea typeface="Arial" charset="0"/>
                <a:cs typeface="Arial" charset="0"/>
              </a:rPr>
              <a:t>Full information </a:t>
            </a:r>
            <a:r>
              <a:rPr lang="en-US" altLang="ko-KR" sz="2000" dirty="0" smtClean="0">
                <a:latin typeface="Tw Cen MT" charset="0"/>
                <a:ea typeface="Arial" charset="0"/>
                <a:cs typeface="Arial" charset="0"/>
              </a:rPr>
              <a:t>cases</a:t>
            </a:r>
          </a:p>
          <a:p>
            <a:pPr eaLnBrk="1" hangingPunct="1"/>
            <a:endParaRPr lang="en-US" altLang="ko-KR" sz="2000" dirty="0">
              <a:latin typeface="Tw Cen MT" charset="0"/>
              <a:ea typeface="Arial" charset="0"/>
              <a:cs typeface="Arial" charset="0"/>
            </a:endParaRPr>
          </a:p>
          <a:p>
            <a:pPr eaLnBrk="1" hangingPunct="1"/>
            <a:endParaRPr lang="en-US" altLang="ko-KR" sz="2000" dirty="0" smtClean="0">
              <a:latin typeface="Tw Cen MT" charset="0"/>
              <a:ea typeface="Arial" charset="0"/>
              <a:cs typeface="Arial" charset="0"/>
            </a:endParaRPr>
          </a:p>
          <a:p>
            <a:pPr eaLnBrk="1" hangingPunct="1"/>
            <a:endParaRPr lang="en-US" altLang="ko-KR" sz="2000" dirty="0">
              <a:latin typeface="Tw Cen MT" charset="0"/>
              <a:ea typeface="Arial" charset="0"/>
              <a:cs typeface="Arial" charset="0"/>
            </a:endParaRPr>
          </a:p>
          <a:p>
            <a:pPr eaLnBrk="1" hangingPunct="1"/>
            <a:endParaRPr lang="en-US" altLang="ko-KR" sz="2000" dirty="0" smtClean="0">
              <a:latin typeface="Tw Cen MT" charset="0"/>
              <a:ea typeface="Arial" charset="0"/>
              <a:cs typeface="Arial" charset="0"/>
            </a:endParaRPr>
          </a:p>
          <a:p>
            <a:pPr eaLnBrk="1" hangingPunct="1"/>
            <a:endParaRPr lang="en-US" altLang="ko-KR" sz="2000" dirty="0">
              <a:latin typeface="Tw Cen MT" charset="0"/>
              <a:ea typeface="Arial" charset="0"/>
              <a:cs typeface="Arial" charset="0"/>
            </a:endParaRPr>
          </a:p>
          <a:p>
            <a:pPr eaLnBrk="1" hangingPunct="1"/>
            <a:endParaRPr lang="en-US" altLang="ko-KR" sz="2000" i="1" dirty="0">
              <a:latin typeface="Tw Cen MT" charset="0"/>
              <a:ea typeface="Arial" charset="0"/>
              <a:cs typeface="Arial" charset="0"/>
            </a:endParaRPr>
          </a:p>
          <a:p>
            <a:pPr eaLnBrk="1" hangingPunct="1"/>
            <a:endParaRPr lang="en-US" altLang="ko-KR" sz="2000" i="1" dirty="0">
              <a:latin typeface="Tw Cen MT" charset="0"/>
              <a:ea typeface="Arial" charset="0"/>
              <a:cs typeface="Arial" charset="0"/>
            </a:endParaRPr>
          </a:p>
          <a:p>
            <a:pPr eaLnBrk="1" hangingPunct="1"/>
            <a:endParaRPr lang="en-US" altLang="ko-KR" sz="2000" i="1" dirty="0">
              <a:latin typeface="Tw Cen MT" charset="0"/>
              <a:ea typeface="Arial" charset="0"/>
              <a:cs typeface="Arial" charset="0"/>
            </a:endParaRPr>
          </a:p>
          <a:p>
            <a:pPr eaLnBrk="1" hangingPunct="1"/>
            <a:endParaRPr lang="en-US" altLang="ko-KR" sz="2000" i="1" dirty="0">
              <a:latin typeface="Tw Cen MT" charset="0"/>
              <a:ea typeface="Arial" charset="0"/>
              <a:cs typeface="Arial" charset="0"/>
            </a:endParaRPr>
          </a:p>
          <a:p>
            <a:pPr eaLnBrk="1" hangingPunct="1"/>
            <a:endParaRPr lang="en-US" altLang="ko-KR" sz="2000" i="1" dirty="0">
              <a:latin typeface="Tw Cen MT" charset="0"/>
              <a:ea typeface="Arial" charset="0"/>
              <a:cs typeface="Arial" charset="0"/>
            </a:endParaRPr>
          </a:p>
          <a:p>
            <a:pPr marL="0" indent="0" eaLnBrk="1" hangingPunct="1">
              <a:buNone/>
            </a:pPr>
            <a:endParaRPr lang="en-US" altLang="ko-KR" sz="2000" i="1" dirty="0">
              <a:latin typeface="Tw Cen MT" charset="0"/>
              <a:ea typeface="Arial" charset="0"/>
              <a:cs typeface="Arial" charset="0"/>
            </a:endParaRPr>
          </a:p>
          <a:p>
            <a:pPr eaLnBrk="1" hangingPunct="1"/>
            <a:r>
              <a:rPr lang="en-US" altLang="ko-KR" sz="1800" b="1" dirty="0">
                <a:solidFill>
                  <a:srgbClr val="FF0000"/>
                </a:solidFill>
                <a:latin typeface="Tw Cen MT" charset="0"/>
                <a:ea typeface="Arial" charset="0"/>
                <a:cs typeface="Arial" charset="0"/>
              </a:rPr>
              <a:t>For </a:t>
            </a:r>
            <a:r>
              <a:rPr lang="en-US" altLang="ko-KR" sz="1800" b="1" dirty="0" smtClean="0">
                <a:solidFill>
                  <a:srgbClr val="FF0000"/>
                </a:solidFill>
                <a:latin typeface="Tw Cen MT" charset="0"/>
                <a:ea typeface="Arial" charset="0"/>
                <a:cs typeface="Arial" charset="0"/>
              </a:rPr>
              <a:t>the “info-rich” case</a:t>
            </a:r>
            <a:r>
              <a:rPr lang="en-US" altLang="ko-KR" sz="1800" b="1" dirty="0">
                <a:solidFill>
                  <a:srgbClr val="FF0000"/>
                </a:solidFill>
                <a:latin typeface="Tw Cen MT" charset="0"/>
                <a:ea typeface="Arial" charset="0"/>
                <a:cs typeface="Arial" charset="0"/>
              </a:rPr>
              <a:t>, </a:t>
            </a:r>
            <a:r>
              <a:rPr lang="en-US" altLang="ko-KR" sz="1800" b="1" dirty="0" smtClean="0">
                <a:solidFill>
                  <a:srgbClr val="FF0000"/>
                </a:solidFill>
                <a:latin typeface="Tw Cen MT" charset="0"/>
                <a:ea typeface="Arial" charset="0"/>
                <a:cs typeface="Arial" charset="0"/>
              </a:rPr>
              <a:t>model </a:t>
            </a:r>
            <a:r>
              <a:rPr lang="en-US" altLang="ko-KR" sz="1800" b="1" dirty="0">
                <a:solidFill>
                  <a:srgbClr val="FF0000"/>
                </a:solidFill>
                <a:latin typeface="Tw Cen MT" charset="0"/>
                <a:ea typeface="Arial" charset="0"/>
                <a:cs typeface="Arial" charset="0"/>
              </a:rPr>
              <a:t>error </a:t>
            </a:r>
            <a:r>
              <a:rPr lang="en-US" altLang="ko-KR" sz="1800" b="1" dirty="0" smtClean="0">
                <a:solidFill>
                  <a:srgbClr val="FF0000"/>
                </a:solidFill>
                <a:latin typeface="Tw Cen MT" charset="0"/>
                <a:ea typeface="Arial" charset="0"/>
                <a:cs typeface="Arial" charset="0"/>
              </a:rPr>
              <a:t>from detailed dist. modeling can be damaging.</a:t>
            </a:r>
            <a:endParaRPr lang="en-US" altLang="ko-KR" sz="1400" b="1" dirty="0">
              <a:solidFill>
                <a:srgbClr val="FF0000"/>
              </a:solidFill>
              <a:latin typeface="Tw Cen MT" charset="0"/>
              <a:ea typeface="Arial" charset="0"/>
              <a:cs typeface="Arial" charset="0"/>
            </a:endParaRPr>
          </a:p>
          <a:p>
            <a:pPr eaLnBrk="1" hangingPunct="1"/>
            <a:endParaRPr lang="en-US" altLang="ko-KR" sz="2000" dirty="0">
              <a:latin typeface="Tw Cen MT" charset="0"/>
              <a:ea typeface="HY얕은샘물M" charset="0"/>
            </a:endParaRPr>
          </a:p>
        </p:txBody>
      </p:sp>
      <p:sp>
        <p:nvSpPr>
          <p:cNvPr id="28677"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Simulation results</a:t>
            </a:r>
            <a:endParaRPr lang="ko-KR" altLang="en-US">
              <a:latin typeface="Tw Cen MT" charset="0"/>
              <a:ea typeface="HY얕은샘물M" charset="0"/>
            </a:endParaRPr>
          </a:p>
        </p:txBody>
      </p:sp>
      <p:sp>
        <p:nvSpPr>
          <p:cNvPr id="28680" name="TextBox 14"/>
          <p:cNvSpPr txBox="1">
            <a:spLocks noChangeArrowheads="1"/>
          </p:cNvSpPr>
          <p:nvPr/>
        </p:nvSpPr>
        <p:spPr bwMode="auto">
          <a:xfrm>
            <a:off x="603250" y="2138363"/>
            <a:ext cx="205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ea typeface="Arial" charset="0"/>
                <a:cs typeface="Arial" charset="0"/>
              </a:rPr>
              <a:t>For 1</a:t>
            </a:r>
            <a:r>
              <a:rPr kumimoji="0" lang="en-US" altLang="ko-KR" sz="1800" b="1" baseline="30000">
                <a:ea typeface="Arial" charset="0"/>
                <a:cs typeface="Arial" charset="0"/>
              </a:rPr>
              <a:t>th</a:t>
            </a:r>
            <a:r>
              <a:rPr kumimoji="0" lang="en-US" altLang="ko-KR" sz="1800" b="1">
                <a:ea typeface="Arial" charset="0"/>
                <a:cs typeface="Arial" charset="0"/>
              </a:rPr>
              <a:t> element of x</a:t>
            </a:r>
            <a:endParaRPr kumimoji="0" lang="ko-KR" altLang="en-US" sz="1800" b="1">
              <a:ea typeface="나눔고딕" charset="0"/>
            </a:endParaRPr>
          </a:p>
        </p:txBody>
      </p:sp>
      <p:sp>
        <p:nvSpPr>
          <p:cNvPr id="5" name="직사각형 4"/>
          <p:cNvSpPr/>
          <p:nvPr/>
        </p:nvSpPr>
        <p:spPr>
          <a:xfrm>
            <a:off x="3503613" y="2519363"/>
            <a:ext cx="2227262" cy="17637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6" name="직사각형 25"/>
          <p:cNvSpPr/>
          <p:nvPr/>
        </p:nvSpPr>
        <p:spPr>
          <a:xfrm>
            <a:off x="6375400" y="2514600"/>
            <a:ext cx="2227263" cy="17637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7" name="직사각형 26"/>
          <p:cNvSpPr/>
          <p:nvPr/>
        </p:nvSpPr>
        <p:spPr>
          <a:xfrm>
            <a:off x="603250" y="2519363"/>
            <a:ext cx="2228850" cy="17637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6" name="TextBox 5"/>
          <p:cNvSpPr txBox="1">
            <a:spLocks noRot="1" noChangeAspect="1" noMove="1" noResize="1" noEditPoints="1" noAdjustHandles="1" noChangeArrowheads="1" noChangeShapeType="1" noTextEdit="1"/>
          </p:cNvSpPr>
          <p:nvPr/>
        </p:nvSpPr>
        <p:spPr>
          <a:xfrm>
            <a:off x="4366719" y="4283804"/>
            <a:ext cx="382156" cy="369332"/>
          </a:xfrm>
          <a:prstGeom prst="rect">
            <a:avLst/>
          </a:prstGeom>
          <a:blipFill rotWithShape="1">
            <a:blip r:embed="rId5"/>
            <a:stretch>
              <a:fillRect/>
            </a:stretch>
          </a:blipFill>
        </p:spPr>
        <p:txBody>
          <a:bodyPr/>
          <a:lstStyle/>
          <a:p>
            <a:pPr>
              <a:defRPr/>
            </a:pPr>
            <a:r>
              <a:rPr lang="ko-KR" altLang="en-US">
                <a:noFill/>
              </a:rPr>
              <a:t> </a:t>
            </a:r>
          </a:p>
        </p:txBody>
      </p:sp>
      <p:sp>
        <p:nvSpPr>
          <p:cNvPr id="28" name="TextBox 27"/>
          <p:cNvSpPr txBox="1">
            <a:spLocks noRot="1" noChangeAspect="1" noMove="1" noResize="1" noEditPoints="1" noAdjustHandles="1" noChangeArrowheads="1" noChangeShapeType="1" noTextEdit="1"/>
          </p:cNvSpPr>
          <p:nvPr/>
        </p:nvSpPr>
        <p:spPr>
          <a:xfrm>
            <a:off x="7246719" y="4283804"/>
            <a:ext cx="382156" cy="369332"/>
          </a:xfrm>
          <a:prstGeom prst="rect">
            <a:avLst/>
          </a:prstGeom>
          <a:blipFill rotWithShape="1">
            <a:blip r:embed="rId6"/>
            <a:stretch>
              <a:fillRect/>
            </a:stretch>
          </a:blipFill>
        </p:spPr>
        <p:txBody>
          <a:bodyPr/>
          <a:lstStyle/>
          <a:p>
            <a:pPr>
              <a:defRPr/>
            </a:pPr>
            <a:r>
              <a:rPr lang="ko-KR" altLang="en-US">
                <a:noFill/>
              </a:rPr>
              <a:t> </a:t>
            </a:r>
          </a:p>
        </p:txBody>
      </p:sp>
      <p:sp>
        <p:nvSpPr>
          <p:cNvPr id="29" name="TextBox 28"/>
          <p:cNvSpPr txBox="1">
            <a:spLocks noRot="1" noChangeAspect="1" noMove="1" noResize="1" noEditPoints="1" noAdjustHandles="1" noChangeArrowheads="1" noChangeShapeType="1" noTextEdit="1"/>
          </p:cNvSpPr>
          <p:nvPr/>
        </p:nvSpPr>
        <p:spPr>
          <a:xfrm>
            <a:off x="1466550" y="4283804"/>
            <a:ext cx="382156" cy="369332"/>
          </a:xfrm>
          <a:prstGeom prst="rect">
            <a:avLst/>
          </a:prstGeom>
          <a:blipFill rotWithShape="1">
            <a:blip r:embed="rId7"/>
            <a:stretch>
              <a:fillRect/>
            </a:stretch>
          </a:blipFill>
        </p:spPr>
        <p:txBody>
          <a:bodyPr/>
          <a:lstStyle/>
          <a:p>
            <a:pPr>
              <a:defRPr/>
            </a:pPr>
            <a:r>
              <a:rPr lang="ko-KR" altLang="en-US">
                <a:noFill/>
              </a:rPr>
              <a:t> </a:t>
            </a:r>
          </a:p>
        </p:txBody>
      </p:sp>
      <p:sp>
        <p:nvSpPr>
          <p:cNvPr id="7" name="TextBox 6"/>
          <p:cNvSpPr txBox="1">
            <a:spLocks noRot="1" noChangeAspect="1" noMove="1" noResize="1" noEditPoints="1" noAdjustHandles="1" noChangeArrowheads="1" noChangeShapeType="1" noTextEdit="1"/>
          </p:cNvSpPr>
          <p:nvPr/>
        </p:nvSpPr>
        <p:spPr>
          <a:xfrm>
            <a:off x="3068529" y="3211634"/>
            <a:ext cx="379206" cy="369332"/>
          </a:xfrm>
          <a:prstGeom prst="rect">
            <a:avLst/>
          </a:prstGeom>
          <a:blipFill rotWithShape="1">
            <a:blip r:embed="rId8"/>
            <a:stretch>
              <a:fillRect/>
            </a:stretch>
          </a:blipFill>
        </p:spPr>
        <p:txBody>
          <a:bodyPr/>
          <a:lstStyle/>
          <a:p>
            <a:pPr>
              <a:defRPr/>
            </a:pPr>
            <a:r>
              <a:rPr lang="ko-KR" altLang="en-US">
                <a:noFill/>
              </a:rPr>
              <a:t> </a:t>
            </a:r>
          </a:p>
        </p:txBody>
      </p:sp>
      <p:sp>
        <p:nvSpPr>
          <p:cNvPr id="30" name="TextBox 29"/>
          <p:cNvSpPr txBox="1">
            <a:spLocks noRot="1" noChangeAspect="1" noMove="1" noResize="1" noEditPoints="1" noAdjustHandles="1" noChangeArrowheads="1" noChangeShapeType="1" noTextEdit="1"/>
          </p:cNvSpPr>
          <p:nvPr/>
        </p:nvSpPr>
        <p:spPr>
          <a:xfrm>
            <a:off x="5944927" y="3211634"/>
            <a:ext cx="379206" cy="369332"/>
          </a:xfrm>
          <a:prstGeom prst="rect">
            <a:avLst/>
          </a:prstGeom>
          <a:blipFill rotWithShape="1">
            <a:blip r:embed="rId9"/>
            <a:stretch>
              <a:fillRect/>
            </a:stretch>
          </a:blipFill>
        </p:spPr>
        <p:txBody>
          <a:bodyPr/>
          <a:lstStyle/>
          <a:p>
            <a:pPr>
              <a:defRPr/>
            </a:pPr>
            <a:r>
              <a:rPr lang="ko-KR" altLang="en-US">
                <a:noFill/>
              </a:rPr>
              <a:t> </a:t>
            </a:r>
          </a:p>
        </p:txBody>
      </p:sp>
      <p:sp>
        <p:nvSpPr>
          <p:cNvPr id="31" name="TextBox 30"/>
          <p:cNvSpPr txBox="1">
            <a:spLocks noRot="1" noChangeAspect="1" noMove="1" noResize="1" noEditPoints="1" noAdjustHandles="1" noChangeArrowheads="1" noChangeShapeType="1" noTextEdit="1"/>
          </p:cNvSpPr>
          <p:nvPr/>
        </p:nvSpPr>
        <p:spPr>
          <a:xfrm>
            <a:off x="179512" y="3222642"/>
            <a:ext cx="379206" cy="369332"/>
          </a:xfrm>
          <a:prstGeom prst="rect">
            <a:avLst/>
          </a:prstGeom>
          <a:blipFill rotWithShape="1">
            <a:blip r:embed="rId10"/>
            <a:stretch>
              <a:fillRect/>
            </a:stretch>
          </a:blipFill>
        </p:spPr>
        <p:txBody>
          <a:bodyPr/>
          <a:lstStyle/>
          <a:p>
            <a:pPr>
              <a:defRPr/>
            </a:pPr>
            <a:r>
              <a:rPr lang="ko-KR" altLang="en-US">
                <a:noFill/>
              </a:rPr>
              <a:t> </a:t>
            </a:r>
          </a:p>
        </p:txBody>
      </p:sp>
      <p:sp>
        <p:nvSpPr>
          <p:cNvPr id="33" name="TextBox 32"/>
          <p:cNvSpPr txBox="1">
            <a:spLocks noRot="1" noChangeAspect="1" noMove="1" noResize="1" noEditPoints="1" noAdjustHandles="1" noChangeArrowheads="1" noChangeShapeType="1" noTextEdit="1"/>
          </p:cNvSpPr>
          <p:nvPr/>
        </p:nvSpPr>
        <p:spPr>
          <a:xfrm>
            <a:off x="7018143" y="4797152"/>
            <a:ext cx="1940981" cy="1354217"/>
          </a:xfrm>
          <a:prstGeom prst="rect">
            <a:avLst/>
          </a:prstGeom>
          <a:blipFill rotWithShape="1">
            <a:blip r:embed="rId11"/>
            <a:stretch>
              <a:fillRect l="-1567" t="-1351"/>
            </a:stretch>
          </a:blipFill>
        </p:spPr>
        <p:txBody>
          <a:bodyPr/>
          <a:lstStyle/>
          <a:p>
            <a:pPr>
              <a:defRPr/>
            </a:pPr>
            <a:r>
              <a:rPr lang="ko-KR" altLang="en-US">
                <a:noFill/>
              </a:rPr>
              <a:t> </a:t>
            </a:r>
          </a:p>
        </p:txBody>
      </p:sp>
      <p:cxnSp>
        <p:nvCxnSpPr>
          <p:cNvPr id="28692" name="직선 연결선 33"/>
          <p:cNvCxnSpPr>
            <a:cxnSpLocks noChangeShapeType="1"/>
          </p:cNvCxnSpPr>
          <p:nvPr/>
        </p:nvCxnSpPr>
        <p:spPr bwMode="auto">
          <a:xfrm>
            <a:off x="6529388" y="5213350"/>
            <a:ext cx="468312" cy="0"/>
          </a:xfrm>
          <a:prstGeom prst="line">
            <a:avLst/>
          </a:prstGeom>
          <a:noFill/>
          <a:ln w="15875">
            <a:solidFill>
              <a:srgbClr val="0060B6"/>
            </a:solidFill>
            <a:round/>
            <a:headEnd/>
            <a:tailEnd/>
          </a:ln>
          <a:extLst>
            <a:ext uri="{909E8E84-426E-40DD-AFC4-6F175D3DCCD1}">
              <a14:hiddenFill xmlns:a14="http://schemas.microsoft.com/office/drawing/2010/main">
                <a:noFill/>
              </a14:hiddenFill>
            </a:ext>
          </a:extLst>
        </p:spPr>
      </p:cxnSp>
      <p:cxnSp>
        <p:nvCxnSpPr>
          <p:cNvPr id="28693" name="직선 연결선 34"/>
          <p:cNvCxnSpPr>
            <a:cxnSpLocks noChangeShapeType="1"/>
          </p:cNvCxnSpPr>
          <p:nvPr/>
        </p:nvCxnSpPr>
        <p:spPr bwMode="auto">
          <a:xfrm>
            <a:off x="6529388" y="4983163"/>
            <a:ext cx="468312"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36" name="직사각형 35"/>
          <p:cNvSpPr/>
          <p:nvPr/>
        </p:nvSpPr>
        <p:spPr bwMode="auto">
          <a:xfrm>
            <a:off x="6365875" y="4806950"/>
            <a:ext cx="2520950" cy="1068388"/>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lIns="0" tIns="0" rIns="0" bIns="0" anchor="ctr"/>
          <a:lstStyle/>
          <a:p>
            <a:pPr defTabSz="801688" eaLnBrk="0" latinLnBrk="0" hangingPunct="0">
              <a:defRPr/>
            </a:pPr>
            <a:endParaRPr lang="ko-KR" altLang="en-US" sz="1600"/>
          </a:p>
        </p:txBody>
      </p:sp>
      <p:sp>
        <p:nvSpPr>
          <p:cNvPr id="28695" name="TextBox 36"/>
          <p:cNvSpPr txBox="1">
            <a:spLocks noChangeArrowheads="1"/>
          </p:cNvSpPr>
          <p:nvPr/>
        </p:nvSpPr>
        <p:spPr bwMode="auto">
          <a:xfrm>
            <a:off x="3503613" y="2138363"/>
            <a:ext cx="2178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ea typeface="Arial" charset="0"/>
                <a:cs typeface="Arial" charset="0"/>
              </a:rPr>
              <a:t>For 10</a:t>
            </a:r>
            <a:r>
              <a:rPr kumimoji="0" lang="en-US" altLang="ko-KR" sz="1800" b="1" baseline="30000">
                <a:ea typeface="Arial" charset="0"/>
                <a:cs typeface="Arial" charset="0"/>
              </a:rPr>
              <a:t>th</a:t>
            </a:r>
            <a:r>
              <a:rPr kumimoji="0" lang="en-US" altLang="ko-KR" sz="1800" b="1">
                <a:ea typeface="Arial" charset="0"/>
                <a:cs typeface="Arial" charset="0"/>
              </a:rPr>
              <a:t> element of x</a:t>
            </a:r>
            <a:endParaRPr kumimoji="0" lang="ko-KR" altLang="en-US" sz="1800" b="1">
              <a:ea typeface="나눔고딕" charset="0"/>
            </a:endParaRPr>
          </a:p>
        </p:txBody>
      </p:sp>
      <p:sp>
        <p:nvSpPr>
          <p:cNvPr id="28696" name="TextBox 37"/>
          <p:cNvSpPr txBox="1">
            <a:spLocks noChangeArrowheads="1"/>
          </p:cNvSpPr>
          <p:nvPr/>
        </p:nvSpPr>
        <p:spPr bwMode="auto">
          <a:xfrm>
            <a:off x="6375400" y="2138363"/>
            <a:ext cx="2178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ea typeface="Arial" charset="0"/>
                <a:cs typeface="Arial" charset="0"/>
              </a:rPr>
              <a:t>For 21</a:t>
            </a:r>
            <a:r>
              <a:rPr kumimoji="0" lang="en-US" altLang="ko-KR" sz="1800" b="1" baseline="30000">
                <a:ea typeface="Arial" charset="0"/>
                <a:cs typeface="Arial" charset="0"/>
              </a:rPr>
              <a:t>th</a:t>
            </a:r>
            <a:r>
              <a:rPr kumimoji="0" lang="en-US" altLang="ko-KR" sz="1800" b="1">
                <a:ea typeface="Arial" charset="0"/>
                <a:cs typeface="Arial" charset="0"/>
              </a:rPr>
              <a:t> element of x</a:t>
            </a:r>
            <a:endParaRPr kumimoji="0" lang="ko-KR" altLang="en-US" sz="1800" b="1">
              <a:ea typeface="나눔고딕" charset="0"/>
            </a:endParaRPr>
          </a:p>
        </p:txBody>
      </p:sp>
      <p:cxnSp>
        <p:nvCxnSpPr>
          <p:cNvPr id="28697" name="직선 연결선 38"/>
          <p:cNvCxnSpPr>
            <a:cxnSpLocks noChangeShapeType="1"/>
          </p:cNvCxnSpPr>
          <p:nvPr/>
        </p:nvCxnSpPr>
        <p:spPr bwMode="auto">
          <a:xfrm>
            <a:off x="6529388" y="5464175"/>
            <a:ext cx="46831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cxnSp>
      <p:cxnSp>
        <p:nvCxnSpPr>
          <p:cNvPr id="28698" name="직선 연결선 39"/>
          <p:cNvCxnSpPr>
            <a:cxnSpLocks noChangeShapeType="1"/>
          </p:cNvCxnSpPr>
          <p:nvPr/>
        </p:nvCxnSpPr>
        <p:spPr bwMode="auto">
          <a:xfrm>
            <a:off x="6529388" y="5705475"/>
            <a:ext cx="468312" cy="0"/>
          </a:xfrm>
          <a:prstGeom prst="line">
            <a:avLst/>
          </a:prstGeom>
          <a:noFill/>
          <a:ln w="15875">
            <a:solidFill>
              <a:srgbClr val="92D050"/>
            </a:solidFill>
            <a:round/>
            <a:headEnd/>
            <a:tailEnd/>
          </a:ln>
          <a:extLst>
            <a:ext uri="{909E8E84-426E-40DD-AFC4-6F175D3DCCD1}">
              <a14:hiddenFill xmlns:a14="http://schemas.microsoft.com/office/drawing/2010/main">
                <a:noFill/>
              </a14:hiddenFill>
            </a:ext>
          </a:extLst>
        </p:spPr>
      </p:cxnSp>
      <p:graphicFrame>
        <p:nvGraphicFramePr>
          <p:cNvPr id="12" name="표 11"/>
          <p:cNvGraphicFramePr>
            <a:graphicFrameLocks noGrp="1"/>
          </p:cNvGraphicFramePr>
          <p:nvPr/>
        </p:nvGraphicFramePr>
        <p:xfrm>
          <a:off x="759848" y="4886094"/>
          <a:ext cx="4876800" cy="741680"/>
        </p:xfrm>
        <a:graphic>
          <a:graphicData uri="http://schemas.openxmlformats.org/drawingml/2006/table">
            <a:tbl>
              <a:tblPr firstRow="1" bandRow="1">
                <a:tableStyleId>{9D7B26C5-4107-4FEC-AEDC-1716B250A1EF}</a:tableStyleId>
              </a:tblPr>
              <a:tblGrid>
                <a:gridCol w="1219200"/>
                <a:gridCol w="1219200"/>
                <a:gridCol w="1219200"/>
                <a:gridCol w="1219200"/>
              </a:tblGrid>
              <a:tr h="370840">
                <a:tc>
                  <a:txBody>
                    <a:bodyPr/>
                    <a:lstStyle/>
                    <a:p>
                      <a:pPr algn="ctr" latinLnBrk="1"/>
                      <a:endParaRPr lang="ko-KR" altLang="en-US" dirty="0"/>
                    </a:p>
                  </a:txBody>
                  <a:tcPr/>
                </a:tc>
                <a:tc>
                  <a:txBody>
                    <a:bodyPr/>
                    <a:lstStyle/>
                    <a:p>
                      <a:endParaRPr lang="ko-KR"/>
                    </a:p>
                  </a:txBody>
                  <a:tcPr>
                    <a:blipFill rotWithShape="1">
                      <a:blip r:embed="rId12"/>
                      <a:stretch>
                        <a:fillRect l="-100500" t="-1639" r="-200000" b="-122951"/>
                      </a:stretch>
                    </a:blipFill>
                  </a:tcPr>
                </a:tc>
                <a:tc>
                  <a:txBody>
                    <a:bodyPr/>
                    <a:lstStyle/>
                    <a:p>
                      <a:endParaRPr lang="ko-KR"/>
                    </a:p>
                  </a:txBody>
                  <a:tcPr>
                    <a:blipFill rotWithShape="1">
                      <a:blip r:embed="rId12"/>
                      <a:stretch>
                        <a:fillRect l="-200500" t="-1639" r="-100000" b="-122951"/>
                      </a:stretch>
                    </a:blipFill>
                  </a:tcPr>
                </a:tc>
                <a:tc>
                  <a:txBody>
                    <a:bodyPr/>
                    <a:lstStyle/>
                    <a:p>
                      <a:endParaRPr lang="ko-KR"/>
                    </a:p>
                  </a:txBody>
                  <a:tcPr>
                    <a:blipFill rotWithShape="1">
                      <a:blip r:embed="rId12"/>
                      <a:stretch>
                        <a:fillRect l="-300500" t="-1639" b="-122951"/>
                      </a:stretch>
                    </a:blipFill>
                  </a:tcPr>
                </a:tc>
              </a:tr>
              <a:tr h="370840">
                <a:tc>
                  <a:txBody>
                    <a:bodyPr/>
                    <a:lstStyle/>
                    <a:p>
                      <a:pPr algn="ctr" latinLnBrk="1"/>
                      <a:r>
                        <a:rPr lang="en-US" altLang="ko-KR" dirty="0" smtClean="0"/>
                        <a:t>RMSE</a:t>
                      </a:r>
                      <a:endParaRPr lang="ko-KR" altLang="en-US" dirty="0"/>
                    </a:p>
                  </a:txBody>
                  <a:tcPr/>
                </a:tc>
                <a:tc>
                  <a:txBody>
                    <a:bodyPr/>
                    <a:lstStyle/>
                    <a:p>
                      <a:pPr algn="ctr" latinLnBrk="1"/>
                      <a:r>
                        <a:rPr lang="en-US" altLang="ko-KR" dirty="0" smtClean="0"/>
                        <a:t>0.0124</a:t>
                      </a:r>
                      <a:endParaRPr lang="ko-KR" altLang="en-US" dirty="0"/>
                    </a:p>
                  </a:txBody>
                  <a:tcPr/>
                </a:tc>
                <a:tc>
                  <a:txBody>
                    <a:bodyPr/>
                    <a:lstStyle/>
                    <a:p>
                      <a:pPr algn="ctr" latinLnBrk="1"/>
                      <a:r>
                        <a:rPr lang="en-US" altLang="ko-KR" dirty="0" smtClean="0"/>
                        <a:t>0.0081</a:t>
                      </a:r>
                      <a:endParaRPr lang="ko-KR" altLang="en-US" dirty="0"/>
                    </a:p>
                  </a:txBody>
                  <a:tcPr/>
                </a:tc>
                <a:tc>
                  <a:txBody>
                    <a:bodyPr/>
                    <a:lstStyle/>
                    <a:p>
                      <a:pPr algn="ctr" latinLnBrk="1"/>
                      <a:r>
                        <a:rPr lang="en-US" altLang="ko-KR" dirty="0" smtClean="0"/>
                        <a:t>0.1032</a:t>
                      </a:r>
                      <a:endParaRPr lang="ko-KR" altLang="en-US" dirty="0"/>
                    </a:p>
                  </a:txBody>
                  <a:tcPr/>
                </a:tc>
              </a:tr>
            </a:tbl>
          </a:graphicData>
        </a:graphic>
      </p:graphicFrame>
      <p:sp>
        <p:nvSpPr>
          <p:cNvPr id="28700" name="TextBox 15"/>
          <p:cNvSpPr txBox="1">
            <a:spLocks noChangeArrowheads="1"/>
          </p:cNvSpPr>
          <p:nvPr/>
        </p:nvSpPr>
        <p:spPr bwMode="auto">
          <a:xfrm>
            <a:off x="3228975" y="5661025"/>
            <a:ext cx="2395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400">
                <a:ea typeface="HY얕은샘물M" charset="0"/>
                <a:cs typeface="HY얕은샘물M" charset="0"/>
              </a:rPr>
              <a:t>RMSE: Root Mean Square Error</a:t>
            </a:r>
            <a:endParaRPr kumimoji="0" lang="ko-KR" altLang="en-US" sz="1400">
              <a:ea typeface="HY얕은샘물M" charset="0"/>
              <a:cs typeface="HY얕은샘물M" charset="0"/>
            </a:endParaRPr>
          </a:p>
        </p:txBody>
      </p:sp>
      <p:sp>
        <p:nvSpPr>
          <p:cNvPr id="3" name="Rounded Rectangle 2"/>
          <p:cNvSpPr/>
          <p:nvPr/>
        </p:nvSpPr>
        <p:spPr>
          <a:xfrm>
            <a:off x="467544" y="4725144"/>
            <a:ext cx="5400600" cy="136815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9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Illustrative Example</a:t>
            </a:r>
            <a:endParaRPr lang="ko-KR" altLang="en-US">
              <a:latin typeface="Tw Cen MT" charset="0"/>
              <a:ea typeface="HY얕은샘물M" charset="0"/>
            </a:endParaRPr>
          </a:p>
        </p:txBody>
      </p:sp>
      <p:sp>
        <p:nvSpPr>
          <p:cNvPr id="3" name="내용 개체 틀 2"/>
          <p:cNvSpPr>
            <a:spLocks noGrp="1" noRot="1" noChangeAspect="1" noMove="1" noResize="1" noEditPoints="1" noAdjustHandles="1" noChangeArrowheads="1" noChangeShapeType="1" noTextEdit="1"/>
          </p:cNvSpPr>
          <p:nvPr>
            <p:ph sz="quarter" idx="1"/>
          </p:nvPr>
        </p:nvSpPr>
        <p:spPr>
          <a:blipFill rotWithShape="1">
            <a:blip r:embed="rId2"/>
            <a:stretch>
              <a:fillRect l="-150" t="-1085"/>
            </a:stretch>
          </a:blipFill>
          <a:extLst/>
        </p:spPr>
        <p:txBody>
          <a:bodyPr>
            <a:normAutofit/>
          </a:bodyPr>
          <a:lstStyle/>
          <a:p>
            <a:pPr eaLnBrk="1" hangingPunct="1">
              <a:defRPr/>
            </a:pPr>
            <a:r>
              <a:rPr lang="ko-KR" altLang="en-US" sz="3600">
                <a:noFill/>
              </a:rPr>
              <a:t> </a:t>
            </a:r>
          </a:p>
        </p:txBody>
      </p:sp>
      <p:sp>
        <p:nvSpPr>
          <p:cNvPr id="12" name="직사각형 11"/>
          <p:cNvSpPr>
            <a:spLocks noRot="1" noChangeAspect="1" noMove="1" noResize="1" noEditPoints="1" noAdjustHandles="1" noChangeArrowheads="1" noChangeShapeType="1" noTextEdit="1"/>
          </p:cNvSpPr>
          <p:nvPr/>
        </p:nvSpPr>
        <p:spPr>
          <a:xfrm>
            <a:off x="960535" y="3963499"/>
            <a:ext cx="6696744" cy="369332"/>
          </a:xfrm>
          <a:prstGeom prst="rect">
            <a:avLst/>
          </a:prstGeom>
          <a:blipFill rotWithShape="1">
            <a:blip r:embed="rId3"/>
            <a:stretch>
              <a:fillRect t="-8197" b="-24590"/>
            </a:stretch>
          </a:blipFill>
        </p:spPr>
        <p:txBody>
          <a:bodyPr/>
          <a:lstStyle/>
          <a:p>
            <a:pPr>
              <a:defRPr/>
            </a:pPr>
            <a:r>
              <a:rPr lang="ko-KR" altLang="en-US">
                <a:noFill/>
              </a:rPr>
              <a:t> </a:t>
            </a:r>
          </a:p>
        </p:txBody>
      </p:sp>
      <p:sp>
        <p:nvSpPr>
          <p:cNvPr id="7" name="Rectangle 6"/>
          <p:cNvSpPr/>
          <p:nvPr/>
        </p:nvSpPr>
        <p:spPr>
          <a:xfrm>
            <a:off x="2627784" y="1628800"/>
            <a:ext cx="2376264" cy="432048"/>
          </a:xfrm>
          <a:prstGeom prst="rect">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99592" y="2276872"/>
            <a:ext cx="2232248" cy="504056"/>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086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G:\LENSE research\Simulation\Matlab\unmeasured_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362200"/>
            <a:ext cx="2879725"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3" descr="G:\LENSE research\Simulation\Matlab\unmeasured_1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9438" y="2360613"/>
            <a:ext cx="287972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4" descr="G:\LENSE research\Simulation\Matlab\unmeasured_21.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3925" y="2359025"/>
            <a:ext cx="28797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내용 개체 틀 2"/>
          <p:cNvSpPr>
            <a:spLocks noGrp="1"/>
          </p:cNvSpPr>
          <p:nvPr>
            <p:ph sz="quarter" idx="1"/>
          </p:nvPr>
        </p:nvSpPr>
        <p:spPr>
          <a:xfrm>
            <a:off x="612774" y="1600200"/>
            <a:ext cx="8274051" cy="5069160"/>
          </a:xfrm>
        </p:spPr>
        <p:txBody>
          <a:bodyPr>
            <a:normAutofit lnSpcReduction="10000"/>
          </a:bodyPr>
          <a:lstStyle/>
          <a:p>
            <a:pPr eaLnBrk="1" hangingPunct="1"/>
            <a:r>
              <a:rPr lang="en-US" altLang="ko-KR" sz="2400" dirty="0" smtClean="0">
                <a:latin typeface="Tw Cen MT" charset="0"/>
                <a:ea typeface="Arial" charset="0"/>
                <a:cs typeface="Arial" charset="0"/>
              </a:rPr>
              <a:t>Information-poor case</a:t>
            </a:r>
          </a:p>
          <a:p>
            <a:pPr eaLnBrk="1" hangingPunct="1"/>
            <a:endParaRPr lang="en-US" altLang="ko-KR" sz="2400"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endParaRPr lang="en-US" altLang="ko-KR" sz="2400" i="1" dirty="0">
              <a:latin typeface="Tw Cen MT" charset="0"/>
              <a:ea typeface="Arial" charset="0"/>
              <a:cs typeface="Arial" charset="0"/>
            </a:endParaRPr>
          </a:p>
          <a:p>
            <a:pPr eaLnBrk="1" hangingPunct="1"/>
            <a:r>
              <a:rPr lang="en-US" altLang="ko-KR" sz="2000" b="1" dirty="0">
                <a:solidFill>
                  <a:srgbClr val="FF0000"/>
                </a:solidFill>
                <a:latin typeface="Tw Cen MT" charset="0"/>
                <a:ea typeface="Arial" charset="0"/>
                <a:cs typeface="Arial" charset="0"/>
              </a:rPr>
              <a:t>For the </a:t>
            </a:r>
            <a:r>
              <a:rPr lang="en-US" altLang="ko-KR" sz="2000" b="1" dirty="0" smtClean="0">
                <a:solidFill>
                  <a:srgbClr val="FF0000"/>
                </a:solidFill>
                <a:latin typeface="Tw Cen MT" charset="0"/>
                <a:ea typeface="Arial" charset="0"/>
                <a:cs typeface="Arial" charset="0"/>
              </a:rPr>
              <a:t>“info-poor” case</a:t>
            </a:r>
            <a:r>
              <a:rPr lang="en-US" altLang="ko-KR" sz="2000" b="1" dirty="0">
                <a:solidFill>
                  <a:srgbClr val="FF0000"/>
                </a:solidFill>
                <a:latin typeface="Tw Cen MT" charset="0"/>
                <a:ea typeface="Arial" charset="0"/>
                <a:cs typeface="Arial" charset="0"/>
              </a:rPr>
              <a:t>, </a:t>
            </a:r>
            <a:r>
              <a:rPr lang="en-US" altLang="ko-KR" sz="2000" b="1" dirty="0" smtClean="0">
                <a:solidFill>
                  <a:srgbClr val="FF0000"/>
                </a:solidFill>
                <a:latin typeface="Tw Cen MT" charset="0"/>
                <a:ea typeface="Arial" charset="0"/>
                <a:cs typeface="Arial" charset="0"/>
              </a:rPr>
              <a:t>detailed </a:t>
            </a:r>
            <a:r>
              <a:rPr lang="en-US" altLang="ko-KR" sz="2000" b="1" dirty="0">
                <a:solidFill>
                  <a:srgbClr val="FF0000"/>
                </a:solidFill>
                <a:latin typeface="Tw Cen MT" charset="0"/>
                <a:ea typeface="Arial" charset="0"/>
                <a:cs typeface="Arial" charset="0"/>
              </a:rPr>
              <a:t>disturbance </a:t>
            </a:r>
            <a:r>
              <a:rPr lang="en-US" altLang="ko-KR" sz="2000" b="1" dirty="0" smtClean="0">
                <a:solidFill>
                  <a:srgbClr val="FF0000"/>
                </a:solidFill>
                <a:latin typeface="Tw Cen MT" charset="0"/>
                <a:ea typeface="Arial" charset="0"/>
                <a:cs typeface="Arial" charset="0"/>
              </a:rPr>
              <a:t>modeling is critical!</a:t>
            </a:r>
            <a:endParaRPr lang="en-US" altLang="ko-KR" sz="1600" b="1" dirty="0">
              <a:solidFill>
                <a:srgbClr val="FF0000"/>
              </a:solidFill>
              <a:latin typeface="Tw Cen MT" charset="0"/>
              <a:ea typeface="Arial" charset="0"/>
              <a:cs typeface="Arial" charset="0"/>
            </a:endParaRPr>
          </a:p>
          <a:p>
            <a:pPr eaLnBrk="1" hangingPunct="1"/>
            <a:endParaRPr lang="en-US" altLang="ko-KR" sz="2400" dirty="0">
              <a:latin typeface="Tw Cen MT" charset="0"/>
              <a:ea typeface="HY얕은샘물M" charset="0"/>
            </a:endParaRPr>
          </a:p>
        </p:txBody>
      </p:sp>
      <p:sp>
        <p:nvSpPr>
          <p:cNvPr id="30725"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Simulation results</a:t>
            </a:r>
            <a:endParaRPr lang="ko-KR" altLang="en-US">
              <a:latin typeface="Tw Cen MT" charset="0"/>
              <a:ea typeface="HY얕은샘물M" charset="0"/>
            </a:endParaRPr>
          </a:p>
        </p:txBody>
      </p:sp>
      <p:sp>
        <p:nvSpPr>
          <p:cNvPr id="30726" name="TextBox 76"/>
          <p:cNvSpPr txBox="1">
            <a:spLocks noChangeArrowheads="1"/>
          </p:cNvSpPr>
          <p:nvPr/>
        </p:nvSpPr>
        <p:spPr bwMode="auto">
          <a:xfrm>
            <a:off x="603250" y="2138363"/>
            <a:ext cx="205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ea typeface="Arial" charset="0"/>
                <a:cs typeface="Arial" charset="0"/>
              </a:rPr>
              <a:t>For 1</a:t>
            </a:r>
            <a:r>
              <a:rPr kumimoji="0" lang="en-US" altLang="ko-KR" sz="1800" b="1" baseline="30000">
                <a:ea typeface="Arial" charset="0"/>
                <a:cs typeface="Arial" charset="0"/>
              </a:rPr>
              <a:t>th</a:t>
            </a:r>
            <a:r>
              <a:rPr kumimoji="0" lang="en-US" altLang="ko-KR" sz="1800" b="1">
                <a:ea typeface="Arial" charset="0"/>
                <a:cs typeface="Arial" charset="0"/>
              </a:rPr>
              <a:t> element of x</a:t>
            </a:r>
            <a:endParaRPr kumimoji="0" lang="ko-KR" altLang="en-US" sz="1800" b="1">
              <a:ea typeface="나눔고딕" charset="0"/>
            </a:endParaRPr>
          </a:p>
        </p:txBody>
      </p:sp>
      <p:sp>
        <p:nvSpPr>
          <p:cNvPr id="78" name="직사각형 77"/>
          <p:cNvSpPr/>
          <p:nvPr/>
        </p:nvSpPr>
        <p:spPr>
          <a:xfrm>
            <a:off x="3503613" y="2519363"/>
            <a:ext cx="2227262" cy="17637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9" name="직사각형 78"/>
          <p:cNvSpPr/>
          <p:nvPr/>
        </p:nvSpPr>
        <p:spPr>
          <a:xfrm>
            <a:off x="6375400" y="2514600"/>
            <a:ext cx="2227263" cy="17637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80" name="직사각형 79"/>
          <p:cNvSpPr/>
          <p:nvPr/>
        </p:nvSpPr>
        <p:spPr>
          <a:xfrm>
            <a:off x="603250" y="2519363"/>
            <a:ext cx="2228850" cy="17637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81" name="TextBox 80"/>
          <p:cNvSpPr txBox="1">
            <a:spLocks noRot="1" noChangeAspect="1" noMove="1" noResize="1" noEditPoints="1" noAdjustHandles="1" noChangeArrowheads="1" noChangeShapeType="1" noTextEdit="1"/>
          </p:cNvSpPr>
          <p:nvPr/>
        </p:nvSpPr>
        <p:spPr>
          <a:xfrm>
            <a:off x="4366719" y="4283804"/>
            <a:ext cx="382156" cy="369332"/>
          </a:xfrm>
          <a:prstGeom prst="rect">
            <a:avLst/>
          </a:prstGeom>
          <a:blipFill rotWithShape="1">
            <a:blip r:embed="rId5"/>
            <a:stretch>
              <a:fillRect/>
            </a:stretch>
          </a:blipFill>
        </p:spPr>
        <p:txBody>
          <a:bodyPr/>
          <a:lstStyle/>
          <a:p>
            <a:pPr>
              <a:defRPr/>
            </a:pPr>
            <a:r>
              <a:rPr lang="ko-KR" altLang="en-US">
                <a:noFill/>
              </a:rPr>
              <a:t> </a:t>
            </a:r>
          </a:p>
        </p:txBody>
      </p:sp>
      <p:sp>
        <p:nvSpPr>
          <p:cNvPr id="82" name="TextBox 81"/>
          <p:cNvSpPr txBox="1">
            <a:spLocks noRot="1" noChangeAspect="1" noMove="1" noResize="1" noEditPoints="1" noAdjustHandles="1" noChangeArrowheads="1" noChangeShapeType="1" noTextEdit="1"/>
          </p:cNvSpPr>
          <p:nvPr/>
        </p:nvSpPr>
        <p:spPr>
          <a:xfrm>
            <a:off x="7246719" y="4283804"/>
            <a:ext cx="382156" cy="369332"/>
          </a:xfrm>
          <a:prstGeom prst="rect">
            <a:avLst/>
          </a:prstGeom>
          <a:blipFill rotWithShape="1">
            <a:blip r:embed="rId6"/>
            <a:stretch>
              <a:fillRect/>
            </a:stretch>
          </a:blipFill>
        </p:spPr>
        <p:txBody>
          <a:bodyPr/>
          <a:lstStyle/>
          <a:p>
            <a:pPr>
              <a:defRPr/>
            </a:pPr>
            <a:r>
              <a:rPr lang="ko-KR" altLang="en-US">
                <a:noFill/>
              </a:rPr>
              <a:t> </a:t>
            </a:r>
          </a:p>
        </p:txBody>
      </p:sp>
      <p:sp>
        <p:nvSpPr>
          <p:cNvPr id="83" name="TextBox 82"/>
          <p:cNvSpPr txBox="1">
            <a:spLocks noRot="1" noChangeAspect="1" noMove="1" noResize="1" noEditPoints="1" noAdjustHandles="1" noChangeArrowheads="1" noChangeShapeType="1" noTextEdit="1"/>
          </p:cNvSpPr>
          <p:nvPr/>
        </p:nvSpPr>
        <p:spPr>
          <a:xfrm>
            <a:off x="1466550" y="4283804"/>
            <a:ext cx="382156" cy="369332"/>
          </a:xfrm>
          <a:prstGeom prst="rect">
            <a:avLst/>
          </a:prstGeom>
          <a:blipFill rotWithShape="1">
            <a:blip r:embed="rId7"/>
            <a:stretch>
              <a:fillRect/>
            </a:stretch>
          </a:blipFill>
        </p:spPr>
        <p:txBody>
          <a:bodyPr/>
          <a:lstStyle/>
          <a:p>
            <a:pPr>
              <a:defRPr/>
            </a:pPr>
            <a:r>
              <a:rPr lang="ko-KR" altLang="en-US">
                <a:noFill/>
              </a:rPr>
              <a:t> </a:t>
            </a:r>
          </a:p>
        </p:txBody>
      </p:sp>
      <p:sp>
        <p:nvSpPr>
          <p:cNvPr id="84" name="TextBox 83"/>
          <p:cNvSpPr txBox="1">
            <a:spLocks noRot="1" noChangeAspect="1" noMove="1" noResize="1" noEditPoints="1" noAdjustHandles="1" noChangeArrowheads="1" noChangeShapeType="1" noTextEdit="1"/>
          </p:cNvSpPr>
          <p:nvPr/>
        </p:nvSpPr>
        <p:spPr>
          <a:xfrm>
            <a:off x="3068529" y="3211634"/>
            <a:ext cx="379206" cy="369332"/>
          </a:xfrm>
          <a:prstGeom prst="rect">
            <a:avLst/>
          </a:prstGeom>
          <a:blipFill rotWithShape="1">
            <a:blip r:embed="rId8"/>
            <a:stretch>
              <a:fillRect/>
            </a:stretch>
          </a:blipFill>
        </p:spPr>
        <p:txBody>
          <a:bodyPr/>
          <a:lstStyle/>
          <a:p>
            <a:pPr>
              <a:defRPr/>
            </a:pPr>
            <a:r>
              <a:rPr lang="ko-KR" altLang="en-US">
                <a:noFill/>
              </a:rPr>
              <a:t> </a:t>
            </a:r>
          </a:p>
        </p:txBody>
      </p:sp>
      <p:sp>
        <p:nvSpPr>
          <p:cNvPr id="85" name="TextBox 84"/>
          <p:cNvSpPr txBox="1">
            <a:spLocks noRot="1" noChangeAspect="1" noMove="1" noResize="1" noEditPoints="1" noAdjustHandles="1" noChangeArrowheads="1" noChangeShapeType="1" noTextEdit="1"/>
          </p:cNvSpPr>
          <p:nvPr/>
        </p:nvSpPr>
        <p:spPr>
          <a:xfrm>
            <a:off x="5944927" y="3211634"/>
            <a:ext cx="379206" cy="369332"/>
          </a:xfrm>
          <a:prstGeom prst="rect">
            <a:avLst/>
          </a:prstGeom>
          <a:blipFill rotWithShape="1">
            <a:blip r:embed="rId9"/>
            <a:stretch>
              <a:fillRect/>
            </a:stretch>
          </a:blipFill>
        </p:spPr>
        <p:txBody>
          <a:bodyPr/>
          <a:lstStyle/>
          <a:p>
            <a:pPr>
              <a:defRPr/>
            </a:pPr>
            <a:r>
              <a:rPr lang="ko-KR" altLang="en-US">
                <a:noFill/>
              </a:rPr>
              <a:t> </a:t>
            </a:r>
          </a:p>
        </p:txBody>
      </p:sp>
      <p:sp>
        <p:nvSpPr>
          <p:cNvPr id="86" name="TextBox 85"/>
          <p:cNvSpPr txBox="1">
            <a:spLocks noRot="1" noChangeAspect="1" noMove="1" noResize="1" noEditPoints="1" noAdjustHandles="1" noChangeArrowheads="1" noChangeShapeType="1" noTextEdit="1"/>
          </p:cNvSpPr>
          <p:nvPr/>
        </p:nvSpPr>
        <p:spPr>
          <a:xfrm>
            <a:off x="179512" y="3222642"/>
            <a:ext cx="379206" cy="369332"/>
          </a:xfrm>
          <a:prstGeom prst="rect">
            <a:avLst/>
          </a:prstGeom>
          <a:blipFill rotWithShape="1">
            <a:blip r:embed="rId10"/>
            <a:stretch>
              <a:fillRect/>
            </a:stretch>
          </a:blipFill>
        </p:spPr>
        <p:txBody>
          <a:bodyPr/>
          <a:lstStyle/>
          <a:p>
            <a:pPr>
              <a:defRPr/>
            </a:pPr>
            <a:r>
              <a:rPr lang="ko-KR" altLang="en-US">
                <a:noFill/>
              </a:rPr>
              <a:t> </a:t>
            </a:r>
          </a:p>
        </p:txBody>
      </p:sp>
      <p:sp>
        <p:nvSpPr>
          <p:cNvPr id="87" name="TextBox 86"/>
          <p:cNvSpPr txBox="1">
            <a:spLocks noRot="1" noChangeAspect="1" noMove="1" noResize="1" noEditPoints="1" noAdjustHandles="1" noChangeArrowheads="1" noChangeShapeType="1" noTextEdit="1"/>
          </p:cNvSpPr>
          <p:nvPr/>
        </p:nvSpPr>
        <p:spPr>
          <a:xfrm>
            <a:off x="7018143" y="4797152"/>
            <a:ext cx="1940981" cy="1354217"/>
          </a:xfrm>
          <a:prstGeom prst="rect">
            <a:avLst/>
          </a:prstGeom>
          <a:blipFill rotWithShape="1">
            <a:blip r:embed="rId11"/>
            <a:stretch>
              <a:fillRect l="-1567" t="-1351"/>
            </a:stretch>
          </a:blipFill>
        </p:spPr>
        <p:txBody>
          <a:bodyPr/>
          <a:lstStyle/>
          <a:p>
            <a:pPr>
              <a:defRPr/>
            </a:pPr>
            <a:r>
              <a:rPr lang="ko-KR" altLang="en-US">
                <a:noFill/>
              </a:rPr>
              <a:t> </a:t>
            </a:r>
          </a:p>
        </p:txBody>
      </p:sp>
      <p:cxnSp>
        <p:nvCxnSpPr>
          <p:cNvPr id="30737" name="직선 연결선 87"/>
          <p:cNvCxnSpPr>
            <a:cxnSpLocks noChangeShapeType="1"/>
          </p:cNvCxnSpPr>
          <p:nvPr/>
        </p:nvCxnSpPr>
        <p:spPr bwMode="auto">
          <a:xfrm>
            <a:off x="6529388" y="5213350"/>
            <a:ext cx="468312" cy="0"/>
          </a:xfrm>
          <a:prstGeom prst="line">
            <a:avLst/>
          </a:prstGeom>
          <a:noFill/>
          <a:ln w="15875">
            <a:solidFill>
              <a:srgbClr val="0060B6"/>
            </a:solidFill>
            <a:round/>
            <a:headEnd/>
            <a:tailEnd/>
          </a:ln>
          <a:extLst>
            <a:ext uri="{909E8E84-426E-40DD-AFC4-6F175D3DCCD1}">
              <a14:hiddenFill xmlns:a14="http://schemas.microsoft.com/office/drawing/2010/main">
                <a:noFill/>
              </a14:hiddenFill>
            </a:ext>
          </a:extLst>
        </p:spPr>
      </p:cxnSp>
      <p:cxnSp>
        <p:nvCxnSpPr>
          <p:cNvPr id="30738" name="직선 연결선 88"/>
          <p:cNvCxnSpPr>
            <a:cxnSpLocks noChangeShapeType="1"/>
          </p:cNvCxnSpPr>
          <p:nvPr/>
        </p:nvCxnSpPr>
        <p:spPr bwMode="auto">
          <a:xfrm>
            <a:off x="6529388" y="4983163"/>
            <a:ext cx="468312"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90" name="직사각형 89"/>
          <p:cNvSpPr/>
          <p:nvPr/>
        </p:nvSpPr>
        <p:spPr bwMode="auto">
          <a:xfrm>
            <a:off x="6365875" y="4806950"/>
            <a:ext cx="2520950" cy="1068388"/>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lIns="0" tIns="0" rIns="0" bIns="0" anchor="ctr"/>
          <a:lstStyle/>
          <a:p>
            <a:pPr defTabSz="801688" eaLnBrk="0" latinLnBrk="0" hangingPunct="0">
              <a:defRPr/>
            </a:pPr>
            <a:endParaRPr lang="ko-KR" altLang="en-US" sz="1600"/>
          </a:p>
        </p:txBody>
      </p:sp>
      <p:sp>
        <p:nvSpPr>
          <p:cNvPr id="30740" name="TextBox 90"/>
          <p:cNvSpPr txBox="1">
            <a:spLocks noChangeArrowheads="1"/>
          </p:cNvSpPr>
          <p:nvPr/>
        </p:nvSpPr>
        <p:spPr bwMode="auto">
          <a:xfrm>
            <a:off x="3503613" y="2138363"/>
            <a:ext cx="2178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ea typeface="Arial" charset="0"/>
                <a:cs typeface="Arial" charset="0"/>
              </a:rPr>
              <a:t>For 10</a:t>
            </a:r>
            <a:r>
              <a:rPr kumimoji="0" lang="en-US" altLang="ko-KR" sz="1800" b="1" baseline="30000">
                <a:ea typeface="Arial" charset="0"/>
                <a:cs typeface="Arial" charset="0"/>
              </a:rPr>
              <a:t>th</a:t>
            </a:r>
            <a:r>
              <a:rPr kumimoji="0" lang="en-US" altLang="ko-KR" sz="1800" b="1">
                <a:ea typeface="Arial" charset="0"/>
                <a:cs typeface="Arial" charset="0"/>
              </a:rPr>
              <a:t> element of x</a:t>
            </a:r>
            <a:endParaRPr kumimoji="0" lang="ko-KR" altLang="en-US" sz="1800" b="1">
              <a:ea typeface="나눔고딕" charset="0"/>
            </a:endParaRPr>
          </a:p>
        </p:txBody>
      </p:sp>
      <p:sp>
        <p:nvSpPr>
          <p:cNvPr id="30741" name="TextBox 91"/>
          <p:cNvSpPr txBox="1">
            <a:spLocks noChangeArrowheads="1"/>
          </p:cNvSpPr>
          <p:nvPr/>
        </p:nvSpPr>
        <p:spPr bwMode="auto">
          <a:xfrm>
            <a:off x="6375400" y="2138363"/>
            <a:ext cx="2178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ea typeface="Arial" charset="0"/>
                <a:cs typeface="Arial" charset="0"/>
              </a:rPr>
              <a:t>For 21</a:t>
            </a:r>
            <a:r>
              <a:rPr kumimoji="0" lang="en-US" altLang="ko-KR" sz="1800" b="1" baseline="30000">
                <a:ea typeface="Arial" charset="0"/>
                <a:cs typeface="Arial" charset="0"/>
              </a:rPr>
              <a:t>th</a:t>
            </a:r>
            <a:r>
              <a:rPr kumimoji="0" lang="en-US" altLang="ko-KR" sz="1800" b="1">
                <a:ea typeface="Arial" charset="0"/>
                <a:cs typeface="Arial" charset="0"/>
              </a:rPr>
              <a:t> element of x</a:t>
            </a:r>
            <a:endParaRPr kumimoji="0" lang="ko-KR" altLang="en-US" sz="1800" b="1">
              <a:ea typeface="나눔고딕" charset="0"/>
            </a:endParaRPr>
          </a:p>
        </p:txBody>
      </p:sp>
      <p:cxnSp>
        <p:nvCxnSpPr>
          <p:cNvPr id="30742" name="직선 연결선 92"/>
          <p:cNvCxnSpPr>
            <a:cxnSpLocks noChangeShapeType="1"/>
          </p:cNvCxnSpPr>
          <p:nvPr/>
        </p:nvCxnSpPr>
        <p:spPr bwMode="auto">
          <a:xfrm>
            <a:off x="6529388" y="5464175"/>
            <a:ext cx="468312"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cxnSp>
      <p:cxnSp>
        <p:nvCxnSpPr>
          <p:cNvPr id="30743" name="직선 연결선 93"/>
          <p:cNvCxnSpPr>
            <a:cxnSpLocks noChangeShapeType="1"/>
          </p:cNvCxnSpPr>
          <p:nvPr/>
        </p:nvCxnSpPr>
        <p:spPr bwMode="auto">
          <a:xfrm>
            <a:off x="6529388" y="5705475"/>
            <a:ext cx="468312" cy="0"/>
          </a:xfrm>
          <a:prstGeom prst="line">
            <a:avLst/>
          </a:prstGeom>
          <a:noFill/>
          <a:ln w="15875">
            <a:solidFill>
              <a:srgbClr val="92D050"/>
            </a:solidFill>
            <a:round/>
            <a:headEnd/>
            <a:tailEnd/>
          </a:ln>
          <a:extLst>
            <a:ext uri="{909E8E84-426E-40DD-AFC4-6F175D3DCCD1}">
              <a14:hiddenFill xmlns:a14="http://schemas.microsoft.com/office/drawing/2010/main">
                <a:noFill/>
              </a14:hiddenFill>
            </a:ext>
          </a:extLst>
        </p:spPr>
      </p:cxnSp>
      <p:graphicFrame>
        <p:nvGraphicFramePr>
          <p:cNvPr id="95" name="표 94"/>
          <p:cNvGraphicFramePr>
            <a:graphicFrameLocks noGrp="1"/>
          </p:cNvGraphicFramePr>
          <p:nvPr/>
        </p:nvGraphicFramePr>
        <p:xfrm>
          <a:off x="759848" y="4886094"/>
          <a:ext cx="4876800" cy="741680"/>
        </p:xfrm>
        <a:graphic>
          <a:graphicData uri="http://schemas.openxmlformats.org/drawingml/2006/table">
            <a:tbl>
              <a:tblPr firstRow="1" bandRow="1">
                <a:tableStyleId>{9D7B26C5-4107-4FEC-AEDC-1716B250A1EF}</a:tableStyleId>
              </a:tblPr>
              <a:tblGrid>
                <a:gridCol w="1219200"/>
                <a:gridCol w="1219200"/>
                <a:gridCol w="1219200"/>
                <a:gridCol w="1219200"/>
              </a:tblGrid>
              <a:tr h="370840">
                <a:tc>
                  <a:txBody>
                    <a:bodyPr/>
                    <a:lstStyle/>
                    <a:p>
                      <a:pPr algn="ctr" latinLnBrk="1"/>
                      <a:endParaRPr lang="ko-KR" altLang="en-US" dirty="0"/>
                    </a:p>
                  </a:txBody>
                  <a:tcPr/>
                </a:tc>
                <a:tc>
                  <a:txBody>
                    <a:bodyPr/>
                    <a:lstStyle/>
                    <a:p>
                      <a:endParaRPr lang="ko-KR"/>
                    </a:p>
                  </a:txBody>
                  <a:tcPr>
                    <a:blipFill rotWithShape="1">
                      <a:blip r:embed="rId12"/>
                      <a:stretch>
                        <a:fillRect l="-100500" t="-1639" r="-200000" b="-122951"/>
                      </a:stretch>
                    </a:blipFill>
                  </a:tcPr>
                </a:tc>
                <a:tc>
                  <a:txBody>
                    <a:bodyPr/>
                    <a:lstStyle/>
                    <a:p>
                      <a:endParaRPr lang="ko-KR"/>
                    </a:p>
                  </a:txBody>
                  <a:tcPr>
                    <a:blipFill rotWithShape="1">
                      <a:blip r:embed="rId12"/>
                      <a:stretch>
                        <a:fillRect l="-200500" t="-1639" r="-100000" b="-122951"/>
                      </a:stretch>
                    </a:blipFill>
                  </a:tcPr>
                </a:tc>
                <a:tc>
                  <a:txBody>
                    <a:bodyPr/>
                    <a:lstStyle/>
                    <a:p>
                      <a:endParaRPr lang="ko-KR"/>
                    </a:p>
                  </a:txBody>
                  <a:tcPr>
                    <a:blipFill rotWithShape="1">
                      <a:blip r:embed="rId12"/>
                      <a:stretch>
                        <a:fillRect l="-300500" t="-1639" b="-122951"/>
                      </a:stretch>
                    </a:blipFill>
                  </a:tcPr>
                </a:tc>
              </a:tr>
              <a:tr h="370840">
                <a:tc>
                  <a:txBody>
                    <a:bodyPr/>
                    <a:lstStyle/>
                    <a:p>
                      <a:pPr algn="ctr" latinLnBrk="1"/>
                      <a:r>
                        <a:rPr lang="en-US" altLang="ko-KR" dirty="0" smtClean="0"/>
                        <a:t>RMSE</a:t>
                      </a:r>
                      <a:endParaRPr lang="ko-KR" altLang="en-US" dirty="0"/>
                    </a:p>
                  </a:txBody>
                  <a:tcPr/>
                </a:tc>
                <a:tc>
                  <a:txBody>
                    <a:bodyPr/>
                    <a:lstStyle/>
                    <a:p>
                      <a:pPr algn="ctr" latinLnBrk="1"/>
                      <a:r>
                        <a:rPr lang="en-US" altLang="ko-KR" dirty="0" smtClean="0"/>
                        <a:t>0.4107</a:t>
                      </a:r>
                      <a:endParaRPr lang="ko-KR" altLang="en-US" dirty="0"/>
                    </a:p>
                  </a:txBody>
                  <a:tcPr/>
                </a:tc>
                <a:tc>
                  <a:txBody>
                    <a:bodyPr/>
                    <a:lstStyle/>
                    <a:p>
                      <a:pPr algn="ctr" latinLnBrk="1"/>
                      <a:r>
                        <a:rPr lang="en-US" altLang="ko-KR" dirty="0" smtClean="0"/>
                        <a:t>0.0759</a:t>
                      </a:r>
                      <a:endParaRPr lang="ko-KR" altLang="en-US" dirty="0"/>
                    </a:p>
                  </a:txBody>
                  <a:tcPr/>
                </a:tc>
                <a:tc>
                  <a:txBody>
                    <a:bodyPr/>
                    <a:lstStyle/>
                    <a:p>
                      <a:pPr algn="ctr" latinLnBrk="1"/>
                      <a:r>
                        <a:rPr lang="en-US" altLang="ko-KR" dirty="0" smtClean="0"/>
                        <a:t>0.2484</a:t>
                      </a:r>
                      <a:endParaRPr lang="ko-KR" altLang="en-US" dirty="0"/>
                    </a:p>
                  </a:txBody>
                  <a:tcPr/>
                </a:tc>
              </a:tr>
            </a:tbl>
          </a:graphicData>
        </a:graphic>
      </p:graphicFrame>
      <p:sp>
        <p:nvSpPr>
          <p:cNvPr id="30745" name="TextBox 95"/>
          <p:cNvSpPr txBox="1">
            <a:spLocks noChangeArrowheads="1"/>
          </p:cNvSpPr>
          <p:nvPr/>
        </p:nvSpPr>
        <p:spPr bwMode="auto">
          <a:xfrm>
            <a:off x="3228975" y="5661025"/>
            <a:ext cx="2395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400">
                <a:ea typeface="HY얕은샘물M" charset="0"/>
                <a:cs typeface="HY얕은샘물M" charset="0"/>
              </a:rPr>
              <a:t>RMSE: Root Mean Square Error</a:t>
            </a:r>
            <a:endParaRPr kumimoji="0" lang="ko-KR" altLang="en-US" sz="1400">
              <a:ea typeface="HY얕은샘물M" charset="0"/>
              <a:cs typeface="HY얕은샘물M" charset="0"/>
            </a:endParaRPr>
          </a:p>
        </p:txBody>
      </p:sp>
      <p:sp>
        <p:nvSpPr>
          <p:cNvPr id="27" name="Rounded Rectangle 26"/>
          <p:cNvSpPr/>
          <p:nvPr/>
        </p:nvSpPr>
        <p:spPr>
          <a:xfrm>
            <a:off x="467544" y="4725144"/>
            <a:ext cx="5400600" cy="1368152"/>
          </a:xfrm>
          <a:prstGeom prst="round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50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uiExpand="1" build="p"/>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Characteristics of Industrial Process Control Problems</a:t>
            </a:r>
            <a:endParaRPr lang="ko-KR" altLang="en-US" dirty="0"/>
          </a:p>
        </p:txBody>
      </p:sp>
      <p:sp>
        <p:nvSpPr>
          <p:cNvPr id="3" name="내용 개체 틀 2"/>
          <p:cNvSpPr>
            <a:spLocks noGrp="1"/>
          </p:cNvSpPr>
          <p:nvPr>
            <p:ph sz="quarter" idx="1"/>
          </p:nvPr>
        </p:nvSpPr>
        <p:spPr>
          <a:xfrm>
            <a:off x="611560" y="1700808"/>
            <a:ext cx="8208912" cy="4032448"/>
          </a:xfrm>
        </p:spPr>
        <p:txBody>
          <a:bodyPr>
            <a:normAutofit/>
          </a:bodyPr>
          <a:lstStyle/>
          <a:p>
            <a:r>
              <a:rPr lang="en-US" altLang="ko-KR" sz="2400" dirty="0" smtClean="0"/>
              <a:t>Relatively large number of state variables compared to number of measured variables</a:t>
            </a:r>
          </a:p>
          <a:p>
            <a:r>
              <a:rPr lang="en-US" altLang="ko-KR" sz="2400" dirty="0" smtClean="0"/>
              <a:t>Noisy, inaccurate measurements</a:t>
            </a:r>
          </a:p>
          <a:p>
            <a:r>
              <a:rPr lang="en-US" altLang="ko-KR" sz="2400" dirty="0" smtClean="0"/>
              <a:t>Relatively fewer number of (major) disturbance variables compared to number of state variables</a:t>
            </a:r>
          </a:p>
          <a:p>
            <a:r>
              <a:rPr lang="en-US" altLang="ko-KR" sz="2400" dirty="0" smtClean="0"/>
              <a:t>Many disturbance variables have integrating or other persistent characteristics </a:t>
            </a:r>
            <a:r>
              <a:rPr lang="en-US" altLang="ko-KR" sz="2400" dirty="0" smtClean="0">
                <a:latin typeface="바탕"/>
                <a:ea typeface="바탕"/>
              </a:rPr>
              <a:t>⇒ </a:t>
            </a:r>
            <a:r>
              <a:rPr lang="en-US" altLang="ko-KR" sz="2400" dirty="0" smtClean="0"/>
              <a:t>extra stochastic states needed in the model</a:t>
            </a:r>
          </a:p>
          <a:p>
            <a:endParaRPr lang="en-US" altLang="ko-KR" sz="2400" dirty="0" smtClean="0"/>
          </a:p>
        </p:txBody>
      </p:sp>
      <p:grpSp>
        <p:nvGrpSpPr>
          <p:cNvPr id="6" name="그룹 5"/>
          <p:cNvGrpSpPr/>
          <p:nvPr/>
        </p:nvGrpSpPr>
        <p:grpSpPr>
          <a:xfrm>
            <a:off x="683568" y="4581128"/>
            <a:ext cx="7920880" cy="1800200"/>
            <a:chOff x="683568" y="4581128"/>
            <a:chExt cx="7920880" cy="2088232"/>
          </a:xfrm>
          <a:solidFill>
            <a:srgbClr val="1E5227"/>
          </a:solidFill>
        </p:grpSpPr>
        <p:sp>
          <p:nvSpPr>
            <p:cNvPr id="4" name="내용 개체 틀 2"/>
            <p:cNvSpPr txBox="1">
              <a:spLocks/>
            </p:cNvSpPr>
            <p:nvPr/>
          </p:nvSpPr>
          <p:spPr>
            <a:xfrm>
              <a:off x="683568" y="5013176"/>
              <a:ext cx="7920880" cy="1656184"/>
            </a:xfrm>
            <a:prstGeom prst="rect">
              <a:avLst/>
            </a:prstGeom>
            <a:grpFill/>
          </p:spPr>
          <p:txBody>
            <a:bodyPr vert="horz">
              <a:normAutofit lnSpcReduction="10000"/>
            </a:bodyPr>
            <a:lstStyle/>
            <a:p>
              <a:pPr marL="320040" marR="0" lvl="0" indent="-320040" algn="l" defTabSz="914400" rtl="0" eaLnBrk="1" fontAlgn="auto" latinLnBrk="1" hangingPunct="1">
                <a:lnSpc>
                  <a:spcPct val="100000"/>
                </a:lnSpc>
                <a:spcBef>
                  <a:spcPts val="700"/>
                </a:spcBef>
                <a:spcAft>
                  <a:spcPts val="0"/>
                </a:spcAft>
                <a:buClr>
                  <a:schemeClr val="accent2"/>
                </a:buClr>
                <a:buSzPct val="60000"/>
                <a:buFont typeface="Wingdings"/>
                <a:buChar char=""/>
                <a:tabLst/>
                <a:defRPr/>
              </a:pPr>
              <a:r>
                <a:rPr kumimoji="0" lang="en-US" altLang="ko-KR" sz="2800" b="0" i="0" u="none" strike="noStrike" kern="1200" cap="none" spc="0" normalizeH="0" baseline="0" noProof="0" dirty="0" smtClean="0">
                  <a:ln>
                    <a:noFill/>
                  </a:ln>
                  <a:solidFill>
                    <a:schemeClr val="bg1"/>
                  </a:solidFill>
                  <a:effectLst/>
                  <a:uLnTx/>
                  <a:uFillTx/>
                  <a:latin typeface="+mn-lt"/>
                  <a:ea typeface="+mn-ea"/>
                  <a:cs typeface="+mn-cs"/>
                </a:rPr>
                <a:t>Typically</a:t>
              </a:r>
              <a:r>
                <a:rPr lang="en-US" altLang="ko-KR" sz="2800" dirty="0" smtClean="0">
                  <a:solidFill>
                    <a:schemeClr val="bg1"/>
                  </a:solidFill>
                </a:rPr>
                <a:t>, </a:t>
              </a:r>
              <a:r>
                <a:rPr kumimoji="0" lang="en-US" altLang="ko-KR" sz="2800" b="0" i="0" u="none" strike="noStrike" kern="1200" cap="none" spc="0" normalizeH="0" baseline="0" noProof="0" dirty="0" smtClean="0">
                  <a:ln>
                    <a:noFill/>
                  </a:ln>
                  <a:solidFill>
                    <a:schemeClr val="bg1"/>
                  </a:solidFill>
                  <a:effectLst/>
                  <a:uLnTx/>
                  <a:uFillTx/>
                  <a:latin typeface="+mn-lt"/>
                  <a:ea typeface="+mn-ea"/>
                  <a:cs typeface="+mn-cs"/>
                </a:rPr>
                <a:t>“info</a:t>
              </a:r>
              <a:r>
                <a:rPr lang="en-US" altLang="ko-KR" sz="2800" dirty="0" smtClean="0">
                  <a:solidFill>
                    <a:schemeClr val="bg1"/>
                  </a:solidFill>
                </a:rPr>
                <a:t>-poor”, structured unknown case</a:t>
              </a:r>
            </a:p>
            <a:p>
              <a:pPr marL="320040" marR="0" lvl="0" indent="-320040" algn="l" defTabSz="914400" rtl="0" eaLnBrk="1" fontAlgn="auto" latinLnBrk="1" hangingPunct="1">
                <a:lnSpc>
                  <a:spcPct val="100000"/>
                </a:lnSpc>
                <a:spcBef>
                  <a:spcPts val="700"/>
                </a:spcBef>
                <a:spcAft>
                  <a:spcPts val="0"/>
                </a:spcAft>
                <a:buClr>
                  <a:schemeClr val="accent2"/>
                </a:buClr>
                <a:buSzPct val="60000"/>
                <a:buFont typeface="Wingdings"/>
                <a:buChar char=""/>
                <a:tabLst/>
                <a:defRPr/>
              </a:pPr>
              <a:r>
                <a:rPr kumimoji="0" lang="en-US" altLang="ko-KR" sz="2800" b="0" i="0" u="none" strike="noStrike" kern="1200" cap="none" spc="0" normalizeH="0" baseline="0" noProof="0" dirty="0" smtClean="0">
                  <a:ln>
                    <a:noFill/>
                  </a:ln>
                  <a:solidFill>
                    <a:schemeClr val="bg1"/>
                  </a:solidFill>
                  <a:effectLst/>
                  <a:uLnTx/>
                  <a:uFillTx/>
                  <a:latin typeface="+mn-lt"/>
                  <a:ea typeface="+mn-ea"/>
                  <a:cs typeface="+mn-cs"/>
                </a:rPr>
                <a:t>Demands </a:t>
              </a:r>
              <a:r>
                <a:rPr kumimoji="0" lang="en-US" altLang="ko-KR" sz="2800" b="1" i="0" u="sng" strike="noStrike" kern="1200" cap="none" spc="0" normalizeH="0" noProof="0" dirty="0" smtClean="0">
                  <a:ln>
                    <a:noFill/>
                  </a:ln>
                  <a:solidFill>
                    <a:schemeClr val="bg1"/>
                  </a:solidFill>
                  <a:effectLst/>
                  <a:uLnTx/>
                  <a:uFillTx/>
                  <a:latin typeface="+mn-lt"/>
                  <a:ea typeface="+mn-ea"/>
                  <a:cs typeface="+mn-cs"/>
                </a:rPr>
                <a:t>detailed modeling of disturbance variables!</a:t>
              </a:r>
              <a:endParaRPr kumimoji="0" lang="en-US" altLang="ko-KR" sz="2800" b="1" i="0" u="sng" strike="noStrike" kern="1200" cap="none" spc="0" normalizeH="0" baseline="0" noProof="0" dirty="0" smtClean="0">
                <a:ln>
                  <a:noFill/>
                </a:ln>
                <a:solidFill>
                  <a:schemeClr val="bg1"/>
                </a:solidFill>
                <a:effectLst/>
                <a:uLnTx/>
                <a:uFillTx/>
                <a:latin typeface="+mn-lt"/>
                <a:ea typeface="+mn-ea"/>
                <a:cs typeface="+mn-cs"/>
              </a:endParaRPr>
            </a:p>
          </p:txBody>
        </p:sp>
        <p:sp>
          <p:nvSpPr>
            <p:cNvPr id="5" name="아래쪽 화살표 4"/>
            <p:cNvSpPr/>
            <p:nvPr/>
          </p:nvSpPr>
          <p:spPr>
            <a:xfrm>
              <a:off x="3851920" y="4581128"/>
              <a:ext cx="432048" cy="360040"/>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12648" y="228600"/>
            <a:ext cx="8423848" cy="968152"/>
          </a:xfrm>
        </p:spPr>
        <p:txBody>
          <a:bodyPr>
            <a:normAutofit fontScale="90000"/>
          </a:bodyPr>
          <a:lstStyle/>
          <a:p>
            <a:r>
              <a:rPr lang="en-US" altLang="ko-KR" b="1" dirty="0" smtClean="0"/>
              <a:t>Construction of a </a:t>
            </a:r>
            <a:r>
              <a:rPr lang="en-US" altLang="ko-KR" b="1" u="sng" dirty="0" smtClean="0"/>
              <a:t>Linear</a:t>
            </a:r>
            <a:r>
              <a:rPr lang="en-US" altLang="ko-KR" b="1" dirty="0" smtClean="0"/>
              <a:t> Stochastic System Model for State Estimation</a:t>
            </a:r>
            <a:endParaRPr lang="ko-KR" altLang="en-US" b="1" dirty="0"/>
          </a:p>
        </p:txBody>
      </p:sp>
      <p:graphicFrame>
        <p:nvGraphicFramePr>
          <p:cNvPr id="1027" name="Object 4"/>
          <p:cNvGraphicFramePr>
            <a:graphicFrameLocks noChangeAspect="1"/>
          </p:cNvGraphicFramePr>
          <p:nvPr/>
        </p:nvGraphicFramePr>
        <p:xfrm>
          <a:off x="755576" y="1988840"/>
          <a:ext cx="4246562" cy="989012"/>
        </p:xfrm>
        <a:graphic>
          <a:graphicData uri="http://schemas.openxmlformats.org/presentationml/2006/ole">
            <mc:AlternateContent xmlns:mc="http://schemas.openxmlformats.org/markup-compatibility/2006">
              <mc:Choice xmlns:v="urn:schemas-microsoft-com:vml" Requires="v">
                <p:oleObj spid="_x0000_s40149" name="수식" r:id="rId4" imgW="1968500" imgH="457200" progId="Equation.3">
                  <p:embed/>
                </p:oleObj>
              </mc:Choice>
              <mc:Fallback>
                <p:oleObj name="수식" r:id="rId4" imgW="1968500" imgH="4572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988840"/>
                        <a:ext cx="4246562" cy="989012"/>
                      </a:xfrm>
                      <a:prstGeom prst="rect">
                        <a:avLst/>
                      </a:prstGeom>
                      <a:solidFill>
                        <a:srgbClr val="FFFF99"/>
                      </a:solidFill>
                    </p:spPr>
                  </p:pic>
                </p:oleObj>
              </mc:Fallback>
            </mc:AlternateContent>
          </a:graphicData>
        </a:graphic>
      </p:graphicFrame>
      <p:graphicFrame>
        <p:nvGraphicFramePr>
          <p:cNvPr id="1032" name="Object 4"/>
          <p:cNvGraphicFramePr>
            <a:graphicFrameLocks noChangeAspect="1"/>
          </p:cNvGraphicFramePr>
          <p:nvPr/>
        </p:nvGraphicFramePr>
        <p:xfrm>
          <a:off x="5076056" y="2060848"/>
          <a:ext cx="3767097" cy="792088"/>
        </p:xfrm>
        <a:graphic>
          <a:graphicData uri="http://schemas.openxmlformats.org/presentationml/2006/ole">
            <mc:AlternateContent xmlns:mc="http://schemas.openxmlformats.org/markup-compatibility/2006">
              <mc:Choice xmlns:v="urn:schemas-microsoft-com:vml" Requires="v">
                <p:oleObj spid="_x0000_s40150" name="수식" r:id="rId6" imgW="2667000" imgH="558800" progId="Equation.3">
                  <p:embed/>
                </p:oleObj>
              </mc:Choice>
              <mc:Fallback>
                <p:oleObj name="수식" r:id="rId6" imgW="2667000" imgH="558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2060848"/>
                        <a:ext cx="3767097" cy="792088"/>
                      </a:xfrm>
                      <a:prstGeom prst="rect">
                        <a:avLst/>
                      </a:prstGeom>
                      <a:solidFill>
                        <a:srgbClr val="FFFF99"/>
                      </a:solidFill>
                    </p:spPr>
                  </p:pic>
                </p:oleObj>
              </mc:Fallback>
            </mc:AlternateContent>
          </a:graphicData>
        </a:graphic>
      </p:graphicFrame>
      <p:sp>
        <p:nvSpPr>
          <p:cNvPr id="14" name="TextBox 13"/>
          <p:cNvSpPr txBox="1"/>
          <p:nvPr/>
        </p:nvSpPr>
        <p:spPr>
          <a:xfrm>
            <a:off x="323528" y="1556792"/>
            <a:ext cx="4195892" cy="369332"/>
          </a:xfrm>
          <a:prstGeom prst="rect">
            <a:avLst/>
          </a:prstGeom>
          <a:noFill/>
        </p:spPr>
        <p:txBody>
          <a:bodyPr wrap="none" rtlCol="0">
            <a:spAutoFit/>
          </a:bodyPr>
          <a:lstStyle/>
          <a:p>
            <a:r>
              <a:rPr lang="en-US" altLang="ko-KR" b="1" u="sng" dirty="0" smtClean="0"/>
              <a:t>Linear</a:t>
            </a:r>
            <a:r>
              <a:rPr lang="en-US" altLang="ko-KR" b="1" dirty="0" smtClean="0"/>
              <a:t> System Model for </a:t>
            </a:r>
            <a:r>
              <a:rPr lang="en-US" altLang="ko-KR" b="1" dirty="0" err="1" smtClean="0"/>
              <a:t>Kalman</a:t>
            </a:r>
            <a:r>
              <a:rPr lang="en-US" altLang="ko-KR" b="1" dirty="0" smtClean="0"/>
              <a:t> Filtering:</a:t>
            </a:r>
            <a:endParaRPr lang="ko-KR" altLang="en-US" b="1" dirty="0"/>
          </a:p>
        </p:txBody>
      </p:sp>
      <p:grpSp>
        <p:nvGrpSpPr>
          <p:cNvPr id="3" name="그룹 22"/>
          <p:cNvGrpSpPr/>
          <p:nvPr/>
        </p:nvGrpSpPr>
        <p:grpSpPr>
          <a:xfrm>
            <a:off x="4426968" y="3140968"/>
            <a:ext cx="4717032" cy="3289721"/>
            <a:chOff x="4426968" y="3140968"/>
            <a:chExt cx="4717032" cy="3289721"/>
          </a:xfrm>
        </p:grpSpPr>
        <p:graphicFrame>
          <p:nvGraphicFramePr>
            <p:cNvPr id="6" name="Object 5"/>
            <p:cNvGraphicFramePr>
              <a:graphicFrameLocks noChangeAspect="1"/>
            </p:cNvGraphicFramePr>
            <p:nvPr/>
          </p:nvGraphicFramePr>
          <p:xfrm>
            <a:off x="5076056" y="4581128"/>
            <a:ext cx="3695066" cy="792088"/>
          </p:xfrm>
          <a:graphic>
            <a:graphicData uri="http://schemas.openxmlformats.org/presentationml/2006/ole">
              <mc:AlternateContent xmlns:mc="http://schemas.openxmlformats.org/markup-compatibility/2006">
                <mc:Choice xmlns:v="urn:schemas-microsoft-com:vml" Requires="v">
                  <p:oleObj spid="_x0000_s40151" name="Equation" r:id="rId8" imgW="2019300" imgH="431800" progId="Equation.3">
                    <p:embed/>
                  </p:oleObj>
                </mc:Choice>
                <mc:Fallback>
                  <p:oleObj name="Equation" r:id="rId8" imgW="2019300" imgH="4318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4581128"/>
                          <a:ext cx="3695066" cy="792088"/>
                        </a:xfrm>
                        <a:prstGeom prst="rect">
                          <a:avLst/>
                        </a:prstGeom>
                        <a:solidFill>
                          <a:srgbClr val="FFCCFF"/>
                        </a:solidFill>
                      </p:spPr>
                    </p:pic>
                  </p:oleObj>
                </mc:Fallback>
              </mc:AlternateContent>
            </a:graphicData>
          </a:graphic>
        </p:graphicFrame>
        <p:sp>
          <p:nvSpPr>
            <p:cNvPr id="7" name="Text Box 20"/>
            <p:cNvSpPr txBox="1">
              <a:spLocks noChangeArrowheads="1"/>
            </p:cNvSpPr>
            <p:nvPr/>
          </p:nvSpPr>
          <p:spPr bwMode="auto">
            <a:xfrm>
              <a:off x="4426968" y="5661248"/>
              <a:ext cx="4717032" cy="769441"/>
            </a:xfrm>
            <a:prstGeom prst="rect">
              <a:avLst/>
            </a:prstGeom>
            <a:noFill/>
            <a:ln w="9525">
              <a:noFill/>
              <a:miter lim="800000"/>
              <a:headEnd/>
              <a:tailEnd/>
            </a:ln>
          </p:spPr>
          <p:txBody>
            <a:bodyPr wrap="square">
              <a:spAutoFit/>
            </a:bodyPr>
            <a:lstStyle/>
            <a:p>
              <a:pPr algn="ctr"/>
              <a:r>
                <a:rPr lang="en-US" altLang="ko-KR" sz="2400" b="1" i="1" dirty="0" smtClean="0">
                  <a:ea typeface="굴림" charset="-127"/>
                </a:rPr>
                <a:t> </a:t>
              </a:r>
              <a:r>
                <a:rPr lang="en-US" altLang="ko-KR" sz="2400" b="1" i="1" dirty="0">
                  <a:solidFill>
                    <a:srgbClr val="C00000"/>
                  </a:solidFill>
                  <a:ea typeface="굴림" charset="-127"/>
                </a:rPr>
                <a:t>{A, B, C, K, </a:t>
              </a:r>
              <a:r>
                <a:rPr lang="en-US" altLang="ko-KR" sz="2400" b="1" i="1" dirty="0" err="1">
                  <a:solidFill>
                    <a:srgbClr val="C00000"/>
                  </a:solidFill>
                  <a:ea typeface="굴림" charset="-127"/>
                </a:rPr>
                <a:t>Cov</a:t>
              </a:r>
              <a:r>
                <a:rPr lang="en-US" altLang="ko-KR" sz="2400" b="1" i="1" dirty="0">
                  <a:solidFill>
                    <a:srgbClr val="C00000"/>
                  </a:solidFill>
                  <a:ea typeface="굴림" charset="-127"/>
                </a:rPr>
                <a:t>(e)} </a:t>
              </a:r>
            </a:p>
            <a:p>
              <a:pPr algn="ctr"/>
              <a:r>
                <a:rPr lang="en-US" altLang="ko-KR" sz="2000" dirty="0">
                  <a:solidFill>
                    <a:srgbClr val="C00000"/>
                  </a:solidFill>
                  <a:ea typeface="굴림" charset="-127"/>
                </a:rPr>
                <a:t>within </a:t>
              </a:r>
              <a:r>
                <a:rPr lang="en-US" altLang="ko-KR" sz="2000" b="0" i="1" dirty="0">
                  <a:solidFill>
                    <a:srgbClr val="C00000"/>
                  </a:solidFill>
                  <a:ea typeface="굴림" charset="-127"/>
                </a:rPr>
                <a:t>some similarity transformation</a:t>
              </a:r>
            </a:p>
          </p:txBody>
        </p:sp>
        <p:sp>
          <p:nvSpPr>
            <p:cNvPr id="15" name="TextBox 14"/>
            <p:cNvSpPr txBox="1"/>
            <p:nvPr/>
          </p:nvSpPr>
          <p:spPr>
            <a:xfrm>
              <a:off x="5516488" y="4085456"/>
              <a:ext cx="1671611" cy="369332"/>
            </a:xfrm>
            <a:prstGeom prst="rect">
              <a:avLst/>
            </a:prstGeom>
            <a:noFill/>
          </p:spPr>
          <p:txBody>
            <a:bodyPr wrap="none" rtlCol="0">
              <a:spAutoFit/>
            </a:bodyPr>
            <a:lstStyle/>
            <a:p>
              <a:r>
                <a:rPr lang="en-US" altLang="ko-KR" dirty="0" smtClean="0">
                  <a:solidFill>
                    <a:srgbClr val="C00000"/>
                  </a:solidFill>
                </a:rPr>
                <a:t>Innovation Form:</a:t>
              </a:r>
              <a:endParaRPr lang="ko-KR" altLang="en-US" dirty="0">
                <a:solidFill>
                  <a:srgbClr val="C00000"/>
                </a:solidFill>
              </a:endParaRPr>
            </a:p>
          </p:txBody>
        </p:sp>
        <p:sp>
          <p:nvSpPr>
            <p:cNvPr id="19" name="아래쪽 화살표 18"/>
            <p:cNvSpPr/>
            <p:nvPr/>
          </p:nvSpPr>
          <p:spPr>
            <a:xfrm rot="19112414">
              <a:off x="5646840" y="3149881"/>
              <a:ext cx="408718" cy="1008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p:cNvSpPr txBox="1"/>
            <p:nvPr/>
          </p:nvSpPr>
          <p:spPr>
            <a:xfrm>
              <a:off x="6372200" y="3140968"/>
              <a:ext cx="1709058" cy="646331"/>
            </a:xfrm>
            <a:prstGeom prst="rect">
              <a:avLst/>
            </a:prstGeom>
            <a:noFill/>
          </p:spPr>
          <p:txBody>
            <a:bodyPr wrap="none" rtlCol="0">
              <a:spAutoFit/>
            </a:bodyPr>
            <a:lstStyle/>
            <a:p>
              <a:r>
                <a:rPr lang="en-US" altLang="ko-KR" b="1" i="1" dirty="0" smtClean="0">
                  <a:solidFill>
                    <a:srgbClr val="C00000"/>
                  </a:solidFill>
                </a:rPr>
                <a:t>Data-Driven, e.g.,</a:t>
              </a:r>
            </a:p>
            <a:p>
              <a:r>
                <a:rPr lang="en-US" altLang="ko-KR" b="1" i="1" dirty="0" smtClean="0">
                  <a:solidFill>
                    <a:srgbClr val="C00000"/>
                  </a:solidFill>
                </a:rPr>
                <a:t>Subspace ID</a:t>
              </a:r>
              <a:endParaRPr lang="ko-KR" altLang="en-US" b="1" i="1" dirty="0">
                <a:solidFill>
                  <a:srgbClr val="C00000"/>
                </a:solidFill>
              </a:endParaRPr>
            </a:p>
          </p:txBody>
        </p:sp>
      </p:grpSp>
      <p:grpSp>
        <p:nvGrpSpPr>
          <p:cNvPr id="4" name="그룹 25"/>
          <p:cNvGrpSpPr/>
          <p:nvPr/>
        </p:nvGrpSpPr>
        <p:grpSpPr>
          <a:xfrm>
            <a:off x="179512" y="5157192"/>
            <a:ext cx="4176439" cy="1560438"/>
            <a:chOff x="179512" y="5157192"/>
            <a:chExt cx="4176439" cy="1560438"/>
          </a:xfrm>
        </p:grpSpPr>
        <p:sp>
          <p:nvSpPr>
            <p:cNvPr id="8" name="TextBox 7"/>
            <p:cNvSpPr txBox="1"/>
            <p:nvPr/>
          </p:nvSpPr>
          <p:spPr>
            <a:xfrm>
              <a:off x="287016" y="5157192"/>
              <a:ext cx="1301959" cy="369332"/>
            </a:xfrm>
            <a:prstGeom prst="rect">
              <a:avLst/>
            </a:prstGeom>
            <a:noFill/>
          </p:spPr>
          <p:txBody>
            <a:bodyPr wrap="none" rtlCol="0">
              <a:spAutoFit/>
            </a:bodyPr>
            <a:lstStyle/>
            <a:p>
              <a:r>
                <a:rPr lang="en-US" altLang="ko-KR" dirty="0" smtClean="0">
                  <a:solidFill>
                    <a:srgbClr val="0070C0"/>
                  </a:solidFill>
                </a:rPr>
                <a:t>Disturbance:</a:t>
              </a:r>
              <a:endParaRPr lang="ko-KR" altLang="en-US" dirty="0">
                <a:solidFill>
                  <a:srgbClr val="0070C0"/>
                </a:solidFill>
              </a:endParaRPr>
            </a:p>
          </p:txBody>
        </p:sp>
        <p:graphicFrame>
          <p:nvGraphicFramePr>
            <p:cNvPr id="1030" name="Object 4"/>
            <p:cNvGraphicFramePr>
              <a:graphicFrameLocks noGrp="1" noChangeAspect="1"/>
            </p:cNvGraphicFramePr>
            <p:nvPr>
              <p:ph sz="quarter" idx="1"/>
            </p:nvPr>
          </p:nvGraphicFramePr>
          <p:xfrm>
            <a:off x="1547664" y="5229200"/>
            <a:ext cx="2808287" cy="790575"/>
          </p:xfrm>
          <a:graphic>
            <a:graphicData uri="http://schemas.openxmlformats.org/presentationml/2006/ole">
              <mc:AlternateContent xmlns:mc="http://schemas.openxmlformats.org/markup-compatibility/2006">
                <mc:Choice xmlns:v="urn:schemas-microsoft-com:vml" Requires="v">
                  <p:oleObj spid="_x0000_s40152" name="수식" r:id="rId10" imgW="1714500" imgH="482600" progId="Equation.3">
                    <p:embed/>
                  </p:oleObj>
                </mc:Choice>
                <mc:Fallback>
                  <p:oleObj name="수식" r:id="rId10" imgW="1714500" imgH="482600" progId="Equation.3">
                    <p:embed/>
                    <p:pic>
                      <p:nvPicPr>
                        <p:cNvPr id="0" name="Picture 5"/>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664" y="5229200"/>
                          <a:ext cx="2808287" cy="790575"/>
                        </a:xfrm>
                        <a:prstGeom prst="rect">
                          <a:avLst/>
                        </a:prstGeom>
                        <a:solidFill>
                          <a:srgbClr val="99CCFF"/>
                        </a:solidFill>
                      </p:spPr>
                    </p:pic>
                  </p:oleObj>
                </mc:Fallback>
              </mc:AlternateContent>
            </a:graphicData>
          </a:graphic>
        </p:graphicFrame>
        <p:graphicFrame>
          <p:nvGraphicFramePr>
            <p:cNvPr id="1031" name="Object 4"/>
            <p:cNvGraphicFramePr>
              <a:graphicFrameLocks noChangeAspect="1"/>
            </p:cNvGraphicFramePr>
            <p:nvPr/>
          </p:nvGraphicFramePr>
          <p:xfrm>
            <a:off x="1619672" y="5949280"/>
            <a:ext cx="2535238" cy="768350"/>
          </p:xfrm>
          <a:graphic>
            <a:graphicData uri="http://schemas.openxmlformats.org/presentationml/2006/ole">
              <mc:AlternateContent xmlns:mc="http://schemas.openxmlformats.org/markup-compatibility/2006">
                <mc:Choice xmlns:v="urn:schemas-microsoft-com:vml" Requires="v">
                  <p:oleObj spid="_x0000_s40153" name="수식" r:id="rId12" imgW="1676400" imgH="508000" progId="Equation.3">
                    <p:embed/>
                  </p:oleObj>
                </mc:Choice>
                <mc:Fallback>
                  <p:oleObj name="수식" r:id="rId12" imgW="1676400" imgH="50800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672" y="5949280"/>
                          <a:ext cx="2535238" cy="768350"/>
                        </a:xfrm>
                        <a:prstGeom prst="rect">
                          <a:avLst/>
                        </a:prstGeom>
                        <a:solidFill>
                          <a:srgbClr val="99CCFF"/>
                        </a:solidFill>
                      </p:spPr>
                    </p:pic>
                  </p:oleObj>
                </mc:Fallback>
              </mc:AlternateContent>
            </a:graphicData>
          </a:graphic>
        </p:graphicFrame>
        <p:sp>
          <p:nvSpPr>
            <p:cNvPr id="17" name="TextBox 16"/>
            <p:cNvSpPr txBox="1"/>
            <p:nvPr/>
          </p:nvSpPr>
          <p:spPr>
            <a:xfrm>
              <a:off x="179512" y="5949280"/>
              <a:ext cx="1440160" cy="646331"/>
            </a:xfrm>
            <a:prstGeom prst="rect">
              <a:avLst/>
            </a:prstGeom>
            <a:noFill/>
          </p:spPr>
          <p:txBody>
            <a:bodyPr wrap="square" rtlCol="0">
              <a:spAutoFit/>
            </a:bodyPr>
            <a:lstStyle/>
            <a:p>
              <a:pPr algn="ctr"/>
              <a:r>
                <a:rPr lang="en-US" altLang="ko-KR" dirty="0" smtClean="0">
                  <a:solidFill>
                    <a:srgbClr val="0070C0"/>
                  </a:solidFill>
                </a:rPr>
                <a:t>Measurement Noise:</a:t>
              </a:r>
              <a:endParaRPr lang="ko-KR" altLang="en-US" dirty="0">
                <a:solidFill>
                  <a:srgbClr val="0070C0"/>
                </a:solidFill>
              </a:endParaRPr>
            </a:p>
          </p:txBody>
        </p:sp>
      </p:grpSp>
      <p:grpSp>
        <p:nvGrpSpPr>
          <p:cNvPr id="5" name="그룹 24"/>
          <p:cNvGrpSpPr/>
          <p:nvPr/>
        </p:nvGrpSpPr>
        <p:grpSpPr>
          <a:xfrm>
            <a:off x="359024" y="3071825"/>
            <a:ext cx="4389437" cy="2050839"/>
            <a:chOff x="359024" y="3071825"/>
            <a:chExt cx="4389437" cy="2050839"/>
          </a:xfrm>
        </p:grpSpPr>
        <p:graphicFrame>
          <p:nvGraphicFramePr>
            <p:cNvPr id="1029" name="Object 4"/>
            <p:cNvGraphicFramePr>
              <a:graphicFrameLocks noChangeAspect="1"/>
            </p:cNvGraphicFramePr>
            <p:nvPr/>
          </p:nvGraphicFramePr>
          <p:xfrm>
            <a:off x="359024" y="4005064"/>
            <a:ext cx="4389437" cy="1117600"/>
          </p:xfrm>
          <a:graphic>
            <a:graphicData uri="http://schemas.openxmlformats.org/presentationml/2006/ole">
              <mc:AlternateContent xmlns:mc="http://schemas.openxmlformats.org/markup-compatibility/2006">
                <mc:Choice xmlns:v="urn:schemas-microsoft-com:vml" Requires="v">
                  <p:oleObj spid="_x0000_s40154" name="수식" r:id="rId14" imgW="2197100" imgH="558800" progId="Equation.3">
                    <p:embed/>
                  </p:oleObj>
                </mc:Choice>
                <mc:Fallback>
                  <p:oleObj name="수식" r:id="rId14" imgW="2197100" imgH="55880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9024" y="4005064"/>
                          <a:ext cx="4389437" cy="1117600"/>
                        </a:xfrm>
                        <a:prstGeom prst="rect">
                          <a:avLst/>
                        </a:prstGeom>
                        <a:solidFill>
                          <a:srgbClr val="CCECFF"/>
                        </a:solidFill>
                      </p:spPr>
                    </p:pic>
                  </p:oleObj>
                </mc:Fallback>
              </mc:AlternateContent>
            </a:graphicData>
          </a:graphic>
        </p:graphicFrame>
        <p:sp>
          <p:nvSpPr>
            <p:cNvPr id="16" name="TextBox 15"/>
            <p:cNvSpPr txBox="1"/>
            <p:nvPr/>
          </p:nvSpPr>
          <p:spPr>
            <a:xfrm>
              <a:off x="359024" y="3573016"/>
              <a:ext cx="1823128" cy="369332"/>
            </a:xfrm>
            <a:prstGeom prst="rect">
              <a:avLst/>
            </a:prstGeom>
            <a:noFill/>
          </p:spPr>
          <p:txBody>
            <a:bodyPr wrap="none" rtlCol="0">
              <a:spAutoFit/>
            </a:bodyPr>
            <a:lstStyle/>
            <a:p>
              <a:r>
                <a:rPr lang="en-US" altLang="ko-KR" dirty="0" smtClean="0">
                  <a:solidFill>
                    <a:srgbClr val="0070C0"/>
                  </a:solidFill>
                </a:rPr>
                <a:t>Deterministic Part</a:t>
              </a:r>
              <a:r>
                <a:rPr lang="en-US" altLang="ko-KR" dirty="0" smtClean="0"/>
                <a:t>:</a:t>
              </a:r>
              <a:endParaRPr lang="ko-KR" altLang="en-US" dirty="0"/>
            </a:p>
          </p:txBody>
        </p:sp>
        <p:sp>
          <p:nvSpPr>
            <p:cNvPr id="18" name="아래쪽 화살표 17"/>
            <p:cNvSpPr/>
            <p:nvPr/>
          </p:nvSpPr>
          <p:spPr>
            <a:xfrm rot="2597600">
              <a:off x="3817643" y="3071825"/>
              <a:ext cx="408718" cy="1008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1979712" y="3140968"/>
              <a:ext cx="1812804" cy="369332"/>
            </a:xfrm>
            <a:prstGeom prst="rect">
              <a:avLst/>
            </a:prstGeom>
            <a:noFill/>
          </p:spPr>
          <p:txBody>
            <a:bodyPr wrap="none" rtlCol="0">
              <a:spAutoFit/>
            </a:bodyPr>
            <a:lstStyle/>
            <a:p>
              <a:r>
                <a:rPr lang="en-US" altLang="ko-KR" b="1" i="1" dirty="0" smtClean="0">
                  <a:solidFill>
                    <a:srgbClr val="0070C0"/>
                  </a:solidFill>
                </a:rPr>
                <a:t>Knowledge-Driven</a:t>
              </a:r>
            </a:p>
          </p:txBody>
        </p:sp>
      </p:grpSp>
      <p:sp>
        <p:nvSpPr>
          <p:cNvPr id="24" name="TextBox 23"/>
          <p:cNvSpPr txBox="1"/>
          <p:nvPr/>
        </p:nvSpPr>
        <p:spPr>
          <a:xfrm>
            <a:off x="323528" y="3645024"/>
            <a:ext cx="8640960" cy="3046988"/>
          </a:xfrm>
          <a:prstGeom prst="rect">
            <a:avLst/>
          </a:prstGeom>
          <a:solidFill>
            <a:srgbClr val="1E5227"/>
          </a:solidFill>
        </p:spPr>
        <p:txBody>
          <a:bodyPr wrap="square" rtlCol="0">
            <a:spAutoFit/>
          </a:bodyPr>
          <a:lstStyle/>
          <a:p>
            <a:r>
              <a:rPr lang="en-US" altLang="ko-KR" sz="4800" dirty="0" smtClean="0">
                <a:solidFill>
                  <a:schemeClr val="bg1"/>
                </a:solidFill>
              </a:rPr>
              <a:t>These procedures often result in increased state dimension and </a:t>
            </a:r>
            <a:r>
              <a:rPr lang="en-US" altLang="ko-KR" sz="4800" b="1" i="1" dirty="0" smtClean="0">
                <a:solidFill>
                  <a:schemeClr val="bg1"/>
                </a:solidFill>
              </a:rPr>
              <a:t>R</a:t>
            </a:r>
            <a:r>
              <a:rPr lang="en-US" altLang="ko-KR" sz="4800" b="1" i="1" baseline="-25000" dirty="0" smtClean="0">
                <a:solidFill>
                  <a:schemeClr val="bg1"/>
                </a:solidFill>
              </a:rPr>
              <a:t>1</a:t>
            </a:r>
            <a:r>
              <a:rPr lang="en-US" altLang="ko-KR" sz="4800" dirty="0" smtClean="0">
                <a:solidFill>
                  <a:schemeClr val="bg1"/>
                </a:solidFill>
              </a:rPr>
              <a:t> and </a:t>
            </a:r>
            <a:r>
              <a:rPr lang="en-US" altLang="ko-KR" sz="4800" b="1" i="1" dirty="0" smtClean="0">
                <a:solidFill>
                  <a:schemeClr val="bg1"/>
                </a:solidFill>
              </a:rPr>
              <a:t>R</a:t>
            </a:r>
            <a:r>
              <a:rPr lang="en-US" altLang="ko-KR" sz="4800" b="1" i="1" baseline="-25000" dirty="0" smtClean="0">
                <a:solidFill>
                  <a:schemeClr val="bg1"/>
                </a:solidFill>
              </a:rPr>
              <a:t>2</a:t>
            </a:r>
            <a:r>
              <a:rPr lang="en-US" altLang="ko-KR" sz="4800" dirty="0" smtClean="0">
                <a:solidFill>
                  <a:schemeClr val="bg1"/>
                </a:solidFill>
              </a:rPr>
              <a:t> that are </a:t>
            </a:r>
            <a:r>
              <a:rPr lang="en-US" altLang="ko-KR" sz="4800" u="sng" dirty="0" smtClean="0">
                <a:solidFill>
                  <a:schemeClr val="bg1"/>
                </a:solidFill>
              </a:rPr>
              <a:t>very ill-conditioned</a:t>
            </a:r>
            <a:r>
              <a:rPr lang="en-US" altLang="ko-KR" sz="4800" dirty="0" smtClean="0">
                <a:solidFill>
                  <a:schemeClr val="bg1"/>
                </a:solidFill>
              </a:rPr>
              <a:t>! </a:t>
            </a:r>
            <a:endParaRPr lang="ko-KR" altLang="en-US" sz="4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A Major Concern: Non-Stationary Nature of Most Industrial Processes</a:t>
            </a:r>
            <a:endParaRPr lang="ko-KR" altLang="en-US" dirty="0"/>
          </a:p>
        </p:txBody>
      </p:sp>
      <p:sp>
        <p:nvSpPr>
          <p:cNvPr id="3" name="내용 개체 틀 2"/>
          <p:cNvSpPr>
            <a:spLocks noGrp="1"/>
          </p:cNvSpPr>
          <p:nvPr>
            <p:ph sz="quarter" idx="1"/>
          </p:nvPr>
        </p:nvSpPr>
        <p:spPr>
          <a:xfrm>
            <a:off x="539552" y="1844824"/>
            <a:ext cx="8153400" cy="4495800"/>
          </a:xfrm>
          <a:solidFill>
            <a:schemeClr val="tx1"/>
          </a:solidFill>
        </p:spPr>
        <p:txBody>
          <a:bodyPr>
            <a:normAutofit lnSpcReduction="10000"/>
          </a:bodyPr>
          <a:lstStyle/>
          <a:p>
            <a:r>
              <a:rPr lang="en-US" altLang="ko-KR" dirty="0" smtClean="0">
                <a:solidFill>
                  <a:schemeClr val="bg1"/>
                </a:solidFill>
              </a:rPr>
              <a:t>Time-varying characteristics</a:t>
            </a:r>
          </a:p>
          <a:p>
            <a:pPr lvl="1"/>
            <a:r>
              <a:rPr lang="en-US" altLang="ko-KR" dirty="0" smtClean="0">
                <a:solidFill>
                  <a:schemeClr val="bg1"/>
                </a:solidFill>
              </a:rPr>
              <a:t>S/N ratio: </a:t>
            </a:r>
            <a:r>
              <a:rPr lang="en-US" altLang="ko-KR" b="1" i="1" dirty="0" smtClean="0">
                <a:solidFill>
                  <a:schemeClr val="bg1"/>
                </a:solidFill>
              </a:rPr>
              <a:t>R</a:t>
            </a:r>
            <a:r>
              <a:rPr lang="en-US" altLang="ko-KR" b="1" i="1" baseline="-25000" dirty="0" smtClean="0">
                <a:solidFill>
                  <a:schemeClr val="bg1"/>
                </a:solidFill>
              </a:rPr>
              <a:t>1</a:t>
            </a:r>
            <a:r>
              <a:rPr lang="en-US" altLang="ko-KR" b="1" i="1" dirty="0" smtClean="0">
                <a:solidFill>
                  <a:schemeClr val="bg1"/>
                </a:solidFill>
              </a:rPr>
              <a:t>/R</a:t>
            </a:r>
            <a:r>
              <a:rPr lang="en-US" altLang="ko-KR" b="1" i="1" baseline="-25000" dirty="0" smtClean="0">
                <a:solidFill>
                  <a:schemeClr val="bg1"/>
                </a:solidFill>
              </a:rPr>
              <a:t>2</a:t>
            </a:r>
            <a:r>
              <a:rPr lang="en-US" altLang="ko-KR" dirty="0" smtClean="0">
                <a:solidFill>
                  <a:schemeClr val="bg1"/>
                </a:solidFill>
              </a:rPr>
              <a:t> change with time.</a:t>
            </a:r>
          </a:p>
          <a:p>
            <a:pPr lvl="1"/>
            <a:r>
              <a:rPr lang="en-US" altLang="ko-KR" dirty="0" smtClean="0">
                <a:solidFill>
                  <a:schemeClr val="bg1"/>
                </a:solidFill>
              </a:rPr>
              <a:t>Correlation structure: </a:t>
            </a:r>
            <a:r>
              <a:rPr lang="en-US" altLang="ko-KR" b="1" i="1" dirty="0" smtClean="0">
                <a:solidFill>
                  <a:schemeClr val="bg1"/>
                </a:solidFill>
              </a:rPr>
              <a:t>R</a:t>
            </a:r>
            <a:r>
              <a:rPr lang="en-US" altLang="ko-KR" b="1" i="1" baseline="-25000" dirty="0" smtClean="0">
                <a:solidFill>
                  <a:schemeClr val="bg1"/>
                </a:solidFill>
              </a:rPr>
              <a:t>1</a:t>
            </a:r>
            <a:r>
              <a:rPr lang="en-US" altLang="ko-KR" dirty="0" smtClean="0">
                <a:solidFill>
                  <a:schemeClr val="bg1"/>
                </a:solidFill>
              </a:rPr>
              <a:t> and </a:t>
            </a:r>
            <a:r>
              <a:rPr lang="en-US" altLang="ko-KR" b="1" i="1" dirty="0" smtClean="0">
                <a:solidFill>
                  <a:schemeClr val="bg1"/>
                </a:solidFill>
              </a:rPr>
              <a:t>R</a:t>
            </a:r>
            <a:r>
              <a:rPr lang="en-US" altLang="ko-KR" b="1" i="1" baseline="-25000" dirty="0" smtClean="0">
                <a:solidFill>
                  <a:schemeClr val="bg1"/>
                </a:solidFill>
              </a:rPr>
              <a:t>2</a:t>
            </a:r>
            <a:r>
              <a:rPr lang="en-US" altLang="ko-KR" b="1" i="1" dirty="0" smtClean="0">
                <a:solidFill>
                  <a:schemeClr val="bg1"/>
                </a:solidFill>
              </a:rPr>
              <a:t> </a:t>
            </a:r>
            <a:r>
              <a:rPr lang="en-US" altLang="ko-KR" dirty="0" smtClean="0">
                <a:solidFill>
                  <a:schemeClr val="bg1"/>
                </a:solidFill>
              </a:rPr>
              <a:t>change with time</a:t>
            </a:r>
          </a:p>
          <a:p>
            <a:pPr lvl="1"/>
            <a:r>
              <a:rPr lang="en-US" altLang="ko-KR" dirty="0" smtClean="0">
                <a:solidFill>
                  <a:schemeClr val="bg1"/>
                </a:solidFill>
              </a:rPr>
              <a:t>Disturbance characteristics: The overall state dimension and system matrices can change with time too.</a:t>
            </a:r>
          </a:p>
          <a:p>
            <a:r>
              <a:rPr lang="en-US" altLang="ko-KR" dirty="0" smtClean="0">
                <a:solidFill>
                  <a:schemeClr val="bg1"/>
                </a:solidFill>
              </a:rPr>
              <a:t>“Efficient” state estimators that use highly structured noise models (e.g., ill-conditioned covariance matrices) are often not robust!</a:t>
            </a:r>
          </a:p>
          <a:p>
            <a:pPr lvl="1"/>
            <a:r>
              <a:rPr lang="en-US" altLang="ko-KR" dirty="0" smtClean="0">
                <a:solidFill>
                  <a:schemeClr val="bg1"/>
                </a:solidFill>
              </a:rPr>
              <a:t>Main reason for industries not adopting the KF or other state estimation techniques for MPC.</a:t>
            </a:r>
          </a:p>
          <a:p>
            <a:endParaRPr lang="en-US" altLang="ko-KR"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par>
                                <p:cTn id="10" presetID="1"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31032" y="188640"/>
            <a:ext cx="8712968" cy="1008112"/>
          </a:xfrm>
        </p:spPr>
        <p:txBody>
          <a:bodyPr>
            <a:normAutofit fontScale="90000"/>
          </a:bodyPr>
          <a:lstStyle/>
          <a:p>
            <a:r>
              <a:rPr lang="en-US" altLang="ko-KR" b="1" dirty="0" smtClean="0"/>
              <a:t>Potential Solution 1: On-Line Estimation of </a:t>
            </a:r>
            <a:r>
              <a:rPr lang="en-US" altLang="ko-KR" b="1" i="1" dirty="0" smtClean="0"/>
              <a:t>R</a:t>
            </a:r>
            <a:r>
              <a:rPr lang="en-US" altLang="ko-KR" b="1" i="1" baseline="-25000" dirty="0" smtClean="0"/>
              <a:t>1</a:t>
            </a:r>
            <a:r>
              <a:rPr lang="en-US" altLang="ko-KR" b="1" i="1" dirty="0" smtClean="0"/>
              <a:t> </a:t>
            </a:r>
            <a:r>
              <a:rPr lang="en-US" altLang="ko-KR" b="1" dirty="0" smtClean="0"/>
              <a:t>and </a:t>
            </a:r>
            <a:r>
              <a:rPr lang="en-US" altLang="ko-KR" b="1" i="1" dirty="0" smtClean="0"/>
              <a:t>R</a:t>
            </a:r>
            <a:r>
              <a:rPr lang="en-US" altLang="ko-KR" b="1" i="1" baseline="-25000" dirty="0" smtClean="0"/>
              <a:t>2 </a:t>
            </a:r>
            <a:r>
              <a:rPr lang="en-US" altLang="ko-KR" b="1" dirty="0" smtClean="0"/>
              <a:t>(or the Filter Gain)</a:t>
            </a:r>
            <a:endParaRPr lang="ko-KR" altLang="en-US" b="1" dirty="0"/>
          </a:p>
        </p:txBody>
      </p:sp>
      <p:pic>
        <p:nvPicPr>
          <p:cNvPr id="14338" name="Picture 2"/>
          <p:cNvPicPr>
            <a:picLocks noChangeAspect="1" noChangeArrowheads="1"/>
          </p:cNvPicPr>
          <p:nvPr/>
        </p:nvPicPr>
        <p:blipFill>
          <a:blip r:embed="rId2" cstate="print"/>
          <a:srcRect/>
          <a:stretch>
            <a:fillRect/>
          </a:stretch>
        </p:blipFill>
        <p:spPr bwMode="auto">
          <a:xfrm>
            <a:off x="683568" y="1700808"/>
            <a:ext cx="7704856" cy="4423888"/>
          </a:xfrm>
          <a:prstGeom prst="rect">
            <a:avLst/>
          </a:prstGeom>
          <a:noFill/>
          <a:ln w="9525">
            <a:noFill/>
            <a:miter lim="800000"/>
            <a:headEnd/>
            <a:tailEnd/>
          </a:ln>
        </p:spPr>
      </p:pic>
      <p:sp>
        <p:nvSpPr>
          <p:cNvPr id="5" name="TextBox 4"/>
          <p:cNvSpPr txBox="1"/>
          <p:nvPr/>
        </p:nvSpPr>
        <p:spPr>
          <a:xfrm>
            <a:off x="1115616" y="6309320"/>
            <a:ext cx="6504216" cy="369332"/>
          </a:xfrm>
          <a:prstGeom prst="rect">
            <a:avLst/>
          </a:prstGeom>
          <a:noFill/>
        </p:spPr>
        <p:txBody>
          <a:bodyPr wrap="none" rtlCol="0">
            <a:spAutoFit/>
          </a:bodyPr>
          <a:lstStyle/>
          <a:p>
            <a:r>
              <a:rPr lang="en-US" altLang="ko-KR" dirty="0" err="1" smtClean="0"/>
              <a:t>Autocovariance</a:t>
            </a:r>
            <a:r>
              <a:rPr lang="en-US" altLang="ko-KR" dirty="0" smtClean="0"/>
              <a:t> Least Squares (ALS),   Rawlings and coworkers, 2006.</a:t>
            </a:r>
            <a:endParaRPr lang="ko-KR"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ALS Formulation</a:t>
            </a:r>
            <a:endParaRPr lang="ko-KR" altLang="en-US" dirty="0"/>
          </a:p>
        </p:txBody>
      </p:sp>
      <p:grpSp>
        <p:nvGrpSpPr>
          <p:cNvPr id="3" name="그룹 11"/>
          <p:cNvGrpSpPr/>
          <p:nvPr/>
        </p:nvGrpSpPr>
        <p:grpSpPr>
          <a:xfrm>
            <a:off x="179512" y="2708920"/>
            <a:ext cx="3424567" cy="1800200"/>
            <a:chOff x="179512" y="2708920"/>
            <a:chExt cx="3424567" cy="1800200"/>
          </a:xfrm>
        </p:grpSpPr>
        <p:pic>
          <p:nvPicPr>
            <p:cNvPr id="16386" name="Picture 2"/>
            <p:cNvPicPr>
              <a:picLocks noChangeAspect="1" noChangeArrowheads="1"/>
            </p:cNvPicPr>
            <p:nvPr/>
          </p:nvPicPr>
          <p:blipFill>
            <a:blip r:embed="rId2" cstate="print"/>
            <a:srcRect/>
            <a:stretch>
              <a:fillRect/>
            </a:stretch>
          </p:blipFill>
          <p:spPr bwMode="auto">
            <a:xfrm>
              <a:off x="179512" y="3068960"/>
              <a:ext cx="3424567" cy="1440160"/>
            </a:xfrm>
            <a:prstGeom prst="rect">
              <a:avLst/>
            </a:prstGeom>
            <a:noFill/>
            <a:ln w="9525">
              <a:noFill/>
              <a:miter lim="800000"/>
              <a:headEnd/>
              <a:tailEnd/>
            </a:ln>
          </p:spPr>
        </p:pic>
        <p:sp>
          <p:nvSpPr>
            <p:cNvPr id="9" name="TextBox 8"/>
            <p:cNvSpPr txBox="1"/>
            <p:nvPr/>
          </p:nvSpPr>
          <p:spPr>
            <a:xfrm>
              <a:off x="395536" y="2708920"/>
              <a:ext cx="2888932" cy="369332"/>
            </a:xfrm>
            <a:prstGeom prst="rect">
              <a:avLst/>
            </a:prstGeom>
            <a:noFill/>
          </p:spPr>
          <p:txBody>
            <a:bodyPr wrap="none" rtlCol="0">
              <a:spAutoFit/>
            </a:bodyPr>
            <a:lstStyle/>
            <a:p>
              <a:r>
                <a:rPr lang="en-US" altLang="ko-KR" b="1" dirty="0" smtClean="0"/>
                <a:t>Model with IWN disturbance</a:t>
              </a:r>
              <a:endParaRPr lang="ko-KR" altLang="en-US" b="1" dirty="0"/>
            </a:p>
          </p:txBody>
        </p:sp>
      </p:grpSp>
      <p:grpSp>
        <p:nvGrpSpPr>
          <p:cNvPr id="4" name="그룹 13"/>
          <p:cNvGrpSpPr/>
          <p:nvPr/>
        </p:nvGrpSpPr>
        <p:grpSpPr>
          <a:xfrm>
            <a:off x="3563888" y="4293096"/>
            <a:ext cx="5392688" cy="2286000"/>
            <a:chOff x="3563888" y="4221088"/>
            <a:chExt cx="5392688" cy="2286000"/>
          </a:xfrm>
        </p:grpSpPr>
        <p:pic>
          <p:nvPicPr>
            <p:cNvPr id="16388" name="Picture 4"/>
            <p:cNvPicPr>
              <a:picLocks noChangeAspect="1" noChangeArrowheads="1"/>
            </p:cNvPicPr>
            <p:nvPr/>
          </p:nvPicPr>
          <p:blipFill>
            <a:blip r:embed="rId3" cstate="print"/>
            <a:srcRect/>
            <a:stretch>
              <a:fillRect/>
            </a:stretch>
          </p:blipFill>
          <p:spPr bwMode="auto">
            <a:xfrm>
              <a:off x="3563888" y="4581128"/>
              <a:ext cx="5392688" cy="1925960"/>
            </a:xfrm>
            <a:prstGeom prst="rect">
              <a:avLst/>
            </a:prstGeom>
            <a:noFill/>
            <a:ln w="9525">
              <a:noFill/>
              <a:miter lim="800000"/>
              <a:headEnd/>
              <a:tailEnd/>
            </a:ln>
          </p:spPr>
        </p:pic>
        <p:sp>
          <p:nvSpPr>
            <p:cNvPr id="8" name="타원 7"/>
            <p:cNvSpPr/>
            <p:nvPr/>
          </p:nvSpPr>
          <p:spPr>
            <a:xfrm>
              <a:off x="6948264" y="5085184"/>
              <a:ext cx="783704" cy="10081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TextBox 10"/>
            <p:cNvSpPr txBox="1"/>
            <p:nvPr/>
          </p:nvSpPr>
          <p:spPr>
            <a:xfrm>
              <a:off x="4067944" y="4221088"/>
              <a:ext cx="3980770" cy="369332"/>
            </a:xfrm>
            <a:prstGeom prst="rect">
              <a:avLst/>
            </a:prstGeom>
            <a:noFill/>
          </p:spPr>
          <p:txBody>
            <a:bodyPr wrap="none" rtlCol="0">
              <a:spAutoFit/>
            </a:bodyPr>
            <a:lstStyle/>
            <a:p>
              <a:r>
                <a:rPr lang="en-US" altLang="ko-KR" b="1" dirty="0" smtClean="0"/>
                <a:t>Case II: Updated disturbance covariance</a:t>
              </a:r>
              <a:endParaRPr lang="ko-KR" altLang="en-US" b="1" dirty="0"/>
            </a:p>
          </p:txBody>
        </p:sp>
      </p:grpSp>
      <p:grpSp>
        <p:nvGrpSpPr>
          <p:cNvPr id="5" name="그룹 15"/>
          <p:cNvGrpSpPr/>
          <p:nvPr/>
        </p:nvGrpSpPr>
        <p:grpSpPr>
          <a:xfrm>
            <a:off x="3851920" y="1772816"/>
            <a:ext cx="5006322" cy="2376264"/>
            <a:chOff x="3851920" y="1556792"/>
            <a:chExt cx="5006322" cy="2376264"/>
          </a:xfrm>
        </p:grpSpPr>
        <p:grpSp>
          <p:nvGrpSpPr>
            <p:cNvPr id="6" name="그룹 12"/>
            <p:cNvGrpSpPr/>
            <p:nvPr/>
          </p:nvGrpSpPr>
          <p:grpSpPr>
            <a:xfrm>
              <a:off x="3851920" y="1556792"/>
              <a:ext cx="5006322" cy="2376264"/>
              <a:chOff x="3851920" y="1556792"/>
              <a:chExt cx="5006322" cy="2376264"/>
            </a:xfrm>
          </p:grpSpPr>
          <p:pic>
            <p:nvPicPr>
              <p:cNvPr id="16387" name="Picture 3"/>
              <p:cNvPicPr>
                <a:picLocks noChangeAspect="1" noChangeArrowheads="1"/>
              </p:cNvPicPr>
              <p:nvPr/>
            </p:nvPicPr>
            <p:blipFill>
              <a:blip r:embed="rId4" cstate="print"/>
              <a:srcRect/>
              <a:stretch>
                <a:fillRect/>
              </a:stretch>
            </p:blipFill>
            <p:spPr bwMode="auto">
              <a:xfrm>
                <a:off x="3851920" y="1916832"/>
                <a:ext cx="5006322" cy="2016224"/>
              </a:xfrm>
              <a:prstGeom prst="rect">
                <a:avLst/>
              </a:prstGeom>
              <a:noFill/>
              <a:ln w="9525">
                <a:noFill/>
                <a:miter lim="800000"/>
                <a:headEnd/>
                <a:tailEnd/>
              </a:ln>
            </p:spPr>
          </p:pic>
          <p:sp>
            <p:nvSpPr>
              <p:cNvPr id="10" name="TextBox 9"/>
              <p:cNvSpPr txBox="1"/>
              <p:nvPr/>
            </p:nvSpPr>
            <p:spPr>
              <a:xfrm>
                <a:off x="4067944" y="1556792"/>
                <a:ext cx="3665299" cy="369332"/>
              </a:xfrm>
              <a:prstGeom prst="rect">
                <a:avLst/>
              </a:prstGeom>
              <a:noFill/>
            </p:spPr>
            <p:txBody>
              <a:bodyPr wrap="none" rtlCol="0">
                <a:spAutoFit/>
              </a:bodyPr>
              <a:lstStyle/>
              <a:p>
                <a:r>
                  <a:rPr lang="en-US" altLang="ko-KR" b="1" dirty="0" smtClean="0"/>
                  <a:t>Case I: Fixed disturbance covariance</a:t>
                </a:r>
                <a:endParaRPr lang="ko-KR" altLang="en-US" b="1" dirty="0"/>
              </a:p>
            </p:txBody>
          </p:sp>
        </p:grpSp>
        <p:sp>
          <p:nvSpPr>
            <p:cNvPr id="15" name="타원 14"/>
            <p:cNvSpPr/>
            <p:nvPr/>
          </p:nvSpPr>
          <p:spPr>
            <a:xfrm>
              <a:off x="6732240" y="2564904"/>
              <a:ext cx="648072" cy="7200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ALS Formulation</a:t>
            </a:r>
            <a:endParaRPr lang="ko-KR" altLang="en-US" dirty="0"/>
          </a:p>
        </p:txBody>
      </p:sp>
      <p:sp>
        <p:nvSpPr>
          <p:cNvPr id="3" name="내용 개체 틀 2"/>
          <p:cNvSpPr>
            <a:spLocks noGrp="1"/>
          </p:cNvSpPr>
          <p:nvPr>
            <p:ph sz="quarter" idx="1"/>
          </p:nvPr>
        </p:nvSpPr>
        <p:spPr>
          <a:xfrm>
            <a:off x="612648" y="1600200"/>
            <a:ext cx="8531352" cy="5069160"/>
          </a:xfrm>
        </p:spPr>
        <p:txBody>
          <a:bodyPr>
            <a:normAutofit/>
          </a:bodyPr>
          <a:lstStyle/>
          <a:p>
            <a:r>
              <a:rPr lang="en-US" altLang="ko-KR" sz="2400" dirty="0" smtClean="0"/>
              <a:t>Linear least squares estimation (Case I) or nonlinear least squares Estimation (Case II)</a:t>
            </a:r>
          </a:p>
          <a:p>
            <a:endParaRPr lang="en-US" altLang="ko-KR" sz="2400" dirty="0" smtClean="0"/>
          </a:p>
          <a:p>
            <a:endParaRPr lang="en-US" altLang="ko-KR" sz="2400" dirty="0" smtClean="0"/>
          </a:p>
          <a:p>
            <a:endParaRPr lang="en-US" altLang="ko-KR" sz="2400" dirty="0" smtClean="0"/>
          </a:p>
          <a:p>
            <a:endParaRPr lang="en-US" altLang="ko-KR" sz="2400" dirty="0" smtClean="0"/>
          </a:p>
          <a:p>
            <a:endParaRPr lang="en-US" altLang="ko-KR" sz="2400" dirty="0" smtClean="0"/>
          </a:p>
          <a:p>
            <a:pPr>
              <a:buNone/>
            </a:pPr>
            <a:endParaRPr lang="en-US" altLang="ko-KR" sz="2400" dirty="0" smtClean="0"/>
          </a:p>
          <a:p>
            <a:r>
              <a:rPr lang="en-US" altLang="ko-KR" sz="2400" dirty="0" smtClean="0"/>
              <a:t>Positive semi-definiteness constraint </a:t>
            </a:r>
            <a:r>
              <a:rPr lang="en-US" altLang="ko-KR" sz="2400" dirty="0" smtClean="0">
                <a:latin typeface="바탕"/>
                <a:ea typeface="바탕"/>
              </a:rPr>
              <a:t>⇒</a:t>
            </a:r>
            <a:r>
              <a:rPr lang="en-US" altLang="ko-KR" sz="2400" dirty="0" smtClean="0"/>
              <a:t>Semi-definite programming</a:t>
            </a:r>
          </a:p>
          <a:p>
            <a:r>
              <a:rPr lang="en-US" altLang="ko-KR" sz="2400" dirty="0" smtClean="0"/>
              <a:t>Takes a large number of data points for the estimates to converge</a:t>
            </a:r>
          </a:p>
          <a:p>
            <a:pPr lvl="1"/>
            <a:r>
              <a:rPr lang="en-US" altLang="ko-KR" sz="2000" dirty="0" smtClean="0"/>
              <a:t>Not well-suited for quickly / frequently changing disturbance patterns.</a:t>
            </a:r>
            <a:endParaRPr lang="ko-KR" altLang="en-US" sz="2000" dirty="0"/>
          </a:p>
        </p:txBody>
      </p:sp>
      <p:pic>
        <p:nvPicPr>
          <p:cNvPr id="15363" name="Picture 3"/>
          <p:cNvPicPr>
            <a:picLocks noChangeAspect="1" noChangeArrowheads="1"/>
          </p:cNvPicPr>
          <p:nvPr/>
        </p:nvPicPr>
        <p:blipFill>
          <a:blip r:embed="rId2" cstate="print"/>
          <a:srcRect/>
          <a:stretch>
            <a:fillRect/>
          </a:stretch>
        </p:blipFill>
        <p:spPr bwMode="auto">
          <a:xfrm>
            <a:off x="899592" y="2996952"/>
            <a:ext cx="6648450" cy="1057275"/>
          </a:xfrm>
          <a:prstGeom prst="rect">
            <a:avLst/>
          </a:prstGeom>
          <a:noFill/>
          <a:ln w="9525">
            <a:noFill/>
            <a:miter lim="800000"/>
            <a:headEnd/>
            <a:tailEnd/>
          </a:ln>
        </p:spPr>
      </p:pic>
      <p:pic>
        <p:nvPicPr>
          <p:cNvPr id="15364" name="Picture 4"/>
          <p:cNvPicPr>
            <a:picLocks noChangeAspect="1" noChangeArrowheads="1"/>
          </p:cNvPicPr>
          <p:nvPr/>
        </p:nvPicPr>
        <p:blipFill>
          <a:blip r:embed="rId3" cstate="print"/>
          <a:srcRect/>
          <a:stretch>
            <a:fillRect/>
          </a:stretch>
        </p:blipFill>
        <p:spPr bwMode="auto">
          <a:xfrm>
            <a:off x="1043608" y="4149080"/>
            <a:ext cx="5600700" cy="819150"/>
          </a:xfrm>
          <a:prstGeom prst="rect">
            <a:avLst/>
          </a:prstGeom>
          <a:noFill/>
          <a:ln w="9525">
            <a:noFill/>
            <a:miter lim="800000"/>
            <a:headEnd/>
            <a:tailEnd/>
          </a:ln>
        </p:spPr>
      </p:pic>
      <p:pic>
        <p:nvPicPr>
          <p:cNvPr id="15365" name="Picture 5"/>
          <p:cNvPicPr>
            <a:picLocks noChangeAspect="1" noChangeArrowheads="1"/>
          </p:cNvPicPr>
          <p:nvPr/>
        </p:nvPicPr>
        <p:blipFill>
          <a:blip r:embed="rId4" cstate="print"/>
          <a:srcRect/>
          <a:stretch>
            <a:fillRect/>
          </a:stretch>
        </p:blipFill>
        <p:spPr bwMode="auto">
          <a:xfrm>
            <a:off x="3563888" y="2204864"/>
            <a:ext cx="1990725" cy="476250"/>
          </a:xfrm>
          <a:prstGeom prst="rect">
            <a:avLst/>
          </a:prstGeom>
          <a:noFill/>
          <a:ln w="9525">
            <a:noFill/>
            <a:miter lim="800000"/>
            <a:headEnd/>
            <a:tailEnd/>
          </a:ln>
        </p:spPr>
      </p:pic>
      <p:sp>
        <p:nvSpPr>
          <p:cNvPr id="8" name="TextBox 7"/>
          <p:cNvSpPr txBox="1"/>
          <p:nvPr/>
        </p:nvSpPr>
        <p:spPr>
          <a:xfrm>
            <a:off x="755576" y="2636912"/>
            <a:ext cx="4814972" cy="369332"/>
          </a:xfrm>
          <a:prstGeom prst="rect">
            <a:avLst/>
          </a:prstGeom>
          <a:noFill/>
        </p:spPr>
        <p:txBody>
          <a:bodyPr wrap="none" rtlCol="0">
            <a:spAutoFit/>
          </a:bodyPr>
          <a:lstStyle/>
          <a:p>
            <a:r>
              <a:rPr lang="en-US" altLang="ko-KR" dirty="0" smtClean="0">
                <a:solidFill>
                  <a:srgbClr val="FF0000"/>
                </a:solidFill>
              </a:rPr>
              <a:t>Estimate of Auto-covariance matrix from the data</a:t>
            </a:r>
            <a:endParaRPr lang="ko-KR" altLang="en-US" dirty="0">
              <a:solidFill>
                <a:srgbClr val="FF0000"/>
              </a:solidFill>
            </a:endParaRPr>
          </a:p>
        </p:txBody>
      </p:sp>
      <p:sp>
        <p:nvSpPr>
          <p:cNvPr id="9" name="TextBox 8"/>
          <p:cNvSpPr txBox="1"/>
          <p:nvPr/>
        </p:nvSpPr>
        <p:spPr>
          <a:xfrm>
            <a:off x="5580112" y="2276872"/>
            <a:ext cx="1613134" cy="369332"/>
          </a:xfrm>
          <a:prstGeom prst="rect">
            <a:avLst/>
          </a:prstGeom>
          <a:noFill/>
        </p:spPr>
        <p:txBody>
          <a:bodyPr wrap="none" rtlCol="0">
            <a:spAutoFit/>
          </a:bodyPr>
          <a:lstStyle/>
          <a:p>
            <a:r>
              <a:rPr lang="en-US" altLang="ko-KR" dirty="0" smtClean="0">
                <a:solidFill>
                  <a:srgbClr val="FF0000"/>
                </a:solidFill>
              </a:rPr>
              <a:t>Innovation data</a:t>
            </a:r>
            <a:endParaRPr lang="ko-KR"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12648" y="228600"/>
            <a:ext cx="8351840" cy="1112168"/>
          </a:xfrm>
        </p:spPr>
        <p:txBody>
          <a:bodyPr>
            <a:normAutofit fontScale="90000"/>
          </a:bodyPr>
          <a:lstStyle/>
          <a:p>
            <a:r>
              <a:rPr lang="en-US" altLang="ko-KR" dirty="0" smtClean="0"/>
              <a:t>Some Questions Posed for This Session</a:t>
            </a:r>
            <a:endParaRPr lang="ko-KR" altLang="en-US" dirty="0"/>
          </a:p>
        </p:txBody>
      </p:sp>
      <p:sp>
        <p:nvSpPr>
          <p:cNvPr id="3" name="내용 개체 틀 2"/>
          <p:cNvSpPr>
            <a:spLocks noGrp="1"/>
          </p:cNvSpPr>
          <p:nvPr>
            <p:ph sz="quarter" idx="1"/>
          </p:nvPr>
        </p:nvSpPr>
        <p:spPr>
          <a:xfrm>
            <a:off x="611560" y="1772816"/>
            <a:ext cx="8153400" cy="4495800"/>
          </a:xfrm>
        </p:spPr>
        <p:txBody>
          <a:bodyPr>
            <a:normAutofit lnSpcReduction="10000"/>
          </a:bodyPr>
          <a:lstStyle/>
          <a:p>
            <a:r>
              <a:rPr lang="en-US" altLang="ko-KR" dirty="0" smtClean="0"/>
              <a:t>Is state estimation a </a:t>
            </a:r>
            <a:r>
              <a:rPr lang="en-US" altLang="ko-KR" b="1" dirty="0" smtClean="0"/>
              <a:t>mature technology</a:t>
            </a:r>
            <a:r>
              <a:rPr lang="en-US" altLang="ko-KR" dirty="0" smtClean="0"/>
              <a:t>?</a:t>
            </a:r>
          </a:p>
          <a:p>
            <a:r>
              <a:rPr lang="en-US" altLang="ko-KR" dirty="0" smtClean="0"/>
              <a:t>Deterministic vs. stochastic approaches – fundamentally different?</a:t>
            </a:r>
          </a:p>
          <a:p>
            <a:r>
              <a:rPr lang="en-US" altLang="ko-KR" dirty="0" smtClean="0"/>
              <a:t>Modeling </a:t>
            </a:r>
            <a:r>
              <a:rPr lang="en-US" altLang="ko-KR" u="sng" dirty="0" smtClean="0"/>
              <a:t>for</a:t>
            </a:r>
            <a:r>
              <a:rPr lang="en-US" altLang="ko-KR" dirty="0" smtClean="0"/>
              <a:t> state estimation – what are the requirements and difficulties?</a:t>
            </a:r>
          </a:p>
          <a:p>
            <a:r>
              <a:rPr lang="en-US" altLang="ko-KR" dirty="0" smtClean="0"/>
              <a:t>Choice of state estimation algorithm – Tradeoff between performance gain vs. complexity increase: Clear?</a:t>
            </a:r>
          </a:p>
          <a:p>
            <a:r>
              <a:rPr lang="en-US" altLang="ko-KR" dirty="0" smtClean="0"/>
              <a:t>Emerging applications – posing some new challenges in state estimation?</a:t>
            </a:r>
          </a:p>
          <a:p>
            <a:endParaRPr lang="en-US" altLang="ko-KR" dirty="0" smtClean="0"/>
          </a:p>
          <a:p>
            <a:endParaRPr lang="en-US" altLang="ko-KR" dirty="0" smtClean="0"/>
          </a:p>
          <a:p>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Illustrative Example of ALS</a:t>
            </a:r>
            <a:endParaRPr lang="ko-KR" altLang="en-US" dirty="0"/>
          </a:p>
        </p:txBody>
      </p:sp>
      <p:pic>
        <p:nvPicPr>
          <p:cNvPr id="18434" name="Picture 2"/>
          <p:cNvPicPr>
            <a:picLocks noGrp="1" noChangeAspect="1" noChangeArrowheads="1"/>
          </p:cNvPicPr>
          <p:nvPr>
            <p:ph sz="quarter" idx="1"/>
          </p:nvPr>
        </p:nvPicPr>
        <p:blipFill>
          <a:blip r:embed="rId2" cstate="print"/>
          <a:srcRect/>
          <a:stretch>
            <a:fillRect/>
          </a:stretch>
        </p:blipFill>
        <p:spPr bwMode="auto">
          <a:xfrm>
            <a:off x="755576" y="2204864"/>
            <a:ext cx="7200742" cy="4495800"/>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7308304" y="1412776"/>
            <a:ext cx="1591072" cy="1229213"/>
          </a:xfrm>
          <a:prstGeom prst="rect">
            <a:avLst/>
          </a:prstGeom>
          <a:noFill/>
          <a:ln w="9525">
            <a:noFill/>
            <a:miter lim="800000"/>
            <a:headEnd/>
            <a:tailEnd/>
          </a:ln>
        </p:spPr>
      </p:pic>
      <p:sp>
        <p:nvSpPr>
          <p:cNvPr id="5" name="TextBox 4"/>
          <p:cNvSpPr txBox="1"/>
          <p:nvPr/>
        </p:nvSpPr>
        <p:spPr>
          <a:xfrm>
            <a:off x="1403648" y="1700808"/>
            <a:ext cx="5493363" cy="369332"/>
          </a:xfrm>
          <a:prstGeom prst="rect">
            <a:avLst/>
          </a:prstGeom>
          <a:noFill/>
        </p:spPr>
        <p:txBody>
          <a:bodyPr wrap="none" rtlCol="0">
            <a:spAutoFit/>
          </a:bodyPr>
          <a:lstStyle/>
          <a:p>
            <a:r>
              <a:rPr lang="en-US" altLang="ko-KR" i="1" dirty="0" smtClean="0"/>
              <a:t>From </a:t>
            </a:r>
            <a:r>
              <a:rPr lang="en-US" altLang="ko-KR" i="1" dirty="0" err="1" smtClean="0"/>
              <a:t>Odelson</a:t>
            </a:r>
            <a:r>
              <a:rPr lang="en-US" altLang="ko-KR" i="1" dirty="0" smtClean="0"/>
              <a:t> </a:t>
            </a:r>
            <a:r>
              <a:rPr lang="en-US" altLang="ko-KR" i="1" dirty="0" smtClean="0"/>
              <a:t>et al., IEEE Control System Technology, 2006</a:t>
            </a:r>
            <a:endParaRPr lang="ko-KR" alt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ALS vs. without ALS</a:t>
            </a:r>
            <a:endParaRPr lang="ko-KR" altLang="en-US" dirty="0"/>
          </a:p>
        </p:txBody>
      </p:sp>
      <p:pic>
        <p:nvPicPr>
          <p:cNvPr id="17410" name="Picture 2"/>
          <p:cNvPicPr>
            <a:picLocks noGrp="1" noChangeAspect="1" noChangeArrowheads="1"/>
          </p:cNvPicPr>
          <p:nvPr>
            <p:ph sz="quarter" idx="1"/>
          </p:nvPr>
        </p:nvPicPr>
        <p:blipFill>
          <a:blip r:embed="rId2" cstate="print"/>
          <a:srcRect/>
          <a:stretch>
            <a:fillRect/>
          </a:stretch>
        </p:blipFill>
        <p:spPr bwMode="auto">
          <a:xfrm>
            <a:off x="395536" y="2780928"/>
            <a:ext cx="4010673" cy="2713658"/>
          </a:xfrm>
          <a:prstGeom prst="rect">
            <a:avLst/>
          </a:prstGeom>
          <a:noFill/>
          <a:ln w="9525">
            <a:noFill/>
            <a:miter lim="800000"/>
            <a:headEnd/>
            <a:tailEnd/>
          </a:ln>
        </p:spPr>
      </p:pic>
      <p:grpSp>
        <p:nvGrpSpPr>
          <p:cNvPr id="3" name="Group 2"/>
          <p:cNvGrpSpPr/>
          <p:nvPr/>
        </p:nvGrpSpPr>
        <p:grpSpPr>
          <a:xfrm>
            <a:off x="4860032" y="2204864"/>
            <a:ext cx="3805240" cy="3312368"/>
            <a:chOff x="4860032" y="2204864"/>
            <a:chExt cx="3805240" cy="3312368"/>
          </a:xfrm>
        </p:grpSpPr>
        <p:pic>
          <p:nvPicPr>
            <p:cNvPr id="17411" name="Picture 3"/>
            <p:cNvPicPr>
              <a:picLocks noChangeAspect="1" noChangeArrowheads="1"/>
            </p:cNvPicPr>
            <p:nvPr/>
          </p:nvPicPr>
          <p:blipFill>
            <a:blip r:embed="rId3" cstate="print"/>
            <a:srcRect/>
            <a:stretch>
              <a:fillRect/>
            </a:stretch>
          </p:blipFill>
          <p:spPr bwMode="auto">
            <a:xfrm>
              <a:off x="4860032" y="2852936"/>
              <a:ext cx="3805240" cy="2664296"/>
            </a:xfrm>
            <a:prstGeom prst="rect">
              <a:avLst/>
            </a:prstGeom>
            <a:noFill/>
            <a:ln w="9525">
              <a:noFill/>
              <a:miter lim="800000"/>
              <a:headEnd/>
              <a:tailEnd/>
            </a:ln>
          </p:spPr>
        </p:pic>
        <p:sp>
          <p:nvSpPr>
            <p:cNvPr id="6" name="TextBox 5"/>
            <p:cNvSpPr txBox="1"/>
            <p:nvPr/>
          </p:nvSpPr>
          <p:spPr>
            <a:xfrm>
              <a:off x="5436096" y="2204864"/>
              <a:ext cx="3096344" cy="646331"/>
            </a:xfrm>
            <a:prstGeom prst="rect">
              <a:avLst/>
            </a:prstGeom>
            <a:noFill/>
          </p:spPr>
          <p:txBody>
            <a:bodyPr wrap="square" rtlCol="0">
              <a:spAutoFit/>
            </a:bodyPr>
            <a:lstStyle/>
            <a:p>
              <a:r>
                <a:rPr lang="en-US" altLang="ko-KR" dirty="0" smtClean="0"/>
                <a:t>Servo Control with Model Mismatch</a:t>
              </a:r>
              <a:endParaRPr lang="ko-KR" altLang="en-US" dirty="0"/>
            </a:p>
          </p:txBody>
        </p:sp>
      </p:grpSp>
      <p:sp>
        <p:nvSpPr>
          <p:cNvPr id="7" name="TextBox 6"/>
          <p:cNvSpPr txBox="1"/>
          <p:nvPr/>
        </p:nvSpPr>
        <p:spPr>
          <a:xfrm>
            <a:off x="755576" y="2420888"/>
            <a:ext cx="3168352" cy="369332"/>
          </a:xfrm>
          <a:prstGeom prst="rect">
            <a:avLst/>
          </a:prstGeom>
          <a:noFill/>
        </p:spPr>
        <p:txBody>
          <a:bodyPr wrap="square" rtlCol="0">
            <a:spAutoFit/>
          </a:bodyPr>
          <a:lstStyle/>
          <a:p>
            <a:r>
              <a:rPr lang="en-US" altLang="ko-KR" dirty="0" smtClean="0"/>
              <a:t>Input Disturbance Rejection</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11560" y="188640"/>
            <a:ext cx="8352928" cy="1008112"/>
          </a:xfrm>
        </p:spPr>
        <p:txBody>
          <a:bodyPr>
            <a:normAutofit fontScale="90000"/>
          </a:bodyPr>
          <a:lstStyle/>
          <a:p>
            <a:r>
              <a:rPr lang="en-US" altLang="ko-KR" b="1" dirty="0" smtClean="0"/>
              <a:t>Potential Solution #2: </a:t>
            </a:r>
            <a:r>
              <a:rPr lang="en-US" altLang="ko-KR" dirty="0" smtClean="0"/>
              <a:t>Multi-Scenario Model w/ the HMM or MJLS Framework</a:t>
            </a:r>
            <a:endParaRPr lang="ko-KR" altLang="en-US" i="1" baseline="-25000" dirty="0"/>
          </a:p>
        </p:txBody>
      </p:sp>
      <p:pic>
        <p:nvPicPr>
          <p:cNvPr id="4" name="Picture 125" descr="txp_fig"/>
          <p:cNvPicPr>
            <a:picLocks noChangeAspect="1" noChangeArrowheads="1"/>
          </p:cNvPicPr>
          <p:nvPr>
            <p:custDataLst>
              <p:tags r:id="rId2"/>
            </p:custDataLst>
          </p:nvPr>
        </p:nvPicPr>
        <p:blipFill>
          <a:blip r:embed="rId8" cstate="print">
            <a:clrChange>
              <a:clrFrom>
                <a:srgbClr val="FFFFFF"/>
              </a:clrFrom>
              <a:clrTo>
                <a:srgbClr val="FFFFFF">
                  <a:alpha val="0"/>
                </a:srgbClr>
              </a:clrTo>
            </a:clrChange>
          </a:blip>
          <a:srcRect/>
          <a:stretch>
            <a:fillRect/>
          </a:stretch>
        </p:blipFill>
        <p:spPr bwMode="auto">
          <a:xfrm>
            <a:off x="251520" y="4869160"/>
            <a:ext cx="3154363" cy="457200"/>
          </a:xfrm>
          <a:prstGeom prst="rect">
            <a:avLst/>
          </a:prstGeom>
          <a:noFill/>
          <a:ln w="9525">
            <a:noFill/>
            <a:miter lim="800000"/>
            <a:headEnd/>
            <a:tailEnd/>
          </a:ln>
        </p:spPr>
      </p:pic>
      <p:grpSp>
        <p:nvGrpSpPr>
          <p:cNvPr id="3" name="Group 130"/>
          <p:cNvGrpSpPr>
            <a:grpSpLocks/>
          </p:cNvGrpSpPr>
          <p:nvPr/>
        </p:nvGrpSpPr>
        <p:grpSpPr bwMode="auto">
          <a:xfrm>
            <a:off x="2195736" y="1772816"/>
            <a:ext cx="5013325" cy="2100263"/>
            <a:chOff x="1473" y="1056"/>
            <a:chExt cx="3158" cy="1323"/>
          </a:xfrm>
        </p:grpSpPr>
        <p:graphicFrame>
          <p:nvGraphicFramePr>
            <p:cNvPr id="6" name="Object 67"/>
            <p:cNvGraphicFramePr>
              <a:graphicFrameLocks noChangeAspect="1"/>
            </p:cNvGraphicFramePr>
            <p:nvPr/>
          </p:nvGraphicFramePr>
          <p:xfrm>
            <a:off x="2309" y="1056"/>
            <a:ext cx="431" cy="95"/>
          </p:xfrm>
          <a:graphic>
            <a:graphicData uri="http://schemas.openxmlformats.org/presentationml/2006/ole">
              <mc:AlternateContent xmlns:mc="http://schemas.openxmlformats.org/markup-compatibility/2006">
                <mc:Choice xmlns:v="urn:schemas-microsoft-com:vml" Requires="v">
                  <p:oleObj spid="_x0000_s41037" name="Equation" r:id="rId9" imgW="914400" imgH="198720" progId="">
                    <p:embed/>
                  </p:oleObj>
                </mc:Choice>
                <mc:Fallback>
                  <p:oleObj name="Equation" r:id="rId9" imgW="914400" imgH="198720" progId="">
                    <p:embed/>
                    <p:pic>
                      <p:nvPicPr>
                        <p:cNvPr id="0" name="Object 6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09" y="1056"/>
                          <a:ext cx="431" cy="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52"/>
            <p:cNvSpPr>
              <a:spLocks noChangeAspect="1" noChangeArrowheads="1"/>
            </p:cNvSpPr>
            <p:nvPr/>
          </p:nvSpPr>
          <p:spPr bwMode="auto">
            <a:xfrm>
              <a:off x="2075" y="1477"/>
              <a:ext cx="719" cy="728"/>
            </a:xfrm>
            <a:prstGeom prst="ellipse">
              <a:avLst/>
            </a:prstGeom>
            <a:solidFill>
              <a:schemeClr val="accent1"/>
            </a:solidFill>
            <a:ln w="25400">
              <a:solidFill>
                <a:schemeClr val="accent1"/>
              </a:solidFill>
              <a:round/>
              <a:headEnd/>
              <a:tailEnd/>
            </a:ln>
            <a:effectLst>
              <a:outerShdw dist="107763" dir="2700000" algn="ctr" rotWithShape="0">
                <a:schemeClr val="bg2">
                  <a:alpha val="50000"/>
                </a:schemeClr>
              </a:outerShdw>
            </a:effectLst>
          </p:spPr>
          <p:txBody>
            <a:bodyPr wrap="none" anchor="ctr"/>
            <a:lstStyle/>
            <a:p>
              <a:pPr algn="ctr" eaLnBrk="1" hangingPunct="1">
                <a:defRPr/>
              </a:pPr>
              <a:endParaRPr lang="ko-KR" altLang="ko-KR" sz="3400" b="1">
                <a:latin typeface="Arial" charset="0"/>
                <a:ea typeface="굴림" pitchFamily="50" charset="-127"/>
                <a:cs typeface="Arial" charset="0"/>
              </a:endParaRPr>
            </a:p>
          </p:txBody>
        </p:sp>
        <p:sp>
          <p:nvSpPr>
            <p:cNvPr id="8" name="Oval 53"/>
            <p:cNvSpPr>
              <a:spLocks noChangeAspect="1" noChangeArrowheads="1"/>
            </p:cNvSpPr>
            <p:nvPr/>
          </p:nvSpPr>
          <p:spPr bwMode="auto">
            <a:xfrm>
              <a:off x="3288" y="1422"/>
              <a:ext cx="720" cy="729"/>
            </a:xfrm>
            <a:prstGeom prst="ellipse">
              <a:avLst/>
            </a:prstGeom>
            <a:solidFill>
              <a:schemeClr val="bg1"/>
            </a:solidFill>
            <a:ln w="25400">
              <a:solidFill>
                <a:schemeClr val="accent1"/>
              </a:solidFill>
              <a:round/>
              <a:headEnd/>
              <a:tailEnd/>
            </a:ln>
            <a:effectLst>
              <a:outerShdw dist="107763" dir="2700000" algn="ctr" rotWithShape="0">
                <a:schemeClr val="bg2">
                  <a:alpha val="50000"/>
                </a:schemeClr>
              </a:outerShdw>
            </a:effectLst>
          </p:spPr>
          <p:txBody>
            <a:bodyPr wrap="none" anchor="ctr"/>
            <a:lstStyle/>
            <a:p>
              <a:pPr algn="ctr" eaLnBrk="1" hangingPunct="1">
                <a:defRPr/>
              </a:pPr>
              <a:endParaRPr lang="ko-KR" altLang="ko-KR" sz="3400" b="1">
                <a:latin typeface="Arial" charset="0"/>
                <a:ea typeface="굴림" pitchFamily="50" charset="-127"/>
                <a:cs typeface="Arial" charset="0"/>
              </a:endParaRPr>
            </a:p>
          </p:txBody>
        </p:sp>
        <p:sp>
          <p:nvSpPr>
            <p:cNvPr id="9" name="AutoShape 56"/>
            <p:cNvSpPr>
              <a:spLocks noChangeAspect="1" noChangeArrowheads="1"/>
            </p:cNvSpPr>
            <p:nvPr/>
          </p:nvSpPr>
          <p:spPr bwMode="auto">
            <a:xfrm>
              <a:off x="2837" y="1481"/>
              <a:ext cx="451" cy="319"/>
            </a:xfrm>
            <a:prstGeom prst="rightArrow">
              <a:avLst>
                <a:gd name="adj1" fmla="val 50000"/>
                <a:gd name="adj2" fmla="val 35345"/>
              </a:avLst>
            </a:prstGeom>
            <a:solidFill>
              <a:schemeClr val="bg1"/>
            </a:solidFill>
            <a:ln w="25400">
              <a:solidFill>
                <a:schemeClr val="accent1"/>
              </a:solidFill>
              <a:miter lim="800000"/>
              <a:headEnd/>
              <a:tailEnd/>
            </a:ln>
          </p:spPr>
          <p:txBody>
            <a:bodyPr wrap="none" anchor="ctr"/>
            <a:lstStyle/>
            <a:p>
              <a:endParaRPr lang="ko-KR" altLang="en-US">
                <a:ea typeface="굴림" pitchFamily="50" charset="-127"/>
              </a:endParaRPr>
            </a:p>
          </p:txBody>
        </p:sp>
        <p:sp>
          <p:nvSpPr>
            <p:cNvPr id="10" name="AutoShape 57"/>
            <p:cNvSpPr>
              <a:spLocks noChangeAspect="1" noChangeArrowheads="1"/>
            </p:cNvSpPr>
            <p:nvPr/>
          </p:nvSpPr>
          <p:spPr bwMode="auto">
            <a:xfrm>
              <a:off x="2804" y="1877"/>
              <a:ext cx="463" cy="319"/>
            </a:xfrm>
            <a:prstGeom prst="leftArrow">
              <a:avLst>
                <a:gd name="adj1" fmla="val 50000"/>
                <a:gd name="adj2" fmla="val 36285"/>
              </a:avLst>
            </a:prstGeom>
            <a:solidFill>
              <a:schemeClr val="accent1"/>
            </a:solidFill>
            <a:ln w="25400">
              <a:solidFill>
                <a:schemeClr val="accent1"/>
              </a:solidFill>
              <a:miter lim="800000"/>
              <a:headEnd/>
              <a:tailEnd/>
            </a:ln>
          </p:spPr>
          <p:txBody>
            <a:bodyPr wrap="none" anchor="ctr"/>
            <a:lstStyle/>
            <a:p>
              <a:endParaRPr lang="ko-KR" altLang="en-US">
                <a:ea typeface="굴림" pitchFamily="50" charset="-127"/>
              </a:endParaRPr>
            </a:p>
          </p:txBody>
        </p:sp>
        <p:sp>
          <p:nvSpPr>
            <p:cNvPr id="11" name="AutoShape 55"/>
            <p:cNvSpPr>
              <a:spLocks noChangeAspect="1" noChangeArrowheads="1"/>
            </p:cNvSpPr>
            <p:nvPr/>
          </p:nvSpPr>
          <p:spPr bwMode="auto">
            <a:xfrm rot="5400000" flipH="1" flipV="1">
              <a:off x="1623" y="1630"/>
              <a:ext cx="455" cy="4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320 h 21600"/>
                <a:gd name="T17" fmla="*/ 6124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1"/>
            </a:solidFill>
            <a:ln w="25400">
              <a:solidFill>
                <a:schemeClr val="accent1"/>
              </a:solidFill>
              <a:miter lim="800000"/>
              <a:headEnd/>
              <a:tailEnd/>
            </a:ln>
          </p:spPr>
          <p:txBody>
            <a:bodyPr wrap="none" anchor="ctr"/>
            <a:lstStyle/>
            <a:p>
              <a:endParaRPr lang="ko-KR" altLang="en-US"/>
            </a:p>
          </p:txBody>
        </p:sp>
        <p:sp>
          <p:nvSpPr>
            <p:cNvPr id="12" name="AutoShape 54"/>
            <p:cNvSpPr>
              <a:spLocks noChangeAspect="1" noChangeArrowheads="1"/>
            </p:cNvSpPr>
            <p:nvPr/>
          </p:nvSpPr>
          <p:spPr bwMode="auto">
            <a:xfrm rot="5400000">
              <a:off x="4027" y="1675"/>
              <a:ext cx="457" cy="40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17694720 60000 65536"/>
                <a:gd name="T11" fmla="*/ 5898240 60000 65536"/>
                <a:gd name="T12" fmla="*/ 5898240 60000 65536"/>
                <a:gd name="T13" fmla="*/ 5898240 60000 65536"/>
                <a:gd name="T14" fmla="*/ 0 60000 65536"/>
                <a:gd name="T15" fmla="*/ 0 w 21600"/>
                <a:gd name="T16" fmla="*/ 8320 h 21600"/>
                <a:gd name="T17" fmla="*/ 6097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bg1"/>
            </a:solidFill>
            <a:ln w="25400">
              <a:solidFill>
                <a:schemeClr val="accent1"/>
              </a:solidFill>
              <a:miter lim="800000"/>
              <a:headEnd/>
              <a:tailEnd/>
            </a:ln>
          </p:spPr>
          <p:txBody>
            <a:bodyPr wrap="none" anchor="ctr"/>
            <a:lstStyle/>
            <a:p>
              <a:endParaRPr lang="ko-KR" altLang="en-US"/>
            </a:p>
          </p:txBody>
        </p:sp>
        <p:sp>
          <p:nvSpPr>
            <p:cNvPr id="13" name="Text Box 106"/>
            <p:cNvSpPr txBox="1">
              <a:spLocks noChangeArrowheads="1"/>
            </p:cNvSpPr>
            <p:nvPr/>
          </p:nvSpPr>
          <p:spPr bwMode="auto">
            <a:xfrm>
              <a:off x="2320" y="1708"/>
              <a:ext cx="230" cy="250"/>
            </a:xfrm>
            <a:prstGeom prst="rect">
              <a:avLst/>
            </a:prstGeom>
            <a:noFill/>
            <a:ln w="9525">
              <a:noFill/>
              <a:miter lim="800000"/>
              <a:headEnd/>
              <a:tailEnd/>
            </a:ln>
          </p:spPr>
          <p:txBody>
            <a:bodyPr wrap="none">
              <a:spAutoFit/>
            </a:bodyPr>
            <a:lstStyle/>
            <a:p>
              <a:r>
                <a:rPr lang="en-US" altLang="ko-KR" sz="2000" b="1">
                  <a:latin typeface="Verdana" pitchFamily="34" charset="0"/>
                  <a:ea typeface="굴림" pitchFamily="50" charset="-127"/>
                </a:rPr>
                <a:t>1</a:t>
              </a:r>
            </a:p>
          </p:txBody>
        </p:sp>
        <p:sp>
          <p:nvSpPr>
            <p:cNvPr id="14" name="Text Box 107"/>
            <p:cNvSpPr txBox="1">
              <a:spLocks noChangeArrowheads="1"/>
            </p:cNvSpPr>
            <p:nvPr/>
          </p:nvSpPr>
          <p:spPr bwMode="auto">
            <a:xfrm>
              <a:off x="3528" y="1694"/>
              <a:ext cx="230" cy="250"/>
            </a:xfrm>
            <a:prstGeom prst="rect">
              <a:avLst/>
            </a:prstGeom>
            <a:noFill/>
            <a:ln w="9525">
              <a:noFill/>
              <a:miter lim="800000"/>
              <a:headEnd/>
              <a:tailEnd/>
            </a:ln>
          </p:spPr>
          <p:txBody>
            <a:bodyPr wrap="none">
              <a:spAutoFit/>
            </a:bodyPr>
            <a:lstStyle/>
            <a:p>
              <a:r>
                <a:rPr lang="en-US" altLang="ko-KR" sz="2000" b="1">
                  <a:latin typeface="Verdana" pitchFamily="34" charset="0"/>
                  <a:ea typeface="굴림" pitchFamily="50" charset="-127"/>
                </a:rPr>
                <a:t>2</a:t>
              </a:r>
            </a:p>
          </p:txBody>
        </p:sp>
        <p:pic>
          <p:nvPicPr>
            <p:cNvPr id="15" name="Picture 126" descr="txp_fig"/>
            <p:cNvPicPr>
              <a:picLocks noChangeAspect="1" noChangeArrowheads="1"/>
            </p:cNvPicPr>
            <p:nvPr>
              <p:custDataLst>
                <p:tags r:id="rId3"/>
              </p:custDataLst>
            </p:nvPr>
          </p:nvPicPr>
          <p:blipFill>
            <a:blip r:embed="rId11" cstate="print">
              <a:clrChange>
                <a:clrFrom>
                  <a:srgbClr val="FFFFFF"/>
                </a:clrFrom>
                <a:clrTo>
                  <a:srgbClr val="FFFFFF">
                    <a:alpha val="0"/>
                  </a:srgbClr>
                </a:clrTo>
              </a:clrChange>
            </a:blip>
            <a:srcRect/>
            <a:stretch>
              <a:fillRect/>
            </a:stretch>
          </p:blipFill>
          <p:spPr bwMode="auto">
            <a:xfrm>
              <a:off x="1473" y="1481"/>
              <a:ext cx="632" cy="130"/>
            </a:xfrm>
            <a:prstGeom prst="rect">
              <a:avLst/>
            </a:prstGeom>
            <a:noFill/>
            <a:ln w="9525">
              <a:noFill/>
              <a:miter lim="800000"/>
              <a:headEnd/>
              <a:tailEnd/>
            </a:ln>
          </p:spPr>
        </p:pic>
        <p:pic>
          <p:nvPicPr>
            <p:cNvPr id="16" name="Picture 127" descr="txp_fig"/>
            <p:cNvPicPr>
              <a:picLocks noChangeAspect="1" noChangeArrowheads="1"/>
            </p:cNvPicPr>
            <p:nvPr>
              <p:custDataLst>
                <p:tags r:id="rId4"/>
              </p:custDataLst>
            </p:nvPr>
          </p:nvPicPr>
          <p:blipFill>
            <a:blip r:embed="rId12" cstate="print">
              <a:clrChange>
                <a:clrFrom>
                  <a:srgbClr val="FFFFFF"/>
                </a:clrFrom>
                <a:clrTo>
                  <a:srgbClr val="FFFFFF">
                    <a:alpha val="0"/>
                  </a:srgbClr>
                </a:clrTo>
              </a:clrChange>
            </a:blip>
            <a:srcRect/>
            <a:stretch>
              <a:fillRect/>
            </a:stretch>
          </p:blipFill>
          <p:spPr bwMode="auto">
            <a:xfrm>
              <a:off x="2722" y="1337"/>
              <a:ext cx="629" cy="130"/>
            </a:xfrm>
            <a:prstGeom prst="rect">
              <a:avLst/>
            </a:prstGeom>
            <a:noFill/>
            <a:ln w="9525">
              <a:noFill/>
              <a:miter lim="800000"/>
              <a:headEnd/>
              <a:tailEnd/>
            </a:ln>
          </p:spPr>
        </p:pic>
        <p:pic>
          <p:nvPicPr>
            <p:cNvPr id="17" name="Picture 128" descr="txp_fig"/>
            <p:cNvPicPr>
              <a:picLocks noChangeAspect="1" noChangeArrowheads="1"/>
            </p:cNvPicPr>
            <p:nvPr>
              <p:custDataLst>
                <p:tags r:id="rId5"/>
              </p:custDataLst>
            </p:nvPr>
          </p:nvPicPr>
          <p:blipFill>
            <a:blip r:embed="rId13" cstate="print">
              <a:clrChange>
                <a:clrFrom>
                  <a:srgbClr val="FFFFFF"/>
                </a:clrFrom>
                <a:clrTo>
                  <a:srgbClr val="FFFFFF">
                    <a:alpha val="0"/>
                  </a:srgbClr>
                </a:clrTo>
              </a:clrChange>
            </a:blip>
            <a:srcRect/>
            <a:stretch>
              <a:fillRect/>
            </a:stretch>
          </p:blipFill>
          <p:spPr bwMode="auto">
            <a:xfrm>
              <a:off x="2711" y="2249"/>
              <a:ext cx="632" cy="130"/>
            </a:xfrm>
            <a:prstGeom prst="rect">
              <a:avLst/>
            </a:prstGeom>
            <a:noFill/>
            <a:ln w="9525">
              <a:noFill/>
              <a:miter lim="800000"/>
              <a:headEnd/>
              <a:tailEnd/>
            </a:ln>
          </p:spPr>
        </p:pic>
        <p:pic>
          <p:nvPicPr>
            <p:cNvPr id="18" name="Picture 129" descr="txp_fig"/>
            <p:cNvPicPr>
              <a:picLocks noChangeAspect="1" noChangeArrowheads="1"/>
            </p:cNvPicPr>
            <p:nvPr>
              <p:custDataLst>
                <p:tags r:id="rId6"/>
              </p:custDataLst>
            </p:nvPr>
          </p:nvPicPr>
          <p:blipFill>
            <a:blip r:embed="rId14" cstate="print">
              <a:clrChange>
                <a:clrFrom>
                  <a:srgbClr val="FFFFFF"/>
                </a:clrFrom>
                <a:clrTo>
                  <a:srgbClr val="FFFFFF">
                    <a:alpha val="0"/>
                  </a:srgbClr>
                </a:clrTo>
              </a:clrChange>
            </a:blip>
            <a:srcRect/>
            <a:stretch>
              <a:fillRect/>
            </a:stretch>
          </p:blipFill>
          <p:spPr bwMode="auto">
            <a:xfrm>
              <a:off x="3999" y="1452"/>
              <a:ext cx="632" cy="130"/>
            </a:xfrm>
            <a:prstGeom prst="rect">
              <a:avLst/>
            </a:prstGeom>
            <a:noFill/>
            <a:ln w="9525">
              <a:noFill/>
              <a:miter lim="800000"/>
              <a:headEnd/>
              <a:tailEnd/>
            </a:ln>
          </p:spPr>
        </p:pic>
      </p:grpSp>
      <p:grpSp>
        <p:nvGrpSpPr>
          <p:cNvPr id="5" name="그룹 30"/>
          <p:cNvGrpSpPr>
            <a:grpSpLocks/>
          </p:cNvGrpSpPr>
          <p:nvPr/>
        </p:nvGrpSpPr>
        <p:grpSpPr bwMode="auto">
          <a:xfrm>
            <a:off x="1187624" y="3284984"/>
            <a:ext cx="2733675" cy="919163"/>
            <a:chOff x="1219200" y="3429000"/>
            <a:chExt cx="2733441" cy="918865"/>
          </a:xfrm>
        </p:grpSpPr>
        <p:cxnSp>
          <p:nvCxnSpPr>
            <p:cNvPr id="20" name="직선 화살표 연결선 19"/>
            <p:cNvCxnSpPr/>
            <p:nvPr/>
          </p:nvCxnSpPr>
          <p:spPr bwMode="auto">
            <a:xfrm rot="10800000" flipV="1">
              <a:off x="3047843" y="3429000"/>
              <a:ext cx="533354" cy="457052"/>
            </a:xfrm>
            <a:prstGeom prst="straightConnector1">
              <a:avLst/>
            </a:prstGeom>
            <a:solidFill>
              <a:schemeClr val="accent1"/>
            </a:solidFill>
            <a:ln w="9525" cap="flat" cmpd="sng" algn="ctr">
              <a:solidFill>
                <a:schemeClr val="bg2">
                  <a:lumMod val="60000"/>
                  <a:lumOff val="40000"/>
                </a:schemeClr>
              </a:solidFill>
              <a:prstDash val="solid"/>
              <a:round/>
              <a:headEnd type="none" w="med" len="med"/>
              <a:tailEnd type="arrow"/>
            </a:ln>
            <a:effectLst/>
          </p:spPr>
        </p:cxnSp>
        <p:sp>
          <p:nvSpPr>
            <p:cNvPr id="21" name="TextBox 27"/>
            <p:cNvSpPr txBox="1">
              <a:spLocks noChangeArrowheads="1"/>
            </p:cNvSpPr>
            <p:nvPr/>
          </p:nvSpPr>
          <p:spPr bwMode="auto">
            <a:xfrm>
              <a:off x="1219200" y="3886052"/>
              <a:ext cx="2733441" cy="461813"/>
            </a:xfrm>
            <a:prstGeom prst="rect">
              <a:avLst/>
            </a:prstGeom>
            <a:noFill/>
            <a:ln w="9525">
              <a:noFill/>
              <a:miter lim="800000"/>
              <a:headEnd/>
              <a:tailEnd/>
            </a:ln>
          </p:spPr>
          <p:txBody>
            <a:bodyPr wrap="none">
              <a:spAutoFit/>
            </a:bodyPr>
            <a:lstStyle/>
            <a:p>
              <a:r>
                <a:rPr lang="en-US" altLang="ko-KR" sz="2400" i="1" dirty="0">
                  <a:solidFill>
                    <a:srgbClr val="6565FF"/>
                  </a:solidFill>
                  <a:ea typeface="굴림" pitchFamily="50" charset="-127"/>
                </a:rPr>
                <a:t>(A</a:t>
              </a:r>
              <a:r>
                <a:rPr lang="en-US" altLang="ko-KR" sz="2400" i="1" baseline="-25000" dirty="0">
                  <a:solidFill>
                    <a:srgbClr val="6565FF"/>
                  </a:solidFill>
                  <a:ea typeface="굴림" pitchFamily="50" charset="-127"/>
                </a:rPr>
                <a:t>1</a:t>
              </a:r>
              <a:r>
                <a:rPr lang="en-US" altLang="ko-KR" sz="2400" i="1" dirty="0">
                  <a:solidFill>
                    <a:srgbClr val="6565FF"/>
                  </a:solidFill>
                  <a:ea typeface="굴림" pitchFamily="50" charset="-127"/>
                </a:rPr>
                <a:t>, B</a:t>
              </a:r>
              <a:r>
                <a:rPr lang="en-US" altLang="ko-KR" sz="2400" i="1" baseline="-25000" dirty="0">
                  <a:solidFill>
                    <a:srgbClr val="6565FF"/>
                  </a:solidFill>
                  <a:ea typeface="굴림" pitchFamily="50" charset="-127"/>
                </a:rPr>
                <a:t>1</a:t>
              </a:r>
              <a:r>
                <a:rPr lang="en-US" altLang="ko-KR" sz="2400" i="1" dirty="0">
                  <a:solidFill>
                    <a:srgbClr val="6565FF"/>
                  </a:solidFill>
                  <a:ea typeface="굴림" pitchFamily="50" charset="-127"/>
                </a:rPr>
                <a:t>, C</a:t>
              </a:r>
              <a:r>
                <a:rPr lang="en-US" altLang="ko-KR" sz="2400" i="1" baseline="-25000" dirty="0">
                  <a:solidFill>
                    <a:srgbClr val="6565FF"/>
                  </a:solidFill>
                  <a:ea typeface="굴림" pitchFamily="50" charset="-127"/>
                </a:rPr>
                <a:t>1</a:t>
              </a:r>
              <a:r>
                <a:rPr lang="en-US" altLang="ko-KR" sz="2400" i="1" dirty="0">
                  <a:solidFill>
                    <a:srgbClr val="6565FF"/>
                  </a:solidFill>
                  <a:ea typeface="굴림" pitchFamily="50" charset="-127"/>
                </a:rPr>
                <a:t>, Q</a:t>
              </a:r>
              <a:r>
                <a:rPr lang="en-US" altLang="ko-KR" sz="2400" i="1" baseline="-25000" dirty="0">
                  <a:solidFill>
                    <a:srgbClr val="6565FF"/>
                  </a:solidFill>
                  <a:ea typeface="굴림" pitchFamily="50" charset="-127"/>
                </a:rPr>
                <a:t>1</a:t>
              </a:r>
              <a:r>
                <a:rPr lang="en-US" altLang="ko-KR" sz="2400" i="1" dirty="0">
                  <a:solidFill>
                    <a:srgbClr val="6565FF"/>
                  </a:solidFill>
                  <a:ea typeface="굴림" pitchFamily="50" charset="-127"/>
                </a:rPr>
                <a:t>, R</a:t>
              </a:r>
              <a:r>
                <a:rPr lang="en-US" altLang="ko-KR" sz="2400" i="1" baseline="-25000" dirty="0">
                  <a:solidFill>
                    <a:srgbClr val="6565FF"/>
                  </a:solidFill>
                  <a:ea typeface="굴림" pitchFamily="50" charset="-127"/>
                </a:rPr>
                <a:t>1</a:t>
              </a:r>
              <a:r>
                <a:rPr lang="en-US" altLang="ko-KR" sz="2400" i="1" dirty="0">
                  <a:solidFill>
                    <a:srgbClr val="6565FF"/>
                  </a:solidFill>
                  <a:ea typeface="굴림" pitchFamily="50" charset="-127"/>
                </a:rPr>
                <a:t>)</a:t>
              </a:r>
              <a:endParaRPr lang="ko-KR" altLang="en-US" sz="2400" i="1" dirty="0">
                <a:solidFill>
                  <a:srgbClr val="6565FF"/>
                </a:solidFill>
                <a:ea typeface="굴림" pitchFamily="50" charset="-127"/>
              </a:endParaRPr>
            </a:p>
          </p:txBody>
        </p:sp>
      </p:grpSp>
      <p:grpSp>
        <p:nvGrpSpPr>
          <p:cNvPr id="19" name="그룹 31"/>
          <p:cNvGrpSpPr>
            <a:grpSpLocks/>
          </p:cNvGrpSpPr>
          <p:nvPr/>
        </p:nvGrpSpPr>
        <p:grpSpPr bwMode="auto">
          <a:xfrm>
            <a:off x="5436096" y="3140968"/>
            <a:ext cx="2733675" cy="1071563"/>
            <a:chOff x="5334000" y="3276600"/>
            <a:chExt cx="2733441" cy="1071265"/>
          </a:xfrm>
        </p:grpSpPr>
        <p:cxnSp>
          <p:nvCxnSpPr>
            <p:cNvPr id="23" name="직선 화살표 연결선 26"/>
            <p:cNvCxnSpPr>
              <a:cxnSpLocks noChangeShapeType="1"/>
            </p:cNvCxnSpPr>
            <p:nvPr/>
          </p:nvCxnSpPr>
          <p:spPr bwMode="auto">
            <a:xfrm rot="16200000" flipH="1">
              <a:off x="6019800" y="3276600"/>
              <a:ext cx="533400" cy="533400"/>
            </a:xfrm>
            <a:prstGeom prst="straightConnector1">
              <a:avLst/>
            </a:prstGeom>
            <a:noFill/>
            <a:ln w="9525" algn="ctr">
              <a:solidFill>
                <a:schemeClr val="tx1"/>
              </a:solidFill>
              <a:round/>
              <a:headEnd/>
              <a:tailEnd type="arrow" w="med" len="med"/>
            </a:ln>
          </p:spPr>
        </p:cxnSp>
        <p:sp>
          <p:nvSpPr>
            <p:cNvPr id="24" name="TextBox 28"/>
            <p:cNvSpPr txBox="1">
              <a:spLocks noChangeArrowheads="1"/>
            </p:cNvSpPr>
            <p:nvPr/>
          </p:nvSpPr>
          <p:spPr bwMode="auto">
            <a:xfrm>
              <a:off x="5334000" y="3886200"/>
              <a:ext cx="2733441" cy="461665"/>
            </a:xfrm>
            <a:prstGeom prst="rect">
              <a:avLst/>
            </a:prstGeom>
            <a:noFill/>
            <a:ln w="9525">
              <a:noFill/>
              <a:miter lim="800000"/>
              <a:headEnd/>
              <a:tailEnd/>
            </a:ln>
          </p:spPr>
          <p:txBody>
            <a:bodyPr wrap="none">
              <a:spAutoFit/>
            </a:bodyPr>
            <a:lstStyle/>
            <a:p>
              <a:r>
                <a:rPr lang="en-US" altLang="ko-KR" sz="2400" i="1" dirty="0">
                  <a:ea typeface="굴림" pitchFamily="50" charset="-127"/>
                </a:rPr>
                <a:t>(A</a:t>
              </a:r>
              <a:r>
                <a:rPr lang="en-US" altLang="ko-KR" sz="2400" i="1" baseline="-25000" dirty="0">
                  <a:ea typeface="굴림" pitchFamily="50" charset="-127"/>
                </a:rPr>
                <a:t>2</a:t>
              </a:r>
              <a:r>
                <a:rPr lang="en-US" altLang="ko-KR" sz="2400" i="1" dirty="0">
                  <a:ea typeface="굴림" pitchFamily="50" charset="-127"/>
                </a:rPr>
                <a:t>, B</a:t>
              </a:r>
              <a:r>
                <a:rPr lang="en-US" altLang="ko-KR" sz="2400" i="1" baseline="-25000" dirty="0">
                  <a:ea typeface="굴림" pitchFamily="50" charset="-127"/>
                </a:rPr>
                <a:t>2</a:t>
              </a:r>
              <a:r>
                <a:rPr lang="en-US" altLang="ko-KR" sz="2400" i="1" dirty="0">
                  <a:ea typeface="굴림" pitchFamily="50" charset="-127"/>
                </a:rPr>
                <a:t>, C</a:t>
              </a:r>
              <a:r>
                <a:rPr lang="en-US" altLang="ko-KR" sz="2400" i="1" baseline="-25000" dirty="0">
                  <a:ea typeface="굴림" pitchFamily="50" charset="-127"/>
                </a:rPr>
                <a:t>2</a:t>
              </a:r>
              <a:r>
                <a:rPr lang="en-US" altLang="ko-KR" sz="2400" i="1" dirty="0">
                  <a:ea typeface="굴림" pitchFamily="50" charset="-127"/>
                </a:rPr>
                <a:t>, Q</a:t>
              </a:r>
              <a:r>
                <a:rPr lang="en-US" altLang="ko-KR" sz="2400" i="1" baseline="-25000" dirty="0">
                  <a:ea typeface="굴림" pitchFamily="50" charset="-127"/>
                </a:rPr>
                <a:t>2</a:t>
              </a:r>
              <a:r>
                <a:rPr lang="en-US" altLang="ko-KR" sz="2400" i="1" dirty="0">
                  <a:ea typeface="굴림" pitchFamily="50" charset="-127"/>
                </a:rPr>
                <a:t>, R</a:t>
              </a:r>
              <a:r>
                <a:rPr lang="en-US" altLang="ko-KR" sz="2400" i="1" baseline="-25000" dirty="0">
                  <a:ea typeface="굴림" pitchFamily="50" charset="-127"/>
                </a:rPr>
                <a:t>2</a:t>
              </a:r>
              <a:r>
                <a:rPr lang="en-US" altLang="ko-KR" sz="2400" i="1" dirty="0">
                  <a:ea typeface="굴림" pitchFamily="50" charset="-127"/>
                </a:rPr>
                <a:t>)</a:t>
              </a:r>
              <a:endParaRPr lang="ko-KR" altLang="en-US" sz="2400" i="1" dirty="0">
                <a:ea typeface="굴림" pitchFamily="50" charset="-127"/>
              </a:endParaRPr>
            </a:p>
          </p:txBody>
        </p:sp>
      </p:grpSp>
      <p:graphicFrame>
        <p:nvGraphicFramePr>
          <p:cNvPr id="25" name="Object 3"/>
          <p:cNvGraphicFramePr>
            <a:graphicFrameLocks noChangeAspect="1"/>
          </p:cNvGraphicFramePr>
          <p:nvPr/>
        </p:nvGraphicFramePr>
        <p:xfrm>
          <a:off x="3923928" y="4869160"/>
          <a:ext cx="4138612" cy="1530350"/>
        </p:xfrm>
        <a:graphic>
          <a:graphicData uri="http://schemas.openxmlformats.org/presentationml/2006/ole">
            <mc:AlternateContent xmlns:mc="http://schemas.openxmlformats.org/markup-compatibility/2006">
              <mc:Choice xmlns:v="urn:schemas-microsoft-com:vml" Requires="v">
                <p:oleObj spid="_x0000_s41038" name="Equation" r:id="rId15" imgW="2095200" imgH="774360" progId="Equation.3">
                  <p:embed/>
                </p:oleObj>
              </mc:Choice>
              <mc:Fallback>
                <p:oleObj name="Equation" r:id="rId15" imgW="2095200" imgH="774360" progId="Equation.3">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23928" y="4869160"/>
                        <a:ext cx="4138612" cy="1530350"/>
                      </a:xfrm>
                      <a:prstGeom prst="rect">
                        <a:avLst/>
                      </a:prstGeom>
                      <a:solidFill>
                        <a:srgbClr val="FFFF99"/>
                      </a:solidFill>
                    </p:spPr>
                  </p:pic>
                </p:oleObj>
              </mc:Fallback>
            </mc:AlternateContent>
          </a:graphicData>
        </a:graphic>
      </p:graphicFrame>
      <p:sp>
        <p:nvSpPr>
          <p:cNvPr id="26" name="TextBox 25"/>
          <p:cNvSpPr txBox="1"/>
          <p:nvPr/>
        </p:nvSpPr>
        <p:spPr>
          <a:xfrm>
            <a:off x="395536" y="1556792"/>
            <a:ext cx="4654992" cy="369332"/>
          </a:xfrm>
          <a:prstGeom prst="rect">
            <a:avLst/>
          </a:prstGeom>
          <a:noFill/>
        </p:spPr>
        <p:txBody>
          <a:bodyPr wrap="none" rtlCol="0">
            <a:spAutoFit/>
          </a:bodyPr>
          <a:lstStyle/>
          <a:p>
            <a:r>
              <a:rPr lang="en-US" altLang="ko-KR" i="1" dirty="0" smtClean="0"/>
              <a:t>Wong and Lee,  Journal of Process Control 2010</a:t>
            </a:r>
            <a:endParaRPr lang="ko-KR" alt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mph" presetSubtype="0" nodeType="clickEffect">
                                  <p:stCondLst>
                                    <p:cond delay="0"/>
                                  </p:stCondLst>
                                  <p:childTnLst>
                                    <p:set>
                                      <p:cBhvr rctx="PPT">
                                        <p:cTn id="13" dur="indefinite"/>
                                        <p:tgtEl>
                                          <p:spTgt spid="3"/>
                                        </p:tgtEl>
                                        <p:attrNameLst>
                                          <p:attrName>style.opacity</p:attrName>
                                        </p:attrNameLst>
                                      </p:cBhvr>
                                      <p:to>
                                        <p:strVal val="0.5"/>
                                      </p:to>
                                    </p:set>
                                    <p:animEffect filter="image" prLst="opacity: 0.5">
                                      <p:cBhvr rctx="IE">
                                        <p:cTn id="14" dur="indefinite"/>
                                        <p:tgtEl>
                                          <p:spTgt spid="3"/>
                                        </p:tgtEl>
                                      </p:cBhvr>
                                    </p:animEffect>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116632"/>
            <a:ext cx="8229600" cy="1371600"/>
          </a:xfrm>
        </p:spPr>
        <p:txBody>
          <a:bodyPr>
            <a:noAutofit/>
          </a:bodyPr>
          <a:lstStyle/>
          <a:p>
            <a:pPr algn="ctr" eaLnBrk="1" hangingPunct="1"/>
            <a:r>
              <a:rPr lang="en-US" altLang="ko-KR" sz="3600" dirty="0" smtClean="0">
                <a:ea typeface="굴림" pitchFamily="50" charset="-127"/>
              </a:rPr>
              <a:t>	Markov Jump Linear System</a:t>
            </a:r>
            <a:br>
              <a:rPr lang="en-US" altLang="ko-KR" sz="3600" dirty="0" smtClean="0">
                <a:ea typeface="굴림" pitchFamily="50" charset="-127"/>
              </a:rPr>
            </a:br>
            <a:r>
              <a:rPr lang="en-US" altLang="ko-KR" sz="4000" dirty="0" smtClean="0">
                <a:ea typeface="굴림" pitchFamily="50" charset="-127"/>
              </a:rPr>
              <a:t>Restricted</a:t>
            </a:r>
            <a:r>
              <a:rPr lang="en-US" altLang="ko-KR" sz="3600" dirty="0" smtClean="0">
                <a:ea typeface="굴림" pitchFamily="50" charset="-127"/>
              </a:rPr>
              <a:t> Case</a:t>
            </a:r>
            <a:br>
              <a:rPr lang="en-US" altLang="ko-KR" sz="3600" dirty="0" smtClean="0">
                <a:ea typeface="굴림" pitchFamily="50" charset="-127"/>
              </a:rPr>
            </a:br>
            <a:endParaRPr lang="en-US" altLang="ko-KR" sz="3600" dirty="0" smtClean="0">
              <a:ea typeface="굴림" pitchFamily="50" charset="-127"/>
            </a:endParaRPr>
          </a:p>
        </p:txBody>
      </p:sp>
      <p:grpSp>
        <p:nvGrpSpPr>
          <p:cNvPr id="2" name="Group 22"/>
          <p:cNvGrpSpPr>
            <a:grpSpLocks/>
          </p:cNvGrpSpPr>
          <p:nvPr/>
        </p:nvGrpSpPr>
        <p:grpSpPr bwMode="auto">
          <a:xfrm>
            <a:off x="1373560" y="1934563"/>
            <a:ext cx="6019800" cy="1817687"/>
            <a:chOff x="864" y="1543"/>
            <a:chExt cx="3792" cy="1145"/>
          </a:xfrm>
        </p:grpSpPr>
        <p:sp>
          <p:nvSpPr>
            <p:cNvPr id="105476" name="AutoShape 4"/>
            <p:cNvSpPr>
              <a:spLocks noChangeArrowheads="1"/>
            </p:cNvSpPr>
            <p:nvPr/>
          </p:nvSpPr>
          <p:spPr bwMode="auto">
            <a:xfrm>
              <a:off x="864" y="1543"/>
              <a:ext cx="3792" cy="1145"/>
            </a:xfrm>
            <a:prstGeom prst="roundRect">
              <a:avLst>
                <a:gd name="adj" fmla="val 7889"/>
              </a:avLst>
            </a:prstGeom>
            <a:solidFill>
              <a:schemeClr val="bg1"/>
            </a:solidFill>
            <a:ln w="25400" algn="ctr">
              <a:solidFill>
                <a:schemeClr val="accent1"/>
              </a:solidFill>
              <a:round/>
              <a:headEnd/>
              <a:tailEnd/>
            </a:ln>
            <a:effectLst>
              <a:outerShdw dist="107763" dir="2700000" algn="ctr" rotWithShape="0">
                <a:schemeClr val="bg2">
                  <a:alpha val="50000"/>
                </a:schemeClr>
              </a:outerShdw>
            </a:effectLst>
          </p:spPr>
          <p:txBody>
            <a:bodyPr wrap="none" anchor="ctr"/>
            <a:lstStyle/>
            <a:p>
              <a:pPr>
                <a:defRPr/>
              </a:pPr>
              <a:endParaRPr lang="ko-KR" altLang="en-US">
                <a:latin typeface="Arial" charset="0"/>
                <a:ea typeface="굴림" pitchFamily="50" charset="-127"/>
              </a:endParaRPr>
            </a:p>
          </p:txBody>
        </p:sp>
        <p:pic>
          <p:nvPicPr>
            <p:cNvPr id="24583" name="Picture 21" descr="txp_fig"/>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126" y="1826"/>
              <a:ext cx="3386" cy="622"/>
            </a:xfrm>
            <a:prstGeom prst="rect">
              <a:avLst/>
            </a:prstGeom>
            <a:noFill/>
            <a:ln w="9525">
              <a:noFill/>
              <a:miter lim="800000"/>
              <a:headEnd/>
              <a:tailEnd/>
            </a:ln>
          </p:spPr>
        </p:pic>
      </p:grpSp>
      <p:pic>
        <p:nvPicPr>
          <p:cNvPr id="24581" name="Picture 23"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1475656" y="4437112"/>
            <a:ext cx="5651861"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27584" y="188640"/>
            <a:ext cx="8153400" cy="990600"/>
          </a:xfrm>
        </p:spPr>
        <p:txBody>
          <a:bodyPr>
            <a:normAutofit fontScale="90000"/>
          </a:bodyPr>
          <a:lstStyle/>
          <a:p>
            <a:r>
              <a:rPr lang="en-US" altLang="ko-KR" sz="3600" dirty="0" smtClean="0">
                <a:ea typeface="굴림" pitchFamily="50" charset="-127"/>
              </a:rPr>
              <a:t>Illustrative Example:</a:t>
            </a:r>
            <a:br>
              <a:rPr lang="en-US" altLang="ko-KR" sz="3600" dirty="0" smtClean="0">
                <a:ea typeface="굴림" pitchFamily="50" charset="-127"/>
              </a:rPr>
            </a:br>
            <a:r>
              <a:rPr lang="en-US" altLang="ko-KR" sz="3600" dirty="0" smtClean="0">
                <a:ea typeface="굴림" pitchFamily="50" charset="-127"/>
              </a:rPr>
              <a:t>	</a:t>
            </a:r>
            <a:r>
              <a:rPr lang="en-US" altLang="ko-KR" sz="3200" dirty="0" smtClean="0">
                <a:ea typeface="굴림" pitchFamily="50" charset="-127"/>
              </a:rPr>
              <a:t>input/ output disturbance models</a:t>
            </a:r>
          </a:p>
        </p:txBody>
      </p:sp>
      <p:sp>
        <p:nvSpPr>
          <p:cNvPr id="20486" name="AutoShape 6"/>
          <p:cNvSpPr>
            <a:spLocks noChangeArrowheads="1"/>
          </p:cNvSpPr>
          <p:nvPr/>
        </p:nvSpPr>
        <p:spPr bwMode="auto">
          <a:xfrm>
            <a:off x="762000" y="2057400"/>
            <a:ext cx="7772400" cy="3657600"/>
          </a:xfrm>
          <a:prstGeom prst="roundRect">
            <a:avLst>
              <a:gd name="adj" fmla="val 8551"/>
            </a:avLst>
          </a:prstGeom>
          <a:solidFill>
            <a:schemeClr val="accent2">
              <a:lumMod val="20000"/>
              <a:lumOff val="80000"/>
            </a:schemeClr>
          </a:solidFill>
          <a:ln w="9525">
            <a:noFill/>
            <a:round/>
            <a:headEnd/>
            <a:tailEnd/>
          </a:ln>
          <a:effectLst>
            <a:outerShdw dist="117088" dir="2436078" algn="ctr" rotWithShape="0">
              <a:schemeClr val="bg2"/>
            </a:outerShdw>
          </a:effectLst>
        </p:spPr>
        <p:txBody>
          <a:bodyPr wrap="none" anchor="ctr"/>
          <a:lstStyle/>
          <a:p>
            <a:pPr>
              <a:defRPr/>
            </a:pPr>
            <a:endParaRPr lang="ko-KR" altLang="en-US">
              <a:latin typeface="Arial" charset="0"/>
              <a:ea typeface="굴림" charset="-127"/>
            </a:endParaRPr>
          </a:p>
        </p:txBody>
      </p:sp>
      <p:pic>
        <p:nvPicPr>
          <p:cNvPr id="44036" name="Picture 5" descr="txp_fig"/>
          <p:cNvPicPr>
            <a:picLocks noChangeAspect="1" noChangeArrowheads="1"/>
          </p:cNvPicPr>
          <p:nvPr>
            <p:custDataLst>
              <p:tags r:id="rId1"/>
            </p:custDataLst>
          </p:nvPr>
        </p:nvPicPr>
        <p:blipFill>
          <a:blip r:embed="rId4" cstate="print">
            <a:clrChange>
              <a:clrFrom>
                <a:srgbClr val="FFFFFF"/>
              </a:clrFrom>
              <a:clrTo>
                <a:srgbClr val="FFFFFF">
                  <a:alpha val="0"/>
                </a:srgbClr>
              </a:clrTo>
            </a:clrChange>
          </a:blip>
          <a:srcRect/>
          <a:stretch>
            <a:fillRect/>
          </a:stretch>
        </p:blipFill>
        <p:spPr bwMode="auto">
          <a:xfrm>
            <a:off x="1066800" y="2786063"/>
            <a:ext cx="7331075" cy="2395537"/>
          </a:xfrm>
          <a:prstGeom prst="rect">
            <a:avLst/>
          </a:prstGeom>
          <a:noFill/>
          <a:ln w="9525">
            <a:noFill/>
            <a:miter lim="800000"/>
            <a:headEnd/>
            <a:tailEnd/>
          </a:ln>
        </p:spPr>
      </p:pic>
      <p:sp>
        <p:nvSpPr>
          <p:cNvPr id="44037" name="Line 7"/>
          <p:cNvSpPr>
            <a:spLocks noChangeShapeType="1"/>
          </p:cNvSpPr>
          <p:nvPr/>
        </p:nvSpPr>
        <p:spPr bwMode="auto">
          <a:xfrm>
            <a:off x="6196013" y="4648200"/>
            <a:ext cx="457200" cy="0"/>
          </a:xfrm>
          <a:prstGeom prst="line">
            <a:avLst/>
          </a:prstGeom>
          <a:noFill/>
          <a:ln w="25400">
            <a:solidFill>
              <a:schemeClr val="tx1"/>
            </a:solidFill>
            <a:round/>
            <a:headEnd/>
            <a:tailEnd type="arrow" w="sm" len="lg"/>
          </a:ln>
        </p:spPr>
        <p:txBody>
          <a:bodyPr/>
          <a:lstStyle/>
          <a:p>
            <a:endParaRPr lang="ko-KR" altLang="en-US"/>
          </a:p>
        </p:txBody>
      </p:sp>
      <p:sp>
        <p:nvSpPr>
          <p:cNvPr id="44038" name="Line 8"/>
          <p:cNvSpPr>
            <a:spLocks noChangeShapeType="1"/>
          </p:cNvSpPr>
          <p:nvPr/>
        </p:nvSpPr>
        <p:spPr bwMode="auto">
          <a:xfrm>
            <a:off x="6205538" y="5048250"/>
            <a:ext cx="457200" cy="0"/>
          </a:xfrm>
          <a:prstGeom prst="line">
            <a:avLst/>
          </a:prstGeom>
          <a:noFill/>
          <a:ln w="25400">
            <a:solidFill>
              <a:schemeClr val="tx1"/>
            </a:solidFill>
            <a:round/>
            <a:headEnd/>
            <a:tailEnd type="arrow" w="sm" len="lg"/>
          </a:ln>
        </p:spPr>
        <p:txBody>
          <a:bodyPr/>
          <a:lstStyle/>
          <a:p>
            <a:endParaRPr lang="ko-KR" altLang="en-US"/>
          </a:p>
        </p:txBody>
      </p:sp>
      <p:sp>
        <p:nvSpPr>
          <p:cNvPr id="44039" name="Text Box 9"/>
          <p:cNvSpPr txBox="1">
            <a:spLocks noChangeArrowheads="1"/>
          </p:cNvSpPr>
          <p:nvPr/>
        </p:nvSpPr>
        <p:spPr bwMode="auto">
          <a:xfrm>
            <a:off x="6629400" y="4456113"/>
            <a:ext cx="1873250" cy="366712"/>
          </a:xfrm>
          <a:prstGeom prst="rect">
            <a:avLst/>
          </a:prstGeom>
          <a:noFill/>
          <a:ln w="9525">
            <a:noFill/>
            <a:miter lim="800000"/>
            <a:headEnd/>
            <a:tailEnd/>
          </a:ln>
        </p:spPr>
        <p:txBody>
          <a:bodyPr wrap="none">
            <a:spAutoFit/>
          </a:bodyPr>
          <a:lstStyle/>
          <a:p>
            <a:r>
              <a:rPr lang="en-US" altLang="ko-KR">
                <a:ea typeface="굴림" pitchFamily="50" charset="-127"/>
              </a:rPr>
              <a:t>i/ p disturbance</a:t>
            </a:r>
          </a:p>
        </p:txBody>
      </p:sp>
      <p:sp>
        <p:nvSpPr>
          <p:cNvPr id="44040" name="Text Box 10"/>
          <p:cNvSpPr txBox="1">
            <a:spLocks noChangeArrowheads="1"/>
          </p:cNvSpPr>
          <p:nvPr/>
        </p:nvSpPr>
        <p:spPr bwMode="auto">
          <a:xfrm>
            <a:off x="6600825" y="4876800"/>
            <a:ext cx="1949450" cy="366713"/>
          </a:xfrm>
          <a:prstGeom prst="rect">
            <a:avLst/>
          </a:prstGeom>
          <a:noFill/>
          <a:ln w="9525">
            <a:noFill/>
            <a:miter lim="800000"/>
            <a:headEnd/>
            <a:tailEnd/>
          </a:ln>
        </p:spPr>
        <p:txBody>
          <a:bodyPr wrap="none">
            <a:spAutoFit/>
          </a:bodyPr>
          <a:lstStyle/>
          <a:p>
            <a:r>
              <a:rPr lang="en-US" altLang="ko-KR">
                <a:ea typeface="굴림" pitchFamily="50" charset="-127"/>
              </a:rPr>
              <a:t>o/ p disturbance</a:t>
            </a:r>
          </a:p>
        </p:txBody>
      </p:sp>
      <p:sp>
        <p:nvSpPr>
          <p:cNvPr id="44041" name="Text Box 11"/>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ko-KR" smtClean="0">
                <a:ea typeface="굴림" pitchFamily="50" charset="-127"/>
              </a:rPr>
              <a:t>Disadvantages</a:t>
            </a:r>
          </a:p>
        </p:txBody>
      </p:sp>
      <p:sp>
        <p:nvSpPr>
          <p:cNvPr id="45059" name="Rectangle 3"/>
          <p:cNvSpPr>
            <a:spLocks noGrp="1" noChangeArrowheads="1"/>
          </p:cNvSpPr>
          <p:nvPr>
            <p:ph type="body" idx="1"/>
          </p:nvPr>
        </p:nvSpPr>
        <p:spPr>
          <a:xfrm>
            <a:off x="457200" y="1828800"/>
            <a:ext cx="8229600" cy="3886200"/>
          </a:xfrm>
        </p:spPr>
        <p:txBody>
          <a:bodyPr>
            <a:normAutofit lnSpcReduction="10000"/>
          </a:bodyPr>
          <a:lstStyle/>
          <a:p>
            <a:pPr>
              <a:lnSpc>
                <a:spcPct val="80000"/>
              </a:lnSpc>
            </a:pPr>
            <a:r>
              <a:rPr lang="en-US" altLang="ko-KR" sz="2800" dirty="0" smtClean="0">
                <a:ea typeface="굴림" pitchFamily="50" charset="-127"/>
              </a:rPr>
              <a:t>Either input or output disturbance</a:t>
            </a:r>
          </a:p>
          <a:p>
            <a:pPr>
              <a:lnSpc>
                <a:spcPct val="80000"/>
              </a:lnSpc>
            </a:pPr>
            <a:endParaRPr lang="en-US" altLang="ko-KR" sz="2800" dirty="0" smtClean="0">
              <a:ea typeface="굴림" pitchFamily="50" charset="-127"/>
            </a:endParaRPr>
          </a:p>
          <a:p>
            <a:pPr>
              <a:lnSpc>
                <a:spcPct val="80000"/>
              </a:lnSpc>
            </a:pPr>
            <a:r>
              <a:rPr lang="en-US" altLang="ko-KR" sz="2800" dirty="0" smtClean="0">
                <a:ea typeface="굴림" pitchFamily="50" charset="-127"/>
              </a:rPr>
              <a:t>Plant-model mismatch</a:t>
            </a:r>
          </a:p>
          <a:p>
            <a:pPr>
              <a:lnSpc>
                <a:spcPct val="80000"/>
              </a:lnSpc>
            </a:pPr>
            <a:endParaRPr lang="en-US" altLang="ko-KR" sz="2800" dirty="0" smtClean="0">
              <a:ea typeface="굴림" pitchFamily="50" charset="-127"/>
            </a:endParaRPr>
          </a:p>
          <a:p>
            <a:pPr>
              <a:lnSpc>
                <a:spcPct val="80000"/>
              </a:lnSpc>
            </a:pPr>
            <a:r>
              <a:rPr lang="en-US" altLang="ko-KR" sz="3600" dirty="0" smtClean="0">
                <a:latin typeface="Times New Roman" pitchFamily="18" charset="0"/>
                <a:ea typeface="굴림" pitchFamily="50" charset="-127"/>
              </a:rPr>
              <a:t>{</a:t>
            </a:r>
            <a:r>
              <a:rPr lang="en-US" altLang="ko-KR" sz="2800" i="1" dirty="0" err="1" smtClean="0">
                <a:latin typeface="Times New Roman" pitchFamily="18" charset="0"/>
                <a:ea typeface="굴림" pitchFamily="50" charset="-127"/>
              </a:rPr>
              <a:t>G</a:t>
            </a:r>
            <a:r>
              <a:rPr lang="en-US" altLang="ko-KR" sz="2800" i="1" baseline="-25000" dirty="0" err="1" smtClean="0">
                <a:latin typeface="Times New Roman" pitchFamily="18" charset="0"/>
                <a:ea typeface="굴림" pitchFamily="50" charset="-127"/>
              </a:rPr>
              <a:t>d</a:t>
            </a:r>
            <a:r>
              <a:rPr lang="en-US" altLang="ko-KR" sz="2800" dirty="0" smtClean="0">
                <a:latin typeface="Times New Roman" pitchFamily="18" charset="0"/>
                <a:ea typeface="굴림" pitchFamily="50" charset="-127"/>
              </a:rPr>
              <a:t> = </a:t>
            </a:r>
            <a:r>
              <a:rPr lang="en-US" altLang="ko-KR" sz="2800" i="1" dirty="0" smtClean="0">
                <a:latin typeface="Times New Roman" pitchFamily="18" charset="0"/>
                <a:ea typeface="굴림" pitchFamily="50" charset="-127"/>
              </a:rPr>
              <a:t>0</a:t>
            </a:r>
            <a:r>
              <a:rPr lang="en-US" altLang="ko-KR" sz="2800" dirty="0" smtClean="0">
                <a:latin typeface="Times New Roman" pitchFamily="18" charset="0"/>
                <a:ea typeface="굴림" pitchFamily="50" charset="-127"/>
              </a:rPr>
              <a:t>, </a:t>
            </a:r>
            <a:r>
              <a:rPr lang="en-US" altLang="ko-KR" sz="2800" i="1" dirty="0" err="1" smtClean="0">
                <a:latin typeface="Times New Roman" pitchFamily="18" charset="0"/>
                <a:ea typeface="굴림" pitchFamily="50" charset="-127"/>
              </a:rPr>
              <a:t>G</a:t>
            </a:r>
            <a:r>
              <a:rPr lang="en-US" altLang="ko-KR" sz="2800" i="1" baseline="-25000" dirty="0" err="1" smtClean="0">
                <a:latin typeface="Times New Roman" pitchFamily="18" charset="0"/>
                <a:ea typeface="굴림" pitchFamily="50" charset="-127"/>
              </a:rPr>
              <a:t>p</a:t>
            </a:r>
            <a:r>
              <a:rPr lang="en-US" altLang="ko-KR" sz="2800" dirty="0" smtClean="0">
                <a:latin typeface="Times New Roman" pitchFamily="18" charset="0"/>
                <a:ea typeface="굴림" pitchFamily="50" charset="-127"/>
              </a:rPr>
              <a:t> = </a:t>
            </a:r>
            <a:r>
              <a:rPr lang="en-US" altLang="ko-KR" sz="2800" i="1" dirty="0" err="1" smtClean="0">
                <a:latin typeface="Times New Roman" pitchFamily="18" charset="0"/>
                <a:ea typeface="굴림" pitchFamily="50" charset="-127"/>
              </a:rPr>
              <a:t>I</a:t>
            </a:r>
            <a:r>
              <a:rPr lang="en-US" altLang="ko-KR" sz="2800" i="1" baseline="-25000" dirty="0" err="1" smtClean="0">
                <a:latin typeface="Times New Roman" pitchFamily="18" charset="0"/>
                <a:ea typeface="굴림" pitchFamily="50" charset="-127"/>
              </a:rPr>
              <a:t>ny</a:t>
            </a:r>
            <a:r>
              <a:rPr lang="en-US" altLang="ko-KR" sz="3600" dirty="0" smtClean="0">
                <a:latin typeface="Times New Roman" pitchFamily="18" charset="0"/>
                <a:ea typeface="굴림" pitchFamily="50" charset="-127"/>
              </a:rPr>
              <a:t>}</a:t>
            </a:r>
          </a:p>
          <a:p>
            <a:pPr lvl="1">
              <a:lnSpc>
                <a:spcPct val="80000"/>
              </a:lnSpc>
            </a:pPr>
            <a:r>
              <a:rPr lang="en-US" altLang="ko-KR" sz="2400" dirty="0" smtClean="0">
                <a:ea typeface="굴림" pitchFamily="50" charset="-127"/>
              </a:rPr>
              <a:t>sluggish behavior</a:t>
            </a:r>
          </a:p>
          <a:p>
            <a:pPr lvl="1">
              <a:lnSpc>
                <a:spcPct val="80000"/>
              </a:lnSpc>
            </a:pPr>
            <a:r>
              <a:rPr lang="en-US" altLang="ko-KR" sz="2400" dirty="0" smtClean="0">
                <a:ea typeface="굴림" pitchFamily="50" charset="-127"/>
              </a:rPr>
              <a:t>might add state noise to compensate</a:t>
            </a:r>
            <a:endParaRPr lang="en-US" altLang="ko-KR" dirty="0" smtClean="0">
              <a:ea typeface="굴림" pitchFamily="50" charset="-127"/>
            </a:endParaRPr>
          </a:p>
          <a:p>
            <a:pPr>
              <a:lnSpc>
                <a:spcPct val="80000"/>
              </a:lnSpc>
            </a:pPr>
            <a:endParaRPr lang="en-US" altLang="ko-KR" sz="2800" dirty="0" smtClean="0">
              <a:ea typeface="굴림" pitchFamily="50" charset="-127"/>
            </a:endParaRPr>
          </a:p>
          <a:p>
            <a:pPr>
              <a:lnSpc>
                <a:spcPct val="80000"/>
              </a:lnSpc>
            </a:pPr>
            <a:r>
              <a:rPr lang="en-US" altLang="ko-KR" sz="2800" dirty="0" smtClean="0">
                <a:ea typeface="굴림" pitchFamily="50" charset="-127"/>
              </a:rPr>
              <a:t>IWN disturbance models are too simplistic</a:t>
            </a:r>
          </a:p>
          <a:p>
            <a:pPr lvl="1">
              <a:lnSpc>
                <a:spcPct val="80000"/>
              </a:lnSpc>
            </a:pPr>
            <a:r>
              <a:rPr lang="en-US" altLang="ko-KR" sz="2400" dirty="0" smtClean="0">
                <a:ea typeface="굴림" pitchFamily="50" charset="-127"/>
              </a:rPr>
              <a:t>do not always capture dynamic patterns seen in practice</a:t>
            </a:r>
          </a:p>
          <a:p>
            <a:pPr>
              <a:lnSpc>
                <a:spcPct val="80000"/>
              </a:lnSpc>
              <a:buFont typeface="Wingdings" pitchFamily="2" charset="2"/>
              <a:buNone/>
            </a:pPr>
            <a:endParaRPr lang="en-US" altLang="ko-KR" sz="2800" dirty="0" smtClean="0">
              <a:ea typeface="굴림" pitchFamily="50" charset="-127"/>
            </a:endParaRPr>
          </a:p>
        </p:txBody>
      </p:sp>
      <p:sp>
        <p:nvSpPr>
          <p:cNvPr id="45060" name="Text Box 4"/>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altLang="ko-KR" sz="4000" smtClean="0">
                <a:ea typeface="굴림" pitchFamily="50" charset="-127"/>
              </a:rPr>
              <a:t>Potential disturbance scenario</a:t>
            </a:r>
            <a:br>
              <a:rPr lang="en-US" altLang="ko-KR" sz="4000" smtClean="0">
                <a:ea typeface="굴림" pitchFamily="50" charset="-127"/>
              </a:rPr>
            </a:br>
            <a:r>
              <a:rPr lang="en-US" altLang="ko-KR" sz="3200" smtClean="0">
                <a:ea typeface="굴림" pitchFamily="50" charset="-127"/>
              </a:rPr>
              <a:t>	probabilistic transitions b/w regimes</a:t>
            </a:r>
          </a:p>
        </p:txBody>
      </p:sp>
      <p:sp>
        <p:nvSpPr>
          <p:cNvPr id="46083" name="Text Box 4"/>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pic>
        <p:nvPicPr>
          <p:cNvPr id="46084" name="Picture 5"/>
          <p:cNvPicPr>
            <a:picLocks noChangeAspect="1" noChangeArrowheads="1"/>
          </p:cNvPicPr>
          <p:nvPr/>
        </p:nvPicPr>
        <p:blipFill>
          <a:blip r:embed="rId3" cstate="print"/>
          <a:srcRect/>
          <a:stretch>
            <a:fillRect/>
          </a:stretch>
        </p:blipFill>
        <p:spPr bwMode="auto">
          <a:xfrm>
            <a:off x="762000" y="1824038"/>
            <a:ext cx="7924800" cy="4221162"/>
          </a:xfrm>
          <a:prstGeom prst="rect">
            <a:avLst/>
          </a:prstGeom>
          <a:noFill/>
          <a:ln w="9525">
            <a:noFill/>
            <a:miter lim="800000"/>
            <a:headEnd/>
            <a:tailEnd/>
          </a:ln>
        </p:spPr>
      </p:pic>
      <p:sp>
        <p:nvSpPr>
          <p:cNvPr id="46085" name="Text Box 7"/>
          <p:cNvSpPr txBox="1">
            <a:spLocks noChangeArrowheads="1"/>
          </p:cNvSpPr>
          <p:nvPr/>
        </p:nvSpPr>
        <p:spPr bwMode="auto">
          <a:xfrm>
            <a:off x="1285875" y="6048375"/>
            <a:ext cx="7086600" cy="366713"/>
          </a:xfrm>
          <a:prstGeom prst="rect">
            <a:avLst/>
          </a:prstGeom>
          <a:noFill/>
          <a:ln w="9525">
            <a:noFill/>
            <a:miter lim="800000"/>
            <a:headEnd/>
            <a:tailEnd/>
          </a:ln>
        </p:spPr>
        <p:txBody>
          <a:bodyPr>
            <a:spAutoFit/>
          </a:bodyPr>
          <a:lstStyle/>
          <a:p>
            <a:pPr eaLnBrk="1" hangingPunct="1"/>
            <a:r>
              <a:rPr lang="en-US" altLang="ko-KR">
                <a:ea typeface="굴림" pitchFamily="50" charset="-127"/>
              </a:rPr>
              <a:t>A hypothesized disturbance  pattern  common in process industries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ltLang="ko-KR" sz="4000" dirty="0" smtClean="0">
                <a:ea typeface="굴림" pitchFamily="50" charset="-127"/>
              </a:rPr>
              <a:t>Probabilistic transitions</a:t>
            </a:r>
            <a:br>
              <a:rPr lang="en-US" altLang="ko-KR" sz="4000" dirty="0" smtClean="0">
                <a:ea typeface="굴림" pitchFamily="50" charset="-127"/>
              </a:rPr>
            </a:br>
            <a:r>
              <a:rPr lang="en-US" altLang="ko-KR" sz="4000" dirty="0" smtClean="0">
                <a:ea typeface="굴림" pitchFamily="50" charset="-127"/>
              </a:rPr>
              <a:t>	Markov chain modeling</a:t>
            </a:r>
          </a:p>
        </p:txBody>
      </p:sp>
      <p:sp>
        <p:nvSpPr>
          <p:cNvPr id="26627" name="Oval 3"/>
          <p:cNvSpPr>
            <a:spLocks noChangeArrowheads="1"/>
          </p:cNvSpPr>
          <p:nvPr/>
        </p:nvSpPr>
        <p:spPr bwMode="auto">
          <a:xfrm>
            <a:off x="2100263" y="1862138"/>
            <a:ext cx="1524000" cy="1447800"/>
          </a:xfrm>
          <a:prstGeom prst="ellipse">
            <a:avLst/>
          </a:prstGeom>
          <a:solidFill>
            <a:srgbClr val="3366FF"/>
          </a:solidFill>
          <a:ln w="9525">
            <a:noFill/>
            <a:round/>
            <a:headEnd/>
            <a:tailEnd/>
          </a:ln>
          <a:effectLst>
            <a:outerShdw dist="35921" dir="2700000" algn="ctr" rotWithShape="0">
              <a:schemeClr val="accent2"/>
            </a:outerShdw>
          </a:effectLst>
        </p:spPr>
        <p:txBody>
          <a:bodyPr wrap="none" anchor="ctr"/>
          <a:lstStyle/>
          <a:p>
            <a:pPr algn="ctr" eaLnBrk="1" hangingPunct="1">
              <a:defRPr/>
            </a:pPr>
            <a:r>
              <a:rPr lang="en-US" altLang="ko-KR">
                <a:solidFill>
                  <a:schemeClr val="bg1"/>
                </a:solidFill>
                <a:latin typeface="Gill Sans MT" pitchFamily="34" charset="0"/>
                <a:ea typeface="굴림" pitchFamily="50" charset="-127"/>
              </a:rPr>
              <a:t>LO-LO</a:t>
            </a:r>
          </a:p>
          <a:p>
            <a:pPr algn="ctr" eaLnBrk="1" hangingPunct="1">
              <a:defRPr/>
            </a:pPr>
            <a:r>
              <a:rPr lang="en-US" altLang="ko-KR">
                <a:solidFill>
                  <a:schemeClr val="bg1"/>
                </a:solidFill>
                <a:latin typeface="Gill Sans MT" pitchFamily="34" charset="0"/>
                <a:ea typeface="굴림" pitchFamily="50" charset="-127"/>
              </a:rPr>
              <a:t>(</a:t>
            </a:r>
            <a:r>
              <a:rPr lang="en-US" altLang="ko-KR" i="1">
                <a:solidFill>
                  <a:schemeClr val="bg1"/>
                </a:solidFill>
                <a:latin typeface="Gill Sans MT" pitchFamily="34" charset="0"/>
                <a:ea typeface="굴림" pitchFamily="50" charset="-127"/>
              </a:rPr>
              <a:t>r = </a:t>
            </a:r>
            <a:r>
              <a:rPr lang="en-US" altLang="ko-KR" i="1">
                <a:solidFill>
                  <a:schemeClr val="bg1"/>
                </a:solidFill>
                <a:latin typeface="Times New Roman" pitchFamily="18" charset="0"/>
                <a:ea typeface="굴림" pitchFamily="50" charset="-127"/>
              </a:rPr>
              <a:t>1</a:t>
            </a:r>
            <a:r>
              <a:rPr lang="en-US" altLang="ko-KR">
                <a:solidFill>
                  <a:schemeClr val="bg1"/>
                </a:solidFill>
                <a:latin typeface="Gill Sans MT" pitchFamily="34" charset="0"/>
                <a:ea typeface="굴림" pitchFamily="50" charset="-127"/>
              </a:rPr>
              <a:t>)</a:t>
            </a:r>
          </a:p>
        </p:txBody>
      </p:sp>
      <p:sp>
        <p:nvSpPr>
          <p:cNvPr id="26628" name="Oval 4"/>
          <p:cNvSpPr>
            <a:spLocks noChangeArrowheads="1"/>
          </p:cNvSpPr>
          <p:nvPr/>
        </p:nvSpPr>
        <p:spPr bwMode="auto">
          <a:xfrm>
            <a:off x="2133600" y="4405313"/>
            <a:ext cx="1524000" cy="1447800"/>
          </a:xfrm>
          <a:prstGeom prst="ellipse">
            <a:avLst/>
          </a:prstGeom>
          <a:solidFill>
            <a:srgbClr val="3366FF"/>
          </a:solidFill>
          <a:ln w="9525">
            <a:noFill/>
            <a:round/>
            <a:headEnd/>
            <a:tailEnd/>
          </a:ln>
          <a:effectLst>
            <a:outerShdw dist="35921" dir="2700000" algn="ctr" rotWithShape="0">
              <a:schemeClr val="accent2"/>
            </a:outerShdw>
          </a:effectLst>
        </p:spPr>
        <p:txBody>
          <a:bodyPr wrap="none" anchor="ctr"/>
          <a:lstStyle/>
          <a:p>
            <a:pPr algn="ctr" eaLnBrk="1" hangingPunct="1">
              <a:defRPr/>
            </a:pPr>
            <a:r>
              <a:rPr lang="en-US" altLang="ko-KR">
                <a:solidFill>
                  <a:schemeClr val="bg1"/>
                </a:solidFill>
                <a:latin typeface="Arial" charset="0"/>
                <a:ea typeface="굴림" pitchFamily="50" charset="-127"/>
              </a:rPr>
              <a:t>HI-LO</a:t>
            </a:r>
          </a:p>
          <a:p>
            <a:pPr algn="ctr" eaLnBrk="1" hangingPunct="1">
              <a:defRPr/>
            </a:pPr>
            <a:r>
              <a:rPr lang="en-US" altLang="ko-KR">
                <a:solidFill>
                  <a:schemeClr val="bg1"/>
                </a:solidFill>
                <a:latin typeface="Arial" charset="0"/>
                <a:ea typeface="굴림" pitchFamily="50" charset="-127"/>
              </a:rPr>
              <a:t>(</a:t>
            </a:r>
            <a:r>
              <a:rPr lang="en-US" altLang="ko-KR" i="1">
                <a:solidFill>
                  <a:schemeClr val="bg1"/>
                </a:solidFill>
                <a:latin typeface="Arial" charset="0"/>
                <a:ea typeface="굴림" pitchFamily="50" charset="-127"/>
              </a:rPr>
              <a:t>r = </a:t>
            </a:r>
            <a:r>
              <a:rPr lang="en-US" altLang="ko-KR" i="1">
                <a:solidFill>
                  <a:schemeClr val="bg1"/>
                </a:solidFill>
                <a:latin typeface="Times New Roman" pitchFamily="18" charset="0"/>
                <a:ea typeface="굴림" pitchFamily="50" charset="-127"/>
              </a:rPr>
              <a:t>3</a:t>
            </a:r>
            <a:r>
              <a:rPr lang="en-US" altLang="ko-KR">
                <a:solidFill>
                  <a:schemeClr val="bg1"/>
                </a:solidFill>
                <a:latin typeface="Arial" charset="0"/>
                <a:ea typeface="굴림" pitchFamily="50" charset="-127"/>
              </a:rPr>
              <a:t>)</a:t>
            </a:r>
          </a:p>
        </p:txBody>
      </p:sp>
      <p:sp>
        <p:nvSpPr>
          <p:cNvPr id="26629" name="Oval 5"/>
          <p:cNvSpPr>
            <a:spLocks noChangeArrowheads="1"/>
          </p:cNvSpPr>
          <p:nvPr/>
        </p:nvSpPr>
        <p:spPr bwMode="auto">
          <a:xfrm>
            <a:off x="5529263" y="4433888"/>
            <a:ext cx="1524000" cy="1447800"/>
          </a:xfrm>
          <a:prstGeom prst="ellipse">
            <a:avLst/>
          </a:prstGeom>
          <a:solidFill>
            <a:srgbClr val="3366FF"/>
          </a:solidFill>
          <a:ln w="9525">
            <a:noFill/>
            <a:round/>
            <a:headEnd/>
            <a:tailEnd/>
          </a:ln>
          <a:effectLst>
            <a:outerShdw dist="35921" dir="2700000" algn="ctr" rotWithShape="0">
              <a:schemeClr val="accent2"/>
            </a:outerShdw>
          </a:effectLst>
        </p:spPr>
        <p:txBody>
          <a:bodyPr wrap="none" anchor="ctr"/>
          <a:lstStyle/>
          <a:p>
            <a:pPr algn="ctr" eaLnBrk="1" hangingPunct="1">
              <a:defRPr/>
            </a:pPr>
            <a:r>
              <a:rPr lang="en-US" altLang="ko-KR">
                <a:solidFill>
                  <a:schemeClr val="bg1"/>
                </a:solidFill>
                <a:latin typeface="Arial" charset="0"/>
                <a:ea typeface="굴림" pitchFamily="50" charset="-127"/>
              </a:rPr>
              <a:t>HI-HI</a:t>
            </a:r>
          </a:p>
          <a:p>
            <a:pPr algn="ctr" eaLnBrk="1" hangingPunct="1">
              <a:defRPr/>
            </a:pPr>
            <a:r>
              <a:rPr lang="en-US" altLang="ko-KR">
                <a:solidFill>
                  <a:schemeClr val="bg1"/>
                </a:solidFill>
                <a:latin typeface="Arial" charset="0"/>
                <a:ea typeface="굴림" pitchFamily="50" charset="-127"/>
              </a:rPr>
              <a:t>(</a:t>
            </a:r>
            <a:r>
              <a:rPr lang="en-US" altLang="ko-KR" i="1">
                <a:solidFill>
                  <a:schemeClr val="bg1"/>
                </a:solidFill>
                <a:latin typeface="Arial" charset="0"/>
                <a:ea typeface="굴림" pitchFamily="50" charset="-127"/>
              </a:rPr>
              <a:t>r = </a:t>
            </a:r>
            <a:r>
              <a:rPr lang="en-US" altLang="ko-KR" i="1">
                <a:solidFill>
                  <a:schemeClr val="bg1"/>
                </a:solidFill>
                <a:latin typeface="Times New Roman" pitchFamily="18" charset="0"/>
                <a:ea typeface="굴림" pitchFamily="50" charset="-127"/>
              </a:rPr>
              <a:t>4</a:t>
            </a:r>
            <a:r>
              <a:rPr lang="en-US" altLang="ko-KR">
                <a:solidFill>
                  <a:schemeClr val="bg1"/>
                </a:solidFill>
                <a:latin typeface="Arial" charset="0"/>
                <a:ea typeface="굴림" pitchFamily="50" charset="-127"/>
              </a:rPr>
              <a:t>)</a:t>
            </a:r>
          </a:p>
        </p:txBody>
      </p:sp>
      <p:sp>
        <p:nvSpPr>
          <p:cNvPr id="47110" name="Text Box 6"/>
          <p:cNvSpPr txBox="1">
            <a:spLocks noChangeArrowheads="1"/>
          </p:cNvSpPr>
          <p:nvPr/>
        </p:nvSpPr>
        <p:spPr bwMode="auto">
          <a:xfrm>
            <a:off x="3308350" y="6172200"/>
            <a:ext cx="2571750" cy="366713"/>
          </a:xfrm>
          <a:prstGeom prst="rect">
            <a:avLst/>
          </a:prstGeom>
          <a:noFill/>
          <a:ln w="9525">
            <a:noFill/>
            <a:miter lim="800000"/>
            <a:headEnd/>
            <a:tailEnd/>
          </a:ln>
        </p:spPr>
        <p:txBody>
          <a:bodyPr wrap="none">
            <a:spAutoFit/>
          </a:bodyPr>
          <a:lstStyle/>
          <a:p>
            <a:pPr eaLnBrk="1" hangingPunct="1"/>
            <a:r>
              <a:rPr lang="en-US" altLang="ko-KR">
                <a:solidFill>
                  <a:srgbClr val="3F3F3F"/>
                </a:solidFill>
                <a:ea typeface="굴림" pitchFamily="50" charset="-127"/>
              </a:rPr>
              <a:t>A 4-state Markov Chain</a:t>
            </a:r>
          </a:p>
        </p:txBody>
      </p:sp>
      <p:sp>
        <p:nvSpPr>
          <p:cNvPr id="26643" name="Oval 19"/>
          <p:cNvSpPr>
            <a:spLocks noChangeArrowheads="1"/>
          </p:cNvSpPr>
          <p:nvPr/>
        </p:nvSpPr>
        <p:spPr bwMode="auto">
          <a:xfrm>
            <a:off x="5491163" y="1919288"/>
            <a:ext cx="1524000" cy="1447800"/>
          </a:xfrm>
          <a:prstGeom prst="ellipse">
            <a:avLst/>
          </a:prstGeom>
          <a:solidFill>
            <a:srgbClr val="3366FF"/>
          </a:solidFill>
          <a:ln w="9525">
            <a:noFill/>
            <a:round/>
            <a:headEnd/>
            <a:tailEnd/>
          </a:ln>
          <a:effectLst>
            <a:outerShdw dist="35921" dir="2700000" algn="ctr" rotWithShape="0">
              <a:schemeClr val="accent2"/>
            </a:outerShdw>
          </a:effectLst>
        </p:spPr>
        <p:txBody>
          <a:bodyPr wrap="none" anchor="ctr"/>
          <a:lstStyle/>
          <a:p>
            <a:pPr algn="ctr" eaLnBrk="1" hangingPunct="1">
              <a:defRPr/>
            </a:pPr>
            <a:r>
              <a:rPr lang="en-US" altLang="ko-KR">
                <a:solidFill>
                  <a:schemeClr val="bg1"/>
                </a:solidFill>
                <a:latin typeface="Gill Sans MT" pitchFamily="34" charset="0"/>
                <a:ea typeface="굴림" pitchFamily="50" charset="-127"/>
              </a:rPr>
              <a:t>LO-HI</a:t>
            </a:r>
          </a:p>
          <a:p>
            <a:pPr algn="ctr" eaLnBrk="1" hangingPunct="1">
              <a:defRPr/>
            </a:pPr>
            <a:r>
              <a:rPr lang="en-US" altLang="ko-KR">
                <a:solidFill>
                  <a:schemeClr val="bg1"/>
                </a:solidFill>
                <a:latin typeface="Gill Sans MT" pitchFamily="34" charset="0"/>
                <a:ea typeface="굴림" pitchFamily="50" charset="-127"/>
              </a:rPr>
              <a:t>(</a:t>
            </a:r>
            <a:r>
              <a:rPr lang="en-US" altLang="ko-KR" i="1">
                <a:solidFill>
                  <a:schemeClr val="bg1"/>
                </a:solidFill>
                <a:latin typeface="Gill Sans MT" pitchFamily="34" charset="0"/>
                <a:ea typeface="굴림" pitchFamily="50" charset="-127"/>
              </a:rPr>
              <a:t>r = </a:t>
            </a:r>
            <a:r>
              <a:rPr lang="en-US" altLang="ko-KR" i="1">
                <a:solidFill>
                  <a:schemeClr val="bg1"/>
                </a:solidFill>
                <a:latin typeface="Times New Roman" pitchFamily="18" charset="0"/>
                <a:ea typeface="굴림" pitchFamily="50" charset="-127"/>
              </a:rPr>
              <a:t>2</a:t>
            </a:r>
            <a:r>
              <a:rPr lang="en-US" altLang="ko-KR">
                <a:solidFill>
                  <a:schemeClr val="bg1"/>
                </a:solidFill>
                <a:latin typeface="Gill Sans MT" pitchFamily="34" charset="0"/>
                <a:ea typeface="굴림" pitchFamily="50" charset="-127"/>
              </a:rPr>
              <a:t>)</a:t>
            </a:r>
          </a:p>
        </p:txBody>
      </p:sp>
      <p:sp>
        <p:nvSpPr>
          <p:cNvPr id="26644" name="AutoShape 20"/>
          <p:cNvSpPr>
            <a:spLocks noChangeArrowheads="1"/>
          </p:cNvSpPr>
          <p:nvPr/>
        </p:nvSpPr>
        <p:spPr bwMode="auto">
          <a:xfrm>
            <a:off x="4062413" y="2133600"/>
            <a:ext cx="990600" cy="762000"/>
          </a:xfrm>
          <a:prstGeom prst="leftRightArrow">
            <a:avLst>
              <a:gd name="adj1" fmla="val 50000"/>
              <a:gd name="adj2" fmla="val 26000"/>
            </a:avLst>
          </a:prstGeom>
          <a:solidFill>
            <a:schemeClr val="accent1"/>
          </a:solidFill>
          <a:ln w="9525">
            <a:solidFill>
              <a:schemeClr val="folHlink"/>
            </a:solidFill>
            <a:miter lim="800000"/>
            <a:headEnd/>
            <a:tailEnd/>
          </a:ln>
          <a:effectLst>
            <a:outerShdw dist="119812" dir="3479677" algn="ctr" rotWithShape="0">
              <a:schemeClr val="bg2"/>
            </a:outerShdw>
          </a:effectLst>
        </p:spPr>
        <p:txBody>
          <a:bodyPr wrap="none" anchor="ctr"/>
          <a:lstStyle/>
          <a:p>
            <a:pPr>
              <a:defRPr/>
            </a:pPr>
            <a:endParaRPr lang="ko-KR" altLang="en-US">
              <a:latin typeface="Arial" charset="0"/>
              <a:ea typeface="굴림" charset="-127"/>
            </a:endParaRPr>
          </a:p>
        </p:txBody>
      </p:sp>
      <p:sp>
        <p:nvSpPr>
          <p:cNvPr id="26645" name="AutoShape 21"/>
          <p:cNvSpPr>
            <a:spLocks noChangeArrowheads="1"/>
          </p:cNvSpPr>
          <p:nvPr/>
        </p:nvSpPr>
        <p:spPr bwMode="auto">
          <a:xfrm>
            <a:off x="4081463" y="4843463"/>
            <a:ext cx="990600" cy="762000"/>
          </a:xfrm>
          <a:prstGeom prst="leftRightArrow">
            <a:avLst>
              <a:gd name="adj1" fmla="val 50000"/>
              <a:gd name="adj2" fmla="val 26000"/>
            </a:avLst>
          </a:prstGeom>
          <a:solidFill>
            <a:schemeClr val="accent1"/>
          </a:solidFill>
          <a:ln w="9525">
            <a:solidFill>
              <a:schemeClr val="folHlink"/>
            </a:solidFill>
            <a:miter lim="800000"/>
            <a:headEnd/>
            <a:tailEnd/>
          </a:ln>
          <a:effectLst>
            <a:outerShdw dist="119812" dir="3479677" algn="ctr" rotWithShape="0">
              <a:schemeClr val="bg2"/>
            </a:outerShdw>
          </a:effectLst>
        </p:spPr>
        <p:txBody>
          <a:bodyPr wrap="none" anchor="ctr"/>
          <a:lstStyle/>
          <a:p>
            <a:pPr>
              <a:defRPr/>
            </a:pPr>
            <a:endParaRPr lang="ko-KR" altLang="en-US">
              <a:latin typeface="Arial" charset="0"/>
              <a:ea typeface="굴림" charset="-127"/>
            </a:endParaRPr>
          </a:p>
        </p:txBody>
      </p:sp>
      <p:sp>
        <p:nvSpPr>
          <p:cNvPr id="26646" name="AutoShape 22"/>
          <p:cNvSpPr>
            <a:spLocks noChangeArrowheads="1"/>
          </p:cNvSpPr>
          <p:nvPr/>
        </p:nvSpPr>
        <p:spPr bwMode="auto">
          <a:xfrm rot="5400000">
            <a:off x="2371725" y="3438525"/>
            <a:ext cx="990600" cy="762000"/>
          </a:xfrm>
          <a:prstGeom prst="leftRightArrow">
            <a:avLst>
              <a:gd name="adj1" fmla="val 50000"/>
              <a:gd name="adj2" fmla="val 26000"/>
            </a:avLst>
          </a:prstGeom>
          <a:solidFill>
            <a:schemeClr val="accent1"/>
          </a:solidFill>
          <a:ln w="9525">
            <a:solidFill>
              <a:schemeClr val="folHlink"/>
            </a:solidFill>
            <a:miter lim="800000"/>
            <a:headEnd/>
            <a:tailEnd/>
          </a:ln>
          <a:effectLst>
            <a:outerShdw dist="119812" dir="3479677" algn="ctr" rotWithShape="0">
              <a:schemeClr val="bg2"/>
            </a:outerShdw>
          </a:effectLst>
        </p:spPr>
        <p:txBody>
          <a:bodyPr wrap="none" anchor="ctr"/>
          <a:lstStyle/>
          <a:p>
            <a:pPr>
              <a:defRPr/>
            </a:pPr>
            <a:endParaRPr lang="ko-KR" altLang="en-US">
              <a:latin typeface="Arial" charset="0"/>
              <a:ea typeface="굴림" charset="-127"/>
            </a:endParaRPr>
          </a:p>
        </p:txBody>
      </p:sp>
      <p:sp>
        <p:nvSpPr>
          <p:cNvPr id="26647" name="AutoShape 23"/>
          <p:cNvSpPr>
            <a:spLocks noChangeArrowheads="1"/>
          </p:cNvSpPr>
          <p:nvPr/>
        </p:nvSpPr>
        <p:spPr bwMode="auto">
          <a:xfrm rot="5400000">
            <a:off x="5815013" y="3481388"/>
            <a:ext cx="990600" cy="762000"/>
          </a:xfrm>
          <a:prstGeom prst="leftRightArrow">
            <a:avLst>
              <a:gd name="adj1" fmla="val 50000"/>
              <a:gd name="adj2" fmla="val 26000"/>
            </a:avLst>
          </a:prstGeom>
          <a:solidFill>
            <a:schemeClr val="accent1"/>
          </a:solidFill>
          <a:ln w="9525">
            <a:solidFill>
              <a:schemeClr val="folHlink"/>
            </a:solidFill>
            <a:miter lim="800000"/>
            <a:headEnd/>
            <a:tailEnd/>
          </a:ln>
          <a:effectLst>
            <a:outerShdw dist="119812" dir="3479677" algn="ctr" rotWithShape="0">
              <a:schemeClr val="bg2"/>
            </a:outerShdw>
          </a:effectLst>
        </p:spPr>
        <p:txBody>
          <a:bodyPr wrap="none" anchor="ctr"/>
          <a:lstStyle/>
          <a:p>
            <a:pPr>
              <a:defRPr/>
            </a:pPr>
            <a:endParaRPr lang="ko-KR" altLang="en-US">
              <a:latin typeface="Arial" charset="0"/>
              <a:ea typeface="굴림" charset="-127"/>
            </a:endParaRPr>
          </a:p>
        </p:txBody>
      </p:sp>
      <p:pic>
        <p:nvPicPr>
          <p:cNvPr id="26649" name="Picture 25" descr="txp_fig"/>
          <p:cNvPicPr>
            <a:picLocks noChangeAspect="1" noChangeArrowheads="1"/>
          </p:cNvPicPr>
          <p:nvPr>
            <p:custDataLst>
              <p:tags r:id="rId1"/>
            </p:custDataLst>
          </p:nvPr>
        </p:nvPicPr>
        <p:blipFill>
          <a:blip r:embed="rId12" cstate="print">
            <a:clrChange>
              <a:clrFrom>
                <a:srgbClr val="FFFFFF"/>
              </a:clrFrom>
              <a:clrTo>
                <a:srgbClr val="FFFFFF">
                  <a:alpha val="0"/>
                </a:srgbClr>
              </a:clrTo>
            </a:clrChange>
          </a:blip>
          <a:srcRect/>
          <a:stretch>
            <a:fillRect/>
          </a:stretch>
        </p:blipFill>
        <p:spPr bwMode="auto">
          <a:xfrm>
            <a:off x="4024313" y="1828800"/>
            <a:ext cx="1060450" cy="219075"/>
          </a:xfrm>
          <a:prstGeom prst="rect">
            <a:avLst/>
          </a:prstGeom>
          <a:noFill/>
          <a:ln w="9525">
            <a:noFill/>
            <a:miter lim="800000"/>
            <a:headEnd/>
            <a:tailEnd/>
          </a:ln>
        </p:spPr>
      </p:pic>
      <p:pic>
        <p:nvPicPr>
          <p:cNvPr id="26651" name="Picture 27" descr="txp_fig"/>
          <p:cNvPicPr>
            <a:picLocks noChangeAspect="1" noChangeArrowheads="1"/>
          </p:cNvPicPr>
          <p:nvPr>
            <p:custDataLst>
              <p:tags r:id="rId2"/>
            </p:custDataLst>
          </p:nvPr>
        </p:nvPicPr>
        <p:blipFill>
          <a:blip r:embed="rId13" cstate="print">
            <a:clrChange>
              <a:clrFrom>
                <a:srgbClr val="FFFFFF"/>
              </a:clrFrom>
              <a:clrTo>
                <a:srgbClr val="FFFFFF">
                  <a:alpha val="0"/>
                </a:srgbClr>
              </a:clrTo>
            </a:clrChange>
          </a:blip>
          <a:srcRect/>
          <a:stretch>
            <a:fillRect/>
          </a:stretch>
        </p:blipFill>
        <p:spPr bwMode="auto">
          <a:xfrm>
            <a:off x="4022725" y="3092450"/>
            <a:ext cx="1060450" cy="219075"/>
          </a:xfrm>
          <a:prstGeom prst="rect">
            <a:avLst/>
          </a:prstGeom>
          <a:noFill/>
          <a:ln w="9525">
            <a:noFill/>
            <a:miter lim="800000"/>
            <a:headEnd/>
            <a:tailEnd/>
          </a:ln>
        </p:spPr>
      </p:pic>
      <p:pic>
        <p:nvPicPr>
          <p:cNvPr id="26654" name="Picture 30" descr="txp_fig"/>
          <p:cNvPicPr>
            <a:picLocks noChangeAspect="1" noChangeArrowheads="1"/>
          </p:cNvPicPr>
          <p:nvPr>
            <p:custDataLst>
              <p:tags r:id="rId3"/>
            </p:custDataLst>
          </p:nvPr>
        </p:nvPicPr>
        <p:blipFill>
          <a:blip r:embed="rId14" cstate="print">
            <a:clrChange>
              <a:clrFrom>
                <a:srgbClr val="FFFFFF"/>
              </a:clrFrom>
              <a:clrTo>
                <a:srgbClr val="FFFFFF">
                  <a:alpha val="0"/>
                </a:srgbClr>
              </a:clrTo>
            </a:clrChange>
          </a:blip>
          <a:srcRect/>
          <a:stretch>
            <a:fillRect/>
          </a:stretch>
        </p:blipFill>
        <p:spPr bwMode="auto">
          <a:xfrm>
            <a:off x="4029075" y="4591050"/>
            <a:ext cx="1060450" cy="219075"/>
          </a:xfrm>
          <a:prstGeom prst="rect">
            <a:avLst/>
          </a:prstGeom>
          <a:noFill/>
          <a:ln w="9525">
            <a:noFill/>
            <a:miter lim="800000"/>
            <a:headEnd/>
            <a:tailEnd/>
          </a:ln>
        </p:spPr>
      </p:pic>
      <p:pic>
        <p:nvPicPr>
          <p:cNvPr id="26655" name="Picture 31" descr="txp_fig"/>
          <p:cNvPicPr>
            <a:picLocks noChangeAspect="1" noChangeArrowheads="1"/>
          </p:cNvPicPr>
          <p:nvPr>
            <p:custDataLst>
              <p:tags r:id="rId4"/>
            </p:custDataLst>
          </p:nvPr>
        </p:nvPicPr>
        <p:blipFill>
          <a:blip r:embed="rId15" cstate="print">
            <a:clrChange>
              <a:clrFrom>
                <a:srgbClr val="FFFFFF"/>
              </a:clrFrom>
              <a:clrTo>
                <a:srgbClr val="FFFFFF">
                  <a:alpha val="0"/>
                </a:srgbClr>
              </a:clrTo>
            </a:clrChange>
          </a:blip>
          <a:srcRect/>
          <a:stretch>
            <a:fillRect/>
          </a:stretch>
        </p:blipFill>
        <p:spPr bwMode="auto">
          <a:xfrm>
            <a:off x="4027488" y="5711825"/>
            <a:ext cx="1060450" cy="219075"/>
          </a:xfrm>
          <a:prstGeom prst="rect">
            <a:avLst/>
          </a:prstGeom>
          <a:noFill/>
          <a:ln w="9525">
            <a:noFill/>
            <a:miter lim="800000"/>
            <a:headEnd/>
            <a:tailEnd/>
          </a:ln>
        </p:spPr>
      </p:pic>
      <p:pic>
        <p:nvPicPr>
          <p:cNvPr id="26657" name="Picture 33" descr="txp_fig"/>
          <p:cNvPicPr>
            <a:picLocks noChangeAspect="1" noChangeArrowheads="1"/>
          </p:cNvPicPr>
          <p:nvPr>
            <p:custDataLst>
              <p:tags r:id="rId5"/>
            </p:custDataLst>
          </p:nvPr>
        </p:nvPicPr>
        <p:blipFill>
          <a:blip r:embed="rId16" cstate="print">
            <a:clrChange>
              <a:clrFrom>
                <a:srgbClr val="FFFFFF"/>
              </a:clrFrom>
              <a:clrTo>
                <a:srgbClr val="FFFFFF">
                  <a:alpha val="0"/>
                </a:srgbClr>
              </a:clrTo>
            </a:clrChange>
          </a:blip>
          <a:srcRect/>
          <a:stretch>
            <a:fillRect/>
          </a:stretch>
        </p:blipFill>
        <p:spPr bwMode="auto">
          <a:xfrm>
            <a:off x="4994275" y="3763963"/>
            <a:ext cx="1060450" cy="219075"/>
          </a:xfrm>
          <a:prstGeom prst="rect">
            <a:avLst/>
          </a:prstGeom>
          <a:noFill/>
          <a:ln w="9525">
            <a:noFill/>
            <a:miter lim="800000"/>
            <a:headEnd/>
            <a:tailEnd/>
          </a:ln>
        </p:spPr>
      </p:pic>
      <p:pic>
        <p:nvPicPr>
          <p:cNvPr id="26659" name="Picture 35" descr="txp_fig"/>
          <p:cNvPicPr>
            <a:picLocks noChangeAspect="1" noChangeArrowheads="1"/>
          </p:cNvPicPr>
          <p:nvPr>
            <p:custDataLst>
              <p:tags r:id="rId6"/>
            </p:custDataLst>
          </p:nvPr>
        </p:nvPicPr>
        <p:blipFill>
          <a:blip r:embed="rId17" cstate="print">
            <a:clrChange>
              <a:clrFrom>
                <a:srgbClr val="FFFFFF"/>
              </a:clrFrom>
              <a:clrTo>
                <a:srgbClr val="FFFFFF">
                  <a:alpha val="0"/>
                </a:srgbClr>
              </a:clrTo>
            </a:clrChange>
          </a:blip>
          <a:srcRect/>
          <a:stretch>
            <a:fillRect/>
          </a:stretch>
        </p:blipFill>
        <p:spPr bwMode="auto">
          <a:xfrm>
            <a:off x="6638925" y="3754438"/>
            <a:ext cx="1060450" cy="219075"/>
          </a:xfrm>
          <a:prstGeom prst="rect">
            <a:avLst/>
          </a:prstGeom>
          <a:noFill/>
          <a:ln w="9525">
            <a:noFill/>
            <a:miter lim="800000"/>
            <a:headEnd/>
            <a:tailEnd/>
          </a:ln>
        </p:spPr>
      </p:pic>
      <p:pic>
        <p:nvPicPr>
          <p:cNvPr id="26661" name="Picture 37" descr="txp_fig"/>
          <p:cNvPicPr>
            <a:picLocks noChangeAspect="1" noChangeArrowheads="1"/>
          </p:cNvPicPr>
          <p:nvPr>
            <p:custDataLst>
              <p:tags r:id="rId7"/>
            </p:custDataLst>
          </p:nvPr>
        </p:nvPicPr>
        <p:blipFill>
          <a:blip r:embed="rId18" cstate="print">
            <a:clrChange>
              <a:clrFrom>
                <a:srgbClr val="FFFFFF"/>
              </a:clrFrom>
              <a:clrTo>
                <a:srgbClr val="FFFFFF">
                  <a:alpha val="0"/>
                </a:srgbClr>
              </a:clrTo>
            </a:clrChange>
          </a:blip>
          <a:srcRect/>
          <a:stretch>
            <a:fillRect/>
          </a:stretch>
        </p:blipFill>
        <p:spPr bwMode="auto">
          <a:xfrm>
            <a:off x="3270250" y="3768725"/>
            <a:ext cx="1060450" cy="219075"/>
          </a:xfrm>
          <a:prstGeom prst="rect">
            <a:avLst/>
          </a:prstGeom>
          <a:noFill/>
          <a:ln w="9525">
            <a:noFill/>
            <a:miter lim="800000"/>
            <a:headEnd/>
            <a:tailEnd/>
          </a:ln>
        </p:spPr>
      </p:pic>
      <p:pic>
        <p:nvPicPr>
          <p:cNvPr id="26663" name="Picture 39" descr="txp_fig"/>
          <p:cNvPicPr>
            <a:picLocks noChangeAspect="1" noChangeArrowheads="1"/>
          </p:cNvPicPr>
          <p:nvPr>
            <p:custDataLst>
              <p:tags r:id="rId8"/>
            </p:custDataLst>
          </p:nvPr>
        </p:nvPicPr>
        <p:blipFill>
          <a:blip r:embed="rId19" cstate="print">
            <a:clrChange>
              <a:clrFrom>
                <a:srgbClr val="FFFFFF"/>
              </a:clrFrom>
              <a:clrTo>
                <a:srgbClr val="FFFFFF">
                  <a:alpha val="0"/>
                </a:srgbClr>
              </a:clrTo>
            </a:clrChange>
          </a:blip>
          <a:srcRect/>
          <a:stretch>
            <a:fillRect/>
          </a:stretch>
        </p:blipFill>
        <p:spPr bwMode="auto">
          <a:xfrm>
            <a:off x="1500188" y="3768725"/>
            <a:ext cx="1060450" cy="219075"/>
          </a:xfrm>
          <a:prstGeom prst="rect">
            <a:avLst/>
          </a:prstGeom>
          <a:noFill/>
          <a:ln w="9525">
            <a:noFill/>
            <a:miter lim="800000"/>
            <a:headEnd/>
            <a:tailEnd/>
          </a:ln>
        </p:spPr>
      </p:pic>
      <p:grpSp>
        <p:nvGrpSpPr>
          <p:cNvPr id="2" name="Group 43"/>
          <p:cNvGrpSpPr>
            <a:grpSpLocks/>
          </p:cNvGrpSpPr>
          <p:nvPr/>
        </p:nvGrpSpPr>
        <p:grpSpPr bwMode="auto">
          <a:xfrm>
            <a:off x="5181600" y="4876800"/>
            <a:ext cx="3581400" cy="1600200"/>
            <a:chOff x="3504" y="4320"/>
            <a:chExt cx="2256" cy="1008"/>
          </a:xfrm>
          <a:solidFill>
            <a:schemeClr val="bg2">
              <a:lumMod val="90000"/>
            </a:schemeClr>
          </a:solidFill>
        </p:grpSpPr>
        <p:sp>
          <p:nvSpPr>
            <p:cNvPr id="26666" name="AutoShape 42"/>
            <p:cNvSpPr>
              <a:spLocks noChangeArrowheads="1"/>
            </p:cNvSpPr>
            <p:nvPr/>
          </p:nvSpPr>
          <p:spPr bwMode="auto">
            <a:xfrm>
              <a:off x="3504" y="4320"/>
              <a:ext cx="2256" cy="1008"/>
            </a:xfrm>
            <a:prstGeom prst="roundRect">
              <a:avLst>
                <a:gd name="adj" fmla="val 16667"/>
              </a:avLst>
            </a:prstGeom>
            <a:grpFill/>
            <a:ln w="9525">
              <a:noFill/>
              <a:round/>
              <a:headEnd/>
              <a:tailEnd/>
            </a:ln>
            <a:effectLst>
              <a:outerShdw dist="109250" dir="3267739" algn="ctr" rotWithShape="0">
                <a:schemeClr val="bg2"/>
              </a:outerShdw>
            </a:effectLst>
          </p:spPr>
          <p:txBody>
            <a:bodyPr wrap="none" anchor="ctr"/>
            <a:lstStyle/>
            <a:p>
              <a:pPr>
                <a:defRPr/>
              </a:pPr>
              <a:endParaRPr lang="ko-KR" altLang="en-US">
                <a:latin typeface="Arial" charset="0"/>
                <a:ea typeface="굴림" charset="-127"/>
              </a:endParaRPr>
            </a:p>
          </p:txBody>
        </p:sp>
        <p:pic>
          <p:nvPicPr>
            <p:cNvPr id="47127" name="Picture 41" descr="txp_fig"/>
            <p:cNvPicPr>
              <a:picLocks noChangeAspect="1" noChangeArrowheads="1"/>
            </p:cNvPicPr>
            <p:nvPr>
              <p:custDataLst>
                <p:tags r:id="rId9"/>
              </p:custDataLst>
            </p:nvPr>
          </p:nvPicPr>
          <p:blipFill>
            <a:blip r:embed="rId20" cstate="print">
              <a:clrChange>
                <a:clrFrom>
                  <a:srgbClr val="FFFFFF"/>
                </a:clrFrom>
                <a:clrTo>
                  <a:srgbClr val="FFFFFF">
                    <a:alpha val="0"/>
                  </a:srgbClr>
                </a:clrTo>
              </a:clrChange>
            </a:blip>
            <a:srcRect/>
            <a:stretch>
              <a:fillRect/>
            </a:stretch>
          </p:blipFill>
          <p:spPr bwMode="auto">
            <a:xfrm>
              <a:off x="3792" y="4572"/>
              <a:ext cx="1837" cy="564"/>
            </a:xfrm>
            <a:prstGeom prst="rect">
              <a:avLst/>
            </a:prstGeom>
            <a:grpFill/>
            <a:ln w="9525">
              <a:noFill/>
              <a:miter lim="800000"/>
              <a:headEnd/>
              <a:tailEnd/>
            </a:ln>
          </p:spPr>
        </p:pic>
      </p:grpSp>
      <p:sp>
        <p:nvSpPr>
          <p:cNvPr id="47125" name="Text Box 44"/>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6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6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6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altLang="ko-KR" sz="4000" dirty="0" smtClean="0">
                <a:ea typeface="굴림" pitchFamily="50" charset="-127"/>
              </a:rPr>
              <a:t>Plant model –(1)</a:t>
            </a:r>
            <a:br>
              <a:rPr lang="en-US" altLang="ko-KR" sz="4000" dirty="0" smtClean="0">
                <a:ea typeface="굴림" pitchFamily="50" charset="-127"/>
              </a:rPr>
            </a:br>
            <a:r>
              <a:rPr lang="en-US" altLang="ko-KR" sz="4000" dirty="0" smtClean="0">
                <a:ea typeface="굴림" pitchFamily="50" charset="-127"/>
              </a:rPr>
              <a:t>	</a:t>
            </a:r>
            <a:r>
              <a:rPr lang="en-US" altLang="ko-KR" sz="3600" dirty="0" smtClean="0">
                <a:ea typeface="굴림" pitchFamily="50" charset="-127"/>
              </a:rPr>
              <a:t>Markov Jump Linear System</a:t>
            </a:r>
          </a:p>
        </p:txBody>
      </p:sp>
      <p:sp>
        <p:nvSpPr>
          <p:cNvPr id="12294" name="AutoShape 6"/>
          <p:cNvSpPr>
            <a:spLocks noChangeArrowheads="1"/>
          </p:cNvSpPr>
          <p:nvPr/>
        </p:nvSpPr>
        <p:spPr bwMode="auto">
          <a:xfrm>
            <a:off x="838200" y="1981200"/>
            <a:ext cx="7772400" cy="3657600"/>
          </a:xfrm>
          <a:prstGeom prst="roundRect">
            <a:avLst>
              <a:gd name="adj" fmla="val 8551"/>
            </a:avLst>
          </a:prstGeom>
          <a:solidFill>
            <a:schemeClr val="bg2"/>
          </a:solidFill>
          <a:ln w="9525">
            <a:noFill/>
            <a:round/>
            <a:headEnd/>
            <a:tailEnd/>
          </a:ln>
          <a:effectLst>
            <a:outerShdw dist="117088" dir="2436078" algn="ctr" rotWithShape="0">
              <a:schemeClr val="bg2"/>
            </a:outerShdw>
          </a:effectLst>
        </p:spPr>
        <p:txBody>
          <a:bodyPr wrap="none" anchor="ctr"/>
          <a:lstStyle/>
          <a:p>
            <a:pPr>
              <a:defRPr/>
            </a:pPr>
            <a:endParaRPr lang="ko-KR" altLang="en-US">
              <a:latin typeface="Arial" charset="0"/>
              <a:ea typeface="굴림" charset="-127"/>
            </a:endParaRPr>
          </a:p>
        </p:txBody>
      </p:sp>
      <p:pic>
        <p:nvPicPr>
          <p:cNvPr id="12295" name="Picture 7"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2819400" y="2971800"/>
            <a:ext cx="4735513" cy="1801813"/>
          </a:xfrm>
          <a:prstGeom prst="rect">
            <a:avLst/>
          </a:prstGeom>
          <a:noFill/>
          <a:ln w="9525">
            <a:noFill/>
            <a:miter lim="800000"/>
            <a:headEnd/>
            <a:tailEnd/>
          </a:ln>
        </p:spPr>
      </p:pic>
      <p:pic>
        <p:nvPicPr>
          <p:cNvPr id="12297" name="Picture 9" descr="txp_fig"/>
          <p:cNvPicPr>
            <a:picLocks noChangeAspect="1" noChangeArrowheads="1"/>
          </p:cNvPicPr>
          <p:nvPr>
            <p:custDataLst>
              <p:tags r:id="rId2"/>
            </p:custDataLst>
          </p:nvPr>
        </p:nvPicPr>
        <p:blipFill>
          <a:blip r:embed="rId7" cstate="print">
            <a:clrChange>
              <a:clrFrom>
                <a:srgbClr val="FFFFFF"/>
              </a:clrFrom>
              <a:clrTo>
                <a:srgbClr val="FFFFFF">
                  <a:alpha val="0"/>
                </a:srgbClr>
              </a:clrTo>
            </a:clrChange>
          </a:blip>
          <a:srcRect/>
          <a:stretch>
            <a:fillRect/>
          </a:stretch>
        </p:blipFill>
        <p:spPr bwMode="auto">
          <a:xfrm>
            <a:off x="6130925" y="4300538"/>
            <a:ext cx="2174875" cy="393700"/>
          </a:xfrm>
          <a:prstGeom prst="rect">
            <a:avLst/>
          </a:prstGeom>
          <a:noFill/>
          <a:ln w="9525">
            <a:noFill/>
            <a:miter lim="800000"/>
            <a:headEnd/>
            <a:tailEnd/>
          </a:ln>
        </p:spPr>
      </p:pic>
      <p:pic>
        <p:nvPicPr>
          <p:cNvPr id="12299" name="Picture 11" descr="txp_fig"/>
          <p:cNvPicPr>
            <a:picLocks noChangeAspect="1" noChangeArrowheads="1"/>
          </p:cNvPicPr>
          <p:nvPr>
            <p:custDataLst>
              <p:tags r:id="rId3"/>
            </p:custDataLst>
          </p:nvPr>
        </p:nvPicPr>
        <p:blipFill>
          <a:blip r:embed="rId8" cstate="print">
            <a:clrChange>
              <a:clrFrom>
                <a:srgbClr val="FFFFFF"/>
              </a:clrFrom>
              <a:clrTo>
                <a:srgbClr val="FFFFFF">
                  <a:alpha val="0"/>
                </a:srgbClr>
              </a:clrTo>
            </a:clrChange>
          </a:blip>
          <a:srcRect/>
          <a:stretch>
            <a:fillRect/>
          </a:stretch>
        </p:blipFill>
        <p:spPr bwMode="auto">
          <a:xfrm>
            <a:off x="6130925" y="4986338"/>
            <a:ext cx="2166938" cy="347662"/>
          </a:xfrm>
          <a:prstGeom prst="rect">
            <a:avLst/>
          </a:prstGeom>
          <a:noFill/>
          <a:ln w="9525">
            <a:noFill/>
            <a:miter lim="800000"/>
            <a:headEnd/>
            <a:tailEnd/>
          </a:ln>
        </p:spPr>
      </p:pic>
      <p:sp>
        <p:nvSpPr>
          <p:cNvPr id="12301" name="AutoShape 13"/>
          <p:cNvSpPr>
            <a:spLocks/>
          </p:cNvSpPr>
          <p:nvPr/>
        </p:nvSpPr>
        <p:spPr bwMode="auto">
          <a:xfrm>
            <a:off x="5257800" y="2971800"/>
            <a:ext cx="152400" cy="914400"/>
          </a:xfrm>
          <a:prstGeom prst="rightBrace">
            <a:avLst>
              <a:gd name="adj1" fmla="val 50000"/>
              <a:gd name="adj2" fmla="val 50000"/>
            </a:avLst>
          </a:prstGeom>
          <a:noFill/>
          <a:ln w="38100">
            <a:solidFill>
              <a:schemeClr val="tx1"/>
            </a:solidFill>
            <a:round/>
            <a:headEnd/>
            <a:tailEnd/>
          </a:ln>
        </p:spPr>
        <p:txBody>
          <a:bodyPr wrap="none" anchor="ctr"/>
          <a:lstStyle/>
          <a:p>
            <a:endParaRPr lang="ko-KR" altLang="en-US">
              <a:ea typeface="굴림" pitchFamily="50" charset="-127"/>
            </a:endParaRPr>
          </a:p>
        </p:txBody>
      </p:sp>
      <p:sp>
        <p:nvSpPr>
          <p:cNvPr id="48136" name="Text Box 14"/>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83333E-6 -1.38778E-17 L -0.10834 -0.06659 " pathEditMode="relative" ptsTypes="AA">
                                      <p:cBhvr>
                                        <p:cTn id="6" dur="1000" fill="hold"/>
                                        <p:tgtEl>
                                          <p:spTgt spid="12295"/>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229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29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AutoShape 5"/>
          <p:cNvSpPr>
            <a:spLocks noChangeArrowheads="1"/>
          </p:cNvSpPr>
          <p:nvPr/>
        </p:nvSpPr>
        <p:spPr bwMode="auto">
          <a:xfrm>
            <a:off x="528638" y="2305050"/>
            <a:ext cx="8153400" cy="2743200"/>
          </a:xfrm>
          <a:prstGeom prst="roundRect">
            <a:avLst>
              <a:gd name="adj" fmla="val 9782"/>
            </a:avLst>
          </a:prstGeom>
          <a:solidFill>
            <a:schemeClr val="bg2"/>
          </a:solidFill>
          <a:ln w="9525">
            <a:noFill/>
            <a:round/>
            <a:headEnd/>
            <a:tailEnd/>
          </a:ln>
          <a:effectLst>
            <a:outerShdw dist="99190" dir="2388334" algn="ctr" rotWithShape="0">
              <a:schemeClr val="hlink"/>
            </a:outerShdw>
          </a:effectLst>
        </p:spPr>
        <p:txBody>
          <a:bodyPr wrap="none" anchor="ctr"/>
          <a:lstStyle/>
          <a:p>
            <a:pPr>
              <a:defRPr/>
            </a:pPr>
            <a:endParaRPr lang="ko-KR" altLang="en-US">
              <a:latin typeface="Arial" charset="0"/>
              <a:ea typeface="굴림" charset="-127"/>
            </a:endParaRPr>
          </a:p>
        </p:txBody>
      </p:sp>
      <p:sp>
        <p:nvSpPr>
          <p:cNvPr id="49155" name="Rectangle 2"/>
          <p:cNvSpPr>
            <a:spLocks noGrp="1" noChangeArrowheads="1"/>
          </p:cNvSpPr>
          <p:nvPr>
            <p:ph type="title"/>
          </p:nvPr>
        </p:nvSpPr>
        <p:spPr/>
        <p:txBody>
          <a:bodyPr>
            <a:normAutofit fontScale="90000"/>
          </a:bodyPr>
          <a:lstStyle/>
          <a:p>
            <a:r>
              <a:rPr lang="en-US" altLang="ko-KR" sz="4000" dirty="0" smtClean="0">
                <a:ea typeface="굴림" pitchFamily="50" charset="-127"/>
              </a:rPr>
              <a:t>Plant model –(2)</a:t>
            </a:r>
            <a:br>
              <a:rPr lang="en-US" altLang="ko-KR" sz="4000" dirty="0" smtClean="0">
                <a:ea typeface="굴림" pitchFamily="50" charset="-127"/>
              </a:rPr>
            </a:br>
            <a:r>
              <a:rPr lang="en-US" altLang="ko-KR" sz="4000" dirty="0" smtClean="0">
                <a:ea typeface="굴림" pitchFamily="50" charset="-127"/>
              </a:rPr>
              <a:t>	</a:t>
            </a:r>
            <a:r>
              <a:rPr lang="en-US" altLang="ko-KR" sz="3600" dirty="0" smtClean="0">
                <a:ea typeface="굴림" pitchFamily="50" charset="-127"/>
              </a:rPr>
              <a:t>Markov Jump Linear System</a:t>
            </a:r>
          </a:p>
        </p:txBody>
      </p:sp>
      <p:pic>
        <p:nvPicPr>
          <p:cNvPr id="49156" name="Picture 4"/>
          <p:cNvPicPr>
            <a:picLocks noChangeAspect="1" noChangeArrowheads="1"/>
          </p:cNvPicPr>
          <p:nvPr/>
        </p:nvPicPr>
        <p:blipFill>
          <a:blip r:embed="rId3" cstate="print"/>
          <a:srcRect/>
          <a:stretch>
            <a:fillRect/>
          </a:stretch>
        </p:blipFill>
        <p:spPr bwMode="auto">
          <a:xfrm>
            <a:off x="676275" y="2667000"/>
            <a:ext cx="7934325" cy="2147888"/>
          </a:xfrm>
          <a:prstGeom prst="rect">
            <a:avLst/>
          </a:prstGeom>
          <a:noFill/>
          <a:ln w="9525">
            <a:noFill/>
            <a:miter lim="800000"/>
            <a:headEnd/>
            <a:tailEnd/>
          </a:ln>
        </p:spPr>
      </p:pic>
      <p:sp>
        <p:nvSpPr>
          <p:cNvPr id="49157" name="Text Box 7"/>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idx="1"/>
          </p:nvPr>
        </p:nvSpPr>
        <p:spPr/>
        <p:txBody>
          <a:bodyPr>
            <a:normAutofit/>
          </a:bodyPr>
          <a:lstStyle/>
          <a:p>
            <a:r>
              <a:rPr lang="en-US" altLang="ko-KR" sz="4000" b="1" dirty="0" smtClean="0"/>
              <a:t>Introduction</a:t>
            </a:r>
            <a:endParaRPr lang="ko-KR" altLang="en-US" sz="4000" b="1" dirty="0"/>
          </a:p>
        </p:txBody>
      </p:sp>
      <p:sp>
        <p:nvSpPr>
          <p:cNvPr id="3" name="제목 2"/>
          <p:cNvSpPr>
            <a:spLocks noGrp="1"/>
          </p:cNvSpPr>
          <p:nvPr>
            <p:ph type="title"/>
          </p:nvPr>
        </p:nvSpPr>
        <p:spPr/>
        <p:txBody>
          <a:bodyPr>
            <a:normAutofit/>
          </a:bodyPr>
          <a:lstStyle/>
          <a:p>
            <a:r>
              <a:rPr lang="en-US" altLang="ko-KR" sz="4800" dirty="0" smtClean="0"/>
              <a:t>Part I</a:t>
            </a:r>
            <a:endParaRPr lang="ko-KR" altLang="en-US" sz="4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altLang="ko-KR" sz="4000" smtClean="0">
                <a:ea typeface="굴림" pitchFamily="50" charset="-127"/>
              </a:rPr>
              <a:t>Detectable formulation</a:t>
            </a:r>
            <a:r>
              <a:rPr lang="en-US" altLang="ko-KR" sz="4000" baseline="30000" smtClean="0">
                <a:ea typeface="굴림" pitchFamily="50" charset="-127"/>
              </a:rPr>
              <a:t>*</a:t>
            </a:r>
            <a:r>
              <a:rPr lang="en-US" altLang="ko-KR" sz="4000" smtClean="0">
                <a:ea typeface="굴림" pitchFamily="50" charset="-127"/>
              </a:rPr>
              <a:t> </a:t>
            </a:r>
            <a:br>
              <a:rPr lang="en-US" altLang="ko-KR" sz="4000" smtClean="0">
                <a:ea typeface="굴림" pitchFamily="50" charset="-127"/>
              </a:rPr>
            </a:br>
            <a:r>
              <a:rPr lang="en-US" altLang="ko-KR" sz="4000" smtClean="0">
                <a:ea typeface="굴림" pitchFamily="50" charset="-127"/>
              </a:rPr>
              <a:t>	after differencing</a:t>
            </a:r>
          </a:p>
        </p:txBody>
      </p:sp>
      <p:sp>
        <p:nvSpPr>
          <p:cNvPr id="14341" name="AutoShape 5"/>
          <p:cNvSpPr>
            <a:spLocks noChangeArrowheads="1"/>
          </p:cNvSpPr>
          <p:nvPr/>
        </p:nvSpPr>
        <p:spPr bwMode="auto">
          <a:xfrm>
            <a:off x="762000" y="1905000"/>
            <a:ext cx="7581900" cy="4191000"/>
          </a:xfrm>
          <a:prstGeom prst="roundRect">
            <a:avLst>
              <a:gd name="adj" fmla="val 6847"/>
            </a:avLst>
          </a:prstGeom>
          <a:solidFill>
            <a:schemeClr val="bg2"/>
          </a:solidFill>
          <a:ln w="9525">
            <a:noFill/>
            <a:round/>
            <a:headEnd/>
            <a:tailEnd/>
          </a:ln>
          <a:effectLst>
            <a:outerShdw dist="117088" dir="2436078" algn="ctr" rotWithShape="0">
              <a:schemeClr val="bg2"/>
            </a:outerShdw>
          </a:effectLst>
        </p:spPr>
        <p:txBody>
          <a:bodyPr wrap="none" anchor="ctr"/>
          <a:lstStyle/>
          <a:p>
            <a:pPr>
              <a:defRPr/>
            </a:pPr>
            <a:endParaRPr lang="ko-KR" altLang="en-US">
              <a:latin typeface="Arial" charset="0"/>
              <a:ea typeface="굴림" charset="-127"/>
            </a:endParaRPr>
          </a:p>
        </p:txBody>
      </p:sp>
      <p:sp>
        <p:nvSpPr>
          <p:cNvPr id="50180" name="Text Box 7"/>
          <p:cNvSpPr txBox="1">
            <a:spLocks noChangeArrowheads="1"/>
          </p:cNvSpPr>
          <p:nvPr/>
        </p:nvSpPr>
        <p:spPr bwMode="auto">
          <a:xfrm>
            <a:off x="288925" y="6284913"/>
            <a:ext cx="184150" cy="366712"/>
          </a:xfrm>
          <a:prstGeom prst="rect">
            <a:avLst/>
          </a:prstGeom>
          <a:noFill/>
          <a:ln w="9525">
            <a:noFill/>
            <a:miter lim="800000"/>
            <a:headEnd/>
            <a:tailEnd/>
          </a:ln>
        </p:spPr>
        <p:txBody>
          <a:bodyPr wrap="none">
            <a:spAutoFit/>
          </a:bodyPr>
          <a:lstStyle/>
          <a:p>
            <a:endParaRPr lang="ko-KR" altLang="ko-KR">
              <a:ea typeface="굴림" pitchFamily="50" charset="-127"/>
            </a:endParaRPr>
          </a:p>
        </p:txBody>
      </p:sp>
      <p:pic>
        <p:nvPicPr>
          <p:cNvPr id="14346" name="Picture 10" descr="txp_fig"/>
          <p:cNvPicPr>
            <a:picLocks noChangeAspect="1" noChangeArrowheads="1"/>
          </p:cNvPicPr>
          <p:nvPr>
            <p:custDataLst>
              <p:tags r:id="rId1"/>
            </p:custDataLst>
          </p:nvPr>
        </p:nvPicPr>
        <p:blipFill>
          <a:blip r:embed="rId5" cstate="print">
            <a:clrChange>
              <a:clrFrom>
                <a:srgbClr val="FFFFFF"/>
              </a:clrFrom>
              <a:clrTo>
                <a:srgbClr val="FFFFFF">
                  <a:alpha val="0"/>
                </a:srgbClr>
              </a:clrTo>
            </a:clrChange>
          </a:blip>
          <a:srcRect/>
          <a:stretch>
            <a:fillRect/>
          </a:stretch>
        </p:blipFill>
        <p:spPr bwMode="auto">
          <a:xfrm>
            <a:off x="1828800" y="2286000"/>
            <a:ext cx="6105525" cy="3490913"/>
          </a:xfrm>
          <a:prstGeom prst="rect">
            <a:avLst/>
          </a:prstGeom>
          <a:noFill/>
          <a:ln w="9525">
            <a:noFill/>
            <a:miter lim="800000"/>
            <a:headEnd/>
            <a:tailEnd/>
          </a:ln>
        </p:spPr>
      </p:pic>
      <p:sp>
        <p:nvSpPr>
          <p:cNvPr id="50182" name="Text Box 11"/>
          <p:cNvSpPr txBox="1">
            <a:spLocks noChangeArrowheads="1"/>
          </p:cNvSpPr>
          <p:nvPr/>
        </p:nvSpPr>
        <p:spPr bwMode="auto">
          <a:xfrm>
            <a:off x="85725" y="6400800"/>
            <a:ext cx="3206750" cy="366713"/>
          </a:xfrm>
          <a:prstGeom prst="rect">
            <a:avLst/>
          </a:prstGeom>
          <a:noFill/>
          <a:ln w="9525">
            <a:noFill/>
            <a:miter lim="800000"/>
            <a:headEnd/>
            <a:tailEnd/>
          </a:ln>
        </p:spPr>
        <p:txBody>
          <a:bodyPr wrap="none">
            <a:spAutoFit/>
          </a:bodyPr>
          <a:lstStyle/>
          <a:p>
            <a:r>
              <a:rPr lang="en-US" altLang="ko-KR">
                <a:ea typeface="굴림" pitchFamily="50" charset="-127"/>
              </a:rPr>
              <a:t>* used by estimator/ controller</a:t>
            </a:r>
          </a:p>
        </p:txBody>
      </p:sp>
      <p:pic>
        <p:nvPicPr>
          <p:cNvPr id="14349" name="Picture 13" descr="txp_fig"/>
          <p:cNvPicPr>
            <a:picLocks noChangeAspect="1" noChangeArrowheads="1"/>
          </p:cNvPicPr>
          <p:nvPr>
            <p:custDataLst>
              <p:tags r:id="rId2"/>
            </p:custDataLst>
          </p:nvPr>
        </p:nvPicPr>
        <p:blipFill>
          <a:blip r:embed="rId6" cstate="print">
            <a:clrChange>
              <a:clrFrom>
                <a:srgbClr val="FFFFFF"/>
              </a:clrFrom>
              <a:clrTo>
                <a:srgbClr val="FFFFFF">
                  <a:alpha val="0"/>
                </a:srgbClr>
              </a:clrTo>
            </a:clrChange>
          </a:blip>
          <a:srcRect/>
          <a:stretch>
            <a:fillRect/>
          </a:stretch>
        </p:blipFill>
        <p:spPr bwMode="auto">
          <a:xfrm>
            <a:off x="3429000" y="4343400"/>
            <a:ext cx="4725988" cy="839788"/>
          </a:xfrm>
          <a:prstGeom prst="rect">
            <a:avLst/>
          </a:prstGeom>
          <a:noFill/>
          <a:ln w="9525">
            <a:noFill/>
            <a:miter lim="800000"/>
            <a:headEnd/>
            <a:tailEnd/>
          </a:ln>
        </p:spPr>
      </p:pic>
      <p:sp>
        <p:nvSpPr>
          <p:cNvPr id="50184" name="Text Box 14"/>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4346"/>
                                        </p:tgtEl>
                                      </p:cBhvr>
                                      <p:by x="50000" y="50000"/>
                                    </p:animScale>
                                  </p:childTnLst>
                                </p:cTn>
                              </p:par>
                              <p:par>
                                <p:cTn id="7" presetID="0" presetClass="path" presetSubtype="0" accel="50000" decel="50000" fill="hold" nodeType="withEffect">
                                  <p:stCondLst>
                                    <p:cond delay="0"/>
                                  </p:stCondLst>
                                  <p:childTnLst>
                                    <p:animMotion origin="layout" path="M 8.33333E-7 5.78035E-8 L -0.15833 -0.09988 " pathEditMode="relative" ptsTypes="AA">
                                      <p:cBhvr>
                                        <p:cTn id="8" dur="500" fill="hold"/>
                                        <p:tgtEl>
                                          <p:spTgt spid="14346"/>
                                        </p:tgtEl>
                                        <p:attrNameLst>
                                          <p:attrName>ppt_x</p:attrName>
                                          <p:attrName>ppt_y</p:attrName>
                                        </p:attrNameLst>
                                      </p:cBhvr>
                                    </p:animMotion>
                                  </p:childTnLst>
                                </p:cTn>
                              </p:par>
                            </p:childTnLst>
                          </p:cTn>
                        </p:par>
                        <p:par>
                          <p:cTn id="9" fill="hold">
                            <p:stCondLst>
                              <p:cond delay="500"/>
                            </p:stCondLst>
                            <p:childTnLst>
                              <p:par>
                                <p:cTn id="10" presetID="1" presetClass="entr" presetSubtype="0" fill="hold" nodeType="afterEffect">
                                  <p:stCondLst>
                                    <p:cond delay="300"/>
                                  </p:stCondLst>
                                  <p:childTnLst>
                                    <p:set>
                                      <p:cBhvr>
                                        <p:cTn id="11" dur="1" fill="hold">
                                          <p:stCondLst>
                                            <p:cond delay="0"/>
                                          </p:stCondLst>
                                        </p:cTn>
                                        <p:tgtEl>
                                          <p:spTgt spid="14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ko-KR" smtClean="0">
                <a:ea typeface="굴림" pitchFamily="50" charset="-127"/>
              </a:rPr>
              <a:t>Example</a:t>
            </a:r>
          </a:p>
        </p:txBody>
      </p:sp>
      <p:sp>
        <p:nvSpPr>
          <p:cNvPr id="5124" name="Rectangle 3"/>
          <p:cNvSpPr>
            <a:spLocks noGrp="1" noChangeArrowheads="1"/>
          </p:cNvSpPr>
          <p:nvPr>
            <p:ph type="body" idx="1"/>
          </p:nvPr>
        </p:nvSpPr>
        <p:spPr/>
        <p:txBody>
          <a:bodyPr/>
          <a:lstStyle/>
          <a:p>
            <a:r>
              <a:rPr lang="en-US" altLang="ko-KR" smtClean="0">
                <a:ea typeface="굴림" pitchFamily="50" charset="-127"/>
              </a:rPr>
              <a:t>(A = 0.9, B = 1, C = 1.5)</a:t>
            </a:r>
          </a:p>
          <a:p>
            <a:endParaRPr lang="en-US" altLang="ko-KR" smtClean="0">
              <a:ea typeface="굴림" pitchFamily="50" charset="-127"/>
            </a:endParaRPr>
          </a:p>
          <a:p>
            <a:r>
              <a:rPr lang="en-US" altLang="ko-KR" smtClean="0">
                <a:ea typeface="굴림" pitchFamily="50" charset="-127"/>
              </a:rPr>
              <a:t>Unconstrained optimization</a:t>
            </a:r>
          </a:p>
        </p:txBody>
      </p:sp>
      <p:graphicFrame>
        <p:nvGraphicFramePr>
          <p:cNvPr id="5122" name="Object 2"/>
          <p:cNvGraphicFramePr>
            <a:graphicFrameLocks noChangeAspect="1"/>
          </p:cNvGraphicFramePr>
          <p:nvPr/>
        </p:nvGraphicFramePr>
        <p:xfrm>
          <a:off x="2957513" y="5405438"/>
          <a:ext cx="4343400" cy="1149350"/>
        </p:xfrm>
        <a:graphic>
          <a:graphicData uri="http://schemas.openxmlformats.org/presentationml/2006/ole">
            <mc:AlternateContent xmlns:mc="http://schemas.openxmlformats.org/markup-compatibility/2006">
              <mc:Choice xmlns:v="urn:schemas-microsoft-com:vml" Requires="v">
                <p:oleObj spid="_x0000_s42026" name="Equation" r:id="rId5" imgW="1726920" imgH="457200" progId="">
                  <p:embed/>
                </p:oleObj>
              </mc:Choice>
              <mc:Fallback>
                <p:oleObj name="Equation" r:id="rId5" imgW="1726920" imgH="457200"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513" y="5405438"/>
                        <a:ext cx="4343400" cy="1149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5" name="Picture 8" descr="txp_fig"/>
          <p:cNvPicPr>
            <a:picLocks noChangeAspect="1" noChangeArrowheads="1"/>
          </p:cNvPicPr>
          <p:nvPr>
            <p:custDataLst>
              <p:tags r:id="rId2"/>
            </p:custDataLst>
          </p:nvPr>
        </p:nvPicPr>
        <p:blipFill>
          <a:blip r:embed="rId7" cstate="print">
            <a:clrChange>
              <a:clrFrom>
                <a:srgbClr val="FFFFFF"/>
              </a:clrFrom>
              <a:clrTo>
                <a:srgbClr val="FFFFFF">
                  <a:alpha val="0"/>
                </a:srgbClr>
              </a:clrTo>
            </a:clrChange>
          </a:blip>
          <a:srcRect/>
          <a:stretch>
            <a:fillRect/>
          </a:stretch>
        </p:blipFill>
        <p:spPr bwMode="auto">
          <a:xfrm>
            <a:off x="2976563" y="3962400"/>
            <a:ext cx="4872037" cy="923925"/>
          </a:xfrm>
          <a:prstGeom prst="rect">
            <a:avLst/>
          </a:prstGeom>
          <a:noFill/>
          <a:ln w="9525">
            <a:noFill/>
            <a:miter lim="800000"/>
            <a:headEnd/>
            <a:tailEnd/>
          </a:ln>
        </p:spPr>
      </p:pic>
      <p:sp>
        <p:nvSpPr>
          <p:cNvPr id="5126" name="Oval 9"/>
          <p:cNvSpPr>
            <a:spLocks noChangeAspect="1" noChangeArrowheads="1"/>
          </p:cNvSpPr>
          <p:nvPr/>
        </p:nvSpPr>
        <p:spPr bwMode="auto">
          <a:xfrm>
            <a:off x="2590800" y="4338638"/>
            <a:ext cx="209550" cy="209550"/>
          </a:xfrm>
          <a:prstGeom prst="ellipse">
            <a:avLst/>
          </a:prstGeom>
          <a:solidFill>
            <a:schemeClr val="hlink"/>
          </a:solidFill>
          <a:ln w="9525">
            <a:noFill/>
            <a:round/>
            <a:headEnd/>
            <a:tailEnd/>
          </a:ln>
        </p:spPr>
        <p:txBody>
          <a:bodyPr wrap="none" anchor="ctr"/>
          <a:lstStyle/>
          <a:p>
            <a:endParaRPr lang="ko-KR" altLang="en-US">
              <a:ea typeface="굴림" pitchFamily="50" charset="-127"/>
            </a:endParaRPr>
          </a:p>
        </p:txBody>
      </p:sp>
      <p:sp>
        <p:nvSpPr>
          <p:cNvPr id="5127" name="Oval 10"/>
          <p:cNvSpPr>
            <a:spLocks noChangeAspect="1" noChangeArrowheads="1"/>
          </p:cNvSpPr>
          <p:nvPr/>
        </p:nvSpPr>
        <p:spPr bwMode="auto">
          <a:xfrm>
            <a:off x="2590800" y="5934075"/>
            <a:ext cx="209550" cy="209550"/>
          </a:xfrm>
          <a:prstGeom prst="ellipse">
            <a:avLst/>
          </a:prstGeom>
          <a:solidFill>
            <a:schemeClr val="hlink"/>
          </a:solidFill>
          <a:ln w="9525">
            <a:noFill/>
            <a:round/>
            <a:headEnd/>
            <a:tailEnd/>
          </a:ln>
        </p:spPr>
        <p:txBody>
          <a:bodyPr wrap="none" anchor="ctr"/>
          <a:lstStyle/>
          <a:p>
            <a:endParaRPr lang="ko-KR" altLang="en-US">
              <a:ea typeface="굴림" pitchFamily="50" charset="-127"/>
            </a:endParaRPr>
          </a:p>
        </p:txBody>
      </p:sp>
      <p:sp>
        <p:nvSpPr>
          <p:cNvPr id="5128" name="Text Box 11"/>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altLang="ko-KR" sz="4000" smtClean="0">
                <a:ea typeface="굴림" pitchFamily="50" charset="-127"/>
              </a:rPr>
              <a:t>Simulations</a:t>
            </a:r>
            <a:br>
              <a:rPr lang="en-US" altLang="ko-KR" sz="4000" smtClean="0">
                <a:ea typeface="굴림" pitchFamily="50" charset="-127"/>
              </a:rPr>
            </a:br>
            <a:r>
              <a:rPr lang="en-US" altLang="ko-KR" sz="4000" smtClean="0">
                <a:ea typeface="굴림" pitchFamily="50" charset="-127"/>
              </a:rPr>
              <a:t>	4 scenarios</a:t>
            </a:r>
            <a:r>
              <a:rPr lang="en-US" altLang="ko-KR" sz="4000" baseline="30000" smtClean="0">
                <a:ea typeface="굴림" pitchFamily="50" charset="-127"/>
              </a:rPr>
              <a:t>*</a:t>
            </a:r>
          </a:p>
        </p:txBody>
      </p:sp>
      <p:sp>
        <p:nvSpPr>
          <p:cNvPr id="51203" name="Rectangle 3"/>
          <p:cNvSpPr>
            <a:spLocks noGrp="1" noChangeArrowheads="1"/>
          </p:cNvSpPr>
          <p:nvPr>
            <p:ph type="body" idx="1"/>
          </p:nvPr>
        </p:nvSpPr>
        <p:spPr/>
        <p:txBody>
          <a:bodyPr/>
          <a:lstStyle/>
          <a:p>
            <a:pPr>
              <a:lnSpc>
                <a:spcPct val="90000"/>
              </a:lnSpc>
            </a:pPr>
            <a:r>
              <a:rPr lang="en-US" altLang="ko-KR" smtClean="0">
                <a:ea typeface="굴림" pitchFamily="50" charset="-127"/>
              </a:rPr>
              <a:t>1: Input noise &lt;&lt; output noise (LO-HI)</a:t>
            </a:r>
          </a:p>
          <a:p>
            <a:pPr>
              <a:lnSpc>
                <a:spcPct val="90000"/>
              </a:lnSpc>
            </a:pPr>
            <a:endParaRPr lang="en-US" altLang="ko-KR" smtClean="0">
              <a:ea typeface="굴림" pitchFamily="50" charset="-127"/>
            </a:endParaRPr>
          </a:p>
          <a:p>
            <a:pPr>
              <a:lnSpc>
                <a:spcPct val="90000"/>
              </a:lnSpc>
            </a:pPr>
            <a:r>
              <a:rPr lang="en-US" altLang="ko-KR" smtClean="0">
                <a:ea typeface="굴림" pitchFamily="50" charset="-127"/>
              </a:rPr>
              <a:t>2: Input noise &gt;&gt; output noise (HI-LO)</a:t>
            </a:r>
          </a:p>
          <a:p>
            <a:pPr>
              <a:lnSpc>
                <a:spcPct val="90000"/>
              </a:lnSpc>
            </a:pPr>
            <a:endParaRPr lang="en-US" altLang="ko-KR" smtClean="0">
              <a:ea typeface="굴림" pitchFamily="50" charset="-127"/>
            </a:endParaRPr>
          </a:p>
          <a:p>
            <a:pPr>
              <a:lnSpc>
                <a:spcPct val="90000"/>
              </a:lnSpc>
            </a:pPr>
            <a:r>
              <a:rPr lang="en-US" altLang="ko-KR" smtClean="0">
                <a:ea typeface="굴림" pitchFamily="50" charset="-127"/>
              </a:rPr>
              <a:t>3: Input noise ~ output noise (HI-HI)</a:t>
            </a:r>
          </a:p>
          <a:p>
            <a:pPr>
              <a:lnSpc>
                <a:spcPct val="90000"/>
              </a:lnSpc>
            </a:pPr>
            <a:endParaRPr lang="en-US" altLang="ko-KR" smtClean="0">
              <a:ea typeface="굴림" pitchFamily="50" charset="-127"/>
            </a:endParaRPr>
          </a:p>
          <a:p>
            <a:pPr>
              <a:lnSpc>
                <a:spcPct val="90000"/>
              </a:lnSpc>
            </a:pPr>
            <a:r>
              <a:rPr lang="en-US" altLang="ko-KR" smtClean="0">
                <a:ea typeface="굴림" pitchFamily="50" charset="-127"/>
              </a:rPr>
              <a:t>4: Switching disturbances</a:t>
            </a:r>
          </a:p>
        </p:txBody>
      </p:sp>
      <p:sp>
        <p:nvSpPr>
          <p:cNvPr id="51204" name="Text Box 4"/>
          <p:cNvSpPr txBox="1">
            <a:spLocks noChangeArrowheads="1"/>
          </p:cNvSpPr>
          <p:nvPr/>
        </p:nvSpPr>
        <p:spPr bwMode="auto">
          <a:xfrm>
            <a:off x="212725" y="6284913"/>
            <a:ext cx="4324350" cy="366712"/>
          </a:xfrm>
          <a:prstGeom prst="rect">
            <a:avLst/>
          </a:prstGeom>
          <a:noFill/>
          <a:ln w="9525">
            <a:noFill/>
            <a:miter lim="800000"/>
            <a:headEnd/>
            <a:tailEnd/>
          </a:ln>
        </p:spPr>
        <p:txBody>
          <a:bodyPr wrap="none">
            <a:spAutoFit/>
          </a:bodyPr>
          <a:lstStyle/>
          <a:p>
            <a:r>
              <a:rPr lang="en-US" altLang="ko-KR">
                <a:ea typeface="굴림" pitchFamily="50" charset="-127"/>
              </a:rPr>
              <a:t>*: use parameters given in previous table</a:t>
            </a:r>
          </a:p>
        </p:txBody>
      </p:sp>
      <p:sp>
        <p:nvSpPr>
          <p:cNvPr id="51205" name="Text Box 5"/>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ko-KR" sz="4000" smtClean="0">
                <a:ea typeface="굴림" pitchFamily="50" charset="-127"/>
              </a:rPr>
              <a:t>Four estimator/ controller designs</a:t>
            </a:r>
          </a:p>
        </p:txBody>
      </p:sp>
      <p:sp>
        <p:nvSpPr>
          <p:cNvPr id="52227" name="Rectangle 3"/>
          <p:cNvSpPr>
            <a:spLocks noGrp="1" noChangeArrowheads="1"/>
          </p:cNvSpPr>
          <p:nvPr>
            <p:ph type="body" idx="1"/>
          </p:nvPr>
        </p:nvSpPr>
        <p:spPr/>
        <p:txBody>
          <a:bodyPr/>
          <a:lstStyle/>
          <a:p>
            <a:pPr>
              <a:lnSpc>
                <a:spcPct val="80000"/>
              </a:lnSpc>
            </a:pPr>
            <a:r>
              <a:rPr lang="en-US" altLang="ko-KR" sz="2400" smtClean="0">
                <a:ea typeface="굴림" pitchFamily="50" charset="-127"/>
              </a:rPr>
              <a:t>1. Output disturbance only</a:t>
            </a:r>
          </a:p>
          <a:p>
            <a:pPr lvl="1">
              <a:lnSpc>
                <a:spcPct val="80000"/>
              </a:lnSpc>
            </a:pPr>
            <a:r>
              <a:rPr lang="en-US" altLang="ko-KR" sz="2000" smtClean="0">
                <a:ea typeface="굴림" pitchFamily="50" charset="-127"/>
              </a:rPr>
              <a:t>Kalman filter</a:t>
            </a:r>
          </a:p>
          <a:p>
            <a:pPr>
              <a:lnSpc>
                <a:spcPct val="80000"/>
              </a:lnSpc>
            </a:pPr>
            <a:endParaRPr lang="en-US" altLang="ko-KR" sz="2400" smtClean="0">
              <a:ea typeface="굴림" pitchFamily="50" charset="-127"/>
            </a:endParaRPr>
          </a:p>
          <a:p>
            <a:pPr>
              <a:lnSpc>
                <a:spcPct val="80000"/>
              </a:lnSpc>
            </a:pPr>
            <a:r>
              <a:rPr lang="en-US" altLang="ko-KR" sz="2400" smtClean="0">
                <a:ea typeface="굴림" pitchFamily="50" charset="-127"/>
              </a:rPr>
              <a:t>2. Input disturbance only</a:t>
            </a:r>
          </a:p>
          <a:p>
            <a:pPr lvl="1">
              <a:lnSpc>
                <a:spcPct val="80000"/>
              </a:lnSpc>
            </a:pPr>
            <a:r>
              <a:rPr lang="en-US" altLang="ko-KR" sz="2000" smtClean="0">
                <a:ea typeface="굴림" pitchFamily="50" charset="-127"/>
              </a:rPr>
              <a:t>Kalman filter</a:t>
            </a:r>
          </a:p>
          <a:p>
            <a:pPr>
              <a:lnSpc>
                <a:spcPct val="80000"/>
              </a:lnSpc>
            </a:pPr>
            <a:endParaRPr lang="en-US" altLang="ko-KR" sz="2400" smtClean="0">
              <a:ea typeface="굴림" pitchFamily="50" charset="-127"/>
            </a:endParaRPr>
          </a:p>
          <a:p>
            <a:pPr>
              <a:lnSpc>
                <a:spcPct val="80000"/>
              </a:lnSpc>
            </a:pPr>
            <a:r>
              <a:rPr lang="en-US" altLang="ko-KR" sz="2400" smtClean="0">
                <a:ea typeface="굴림" pitchFamily="50" charset="-127"/>
              </a:rPr>
              <a:t>3. Output and input disturbance</a:t>
            </a:r>
          </a:p>
          <a:p>
            <a:pPr lvl="1">
              <a:lnSpc>
                <a:spcPct val="80000"/>
              </a:lnSpc>
            </a:pPr>
            <a:r>
              <a:rPr lang="en-US" altLang="ko-KR" sz="2000" smtClean="0">
                <a:ea typeface="굴림" pitchFamily="50" charset="-127"/>
              </a:rPr>
              <a:t>Kalman filter</a:t>
            </a:r>
          </a:p>
          <a:p>
            <a:pPr>
              <a:lnSpc>
                <a:spcPct val="80000"/>
              </a:lnSpc>
            </a:pPr>
            <a:endParaRPr lang="en-US" altLang="ko-KR" sz="2400" smtClean="0">
              <a:ea typeface="굴림" pitchFamily="50" charset="-127"/>
            </a:endParaRPr>
          </a:p>
          <a:p>
            <a:pPr>
              <a:lnSpc>
                <a:spcPct val="80000"/>
              </a:lnSpc>
            </a:pPr>
            <a:r>
              <a:rPr lang="en-US" altLang="ko-KR" sz="2400" smtClean="0">
                <a:ea typeface="굴림" pitchFamily="50" charset="-127"/>
              </a:rPr>
              <a:t>4. Switching behavior</a:t>
            </a:r>
          </a:p>
          <a:p>
            <a:pPr lvl="1">
              <a:lnSpc>
                <a:spcPct val="80000"/>
              </a:lnSpc>
            </a:pPr>
            <a:r>
              <a:rPr lang="en-US" altLang="ko-KR" sz="2000" smtClean="0">
                <a:ea typeface="굴림" pitchFamily="50" charset="-127"/>
              </a:rPr>
              <a:t>need sub-optimal state estimator</a:t>
            </a:r>
          </a:p>
        </p:txBody>
      </p:sp>
      <p:sp>
        <p:nvSpPr>
          <p:cNvPr id="52228" name="Text Box 4"/>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AutoShape 5"/>
          <p:cNvSpPr>
            <a:spLocks noChangeArrowheads="1"/>
          </p:cNvSpPr>
          <p:nvPr/>
        </p:nvSpPr>
        <p:spPr bwMode="auto">
          <a:xfrm>
            <a:off x="914400" y="2209800"/>
            <a:ext cx="7848600" cy="3200400"/>
          </a:xfrm>
          <a:prstGeom prst="roundRect">
            <a:avLst>
              <a:gd name="adj" fmla="val 6667"/>
            </a:avLst>
          </a:prstGeom>
          <a:solidFill>
            <a:schemeClr val="folHlink"/>
          </a:solidFill>
          <a:ln w="9525">
            <a:noFill/>
            <a:round/>
            <a:headEnd/>
            <a:tailEnd/>
          </a:ln>
          <a:effectLst>
            <a:outerShdw dist="89803" dir="2700000" algn="ctr" rotWithShape="0">
              <a:schemeClr val="hlink"/>
            </a:outerShdw>
          </a:effectLst>
        </p:spPr>
        <p:txBody>
          <a:bodyPr wrap="none" anchor="ctr"/>
          <a:lstStyle/>
          <a:p>
            <a:pPr>
              <a:defRPr/>
            </a:pPr>
            <a:endParaRPr lang="ko-KR" altLang="en-US">
              <a:latin typeface="Arial" charset="0"/>
              <a:ea typeface="굴림" charset="-127"/>
            </a:endParaRPr>
          </a:p>
        </p:txBody>
      </p:sp>
      <p:pic>
        <p:nvPicPr>
          <p:cNvPr id="53251" name="Picture 7"/>
          <p:cNvPicPr>
            <a:picLocks noChangeAspect="1" noChangeArrowheads="1"/>
          </p:cNvPicPr>
          <p:nvPr/>
        </p:nvPicPr>
        <p:blipFill>
          <a:blip r:embed="rId3" cstate="print"/>
          <a:srcRect/>
          <a:stretch>
            <a:fillRect/>
          </a:stretch>
        </p:blipFill>
        <p:spPr bwMode="auto">
          <a:xfrm>
            <a:off x="990600" y="2520950"/>
            <a:ext cx="7569200" cy="2660650"/>
          </a:xfrm>
          <a:prstGeom prst="rect">
            <a:avLst/>
          </a:prstGeom>
          <a:noFill/>
          <a:ln w="9525">
            <a:noFill/>
            <a:miter lim="800000"/>
            <a:headEnd/>
            <a:tailEnd/>
          </a:ln>
        </p:spPr>
      </p:pic>
      <p:sp>
        <p:nvSpPr>
          <p:cNvPr id="53252" name="Rectangle 2"/>
          <p:cNvSpPr>
            <a:spLocks noGrp="1" noChangeArrowheads="1"/>
          </p:cNvSpPr>
          <p:nvPr>
            <p:ph type="title"/>
          </p:nvPr>
        </p:nvSpPr>
        <p:spPr/>
        <p:txBody>
          <a:bodyPr>
            <a:normAutofit fontScale="90000"/>
          </a:bodyPr>
          <a:lstStyle/>
          <a:p>
            <a:r>
              <a:rPr lang="en-US" altLang="ko-KR" sz="3600" smtClean="0">
                <a:ea typeface="굴림" pitchFamily="50" charset="-127"/>
              </a:rPr>
              <a:t>Mean of relative squared error </a:t>
            </a:r>
            <a:br>
              <a:rPr lang="en-US" altLang="ko-KR" sz="3600" smtClean="0">
                <a:ea typeface="굴림" pitchFamily="50" charset="-127"/>
              </a:rPr>
            </a:br>
            <a:r>
              <a:rPr lang="en-US" altLang="ko-KR" sz="3600" smtClean="0">
                <a:ea typeface="굴림" pitchFamily="50" charset="-127"/>
              </a:rPr>
              <a:t>(500 realizations</a:t>
            </a:r>
            <a:r>
              <a:rPr lang="en-US" altLang="ko-KR" sz="3600" baseline="30000" smtClean="0">
                <a:ea typeface="굴림" pitchFamily="50" charset="-127"/>
              </a:rPr>
              <a:t>*</a:t>
            </a:r>
            <a:r>
              <a:rPr lang="en-US" altLang="ko-KR" sz="3600" smtClean="0">
                <a:ea typeface="굴림" pitchFamily="50" charset="-127"/>
              </a:rPr>
              <a:t>)</a:t>
            </a:r>
          </a:p>
        </p:txBody>
      </p:sp>
      <p:sp>
        <p:nvSpPr>
          <p:cNvPr id="16390" name="AutoShape 6"/>
          <p:cNvSpPr>
            <a:spLocks noChangeArrowheads="1"/>
          </p:cNvSpPr>
          <p:nvPr/>
        </p:nvSpPr>
        <p:spPr bwMode="auto">
          <a:xfrm rot="878155">
            <a:off x="3276600" y="4191000"/>
            <a:ext cx="4724400" cy="228600"/>
          </a:xfrm>
          <a:prstGeom prst="roundRect">
            <a:avLst>
              <a:gd name="adj" fmla="val 16667"/>
            </a:avLst>
          </a:prstGeom>
          <a:solidFill>
            <a:srgbClr val="FFFF00">
              <a:alpha val="52156"/>
            </a:srgbClr>
          </a:solidFill>
          <a:ln w="9525">
            <a:noFill/>
            <a:round/>
            <a:headEnd/>
            <a:tailEnd/>
          </a:ln>
        </p:spPr>
        <p:txBody>
          <a:bodyPr wrap="none" anchor="ctr"/>
          <a:lstStyle/>
          <a:p>
            <a:endParaRPr lang="ko-KR" altLang="en-US">
              <a:ea typeface="굴림" pitchFamily="50" charset="-127"/>
            </a:endParaRPr>
          </a:p>
        </p:txBody>
      </p:sp>
      <p:sp>
        <p:nvSpPr>
          <p:cNvPr id="53254" name="Text Box 8"/>
          <p:cNvSpPr txBox="1">
            <a:spLocks noChangeArrowheads="1"/>
          </p:cNvSpPr>
          <p:nvPr/>
        </p:nvSpPr>
        <p:spPr bwMode="auto">
          <a:xfrm>
            <a:off x="381000" y="104775"/>
            <a:ext cx="4592638" cy="336550"/>
          </a:xfrm>
          <a:prstGeom prst="rect">
            <a:avLst/>
          </a:prstGeom>
          <a:noFill/>
          <a:ln w="9525">
            <a:noFill/>
            <a:miter lim="800000"/>
            <a:headEnd/>
            <a:tailEnd/>
          </a:ln>
        </p:spPr>
        <p:txBody>
          <a:bodyPr wrap="none">
            <a:spAutoFit/>
          </a:bodyPr>
          <a:lstStyle/>
          <a:p>
            <a:r>
              <a:rPr lang="en-US" altLang="ko-KR" sz="1600">
                <a:solidFill>
                  <a:schemeClr val="bg1"/>
                </a:solidFill>
                <a:ea typeface="굴림" pitchFamily="50" charset="-127"/>
              </a:rPr>
              <a:t>HMM Disturbance Model for Offset-free LMPC</a:t>
            </a:r>
          </a:p>
        </p:txBody>
      </p:sp>
      <p:sp>
        <p:nvSpPr>
          <p:cNvPr id="53255" name="Text Box 9"/>
          <p:cNvSpPr txBox="1">
            <a:spLocks noChangeArrowheads="1"/>
          </p:cNvSpPr>
          <p:nvPr/>
        </p:nvSpPr>
        <p:spPr bwMode="auto">
          <a:xfrm>
            <a:off x="-76200" y="6553200"/>
            <a:ext cx="5295900" cy="304800"/>
          </a:xfrm>
          <a:prstGeom prst="rect">
            <a:avLst/>
          </a:prstGeom>
          <a:noFill/>
          <a:ln w="9525">
            <a:noFill/>
            <a:miter lim="800000"/>
            <a:headEnd/>
            <a:tailEnd/>
          </a:ln>
        </p:spPr>
        <p:txBody>
          <a:bodyPr wrap="none">
            <a:spAutoFit/>
          </a:bodyPr>
          <a:lstStyle/>
          <a:p>
            <a:r>
              <a:rPr lang="en-US" altLang="ko-KR" sz="1400">
                <a:ea typeface="굴림" pitchFamily="50" charset="-127"/>
              </a:rPr>
              <a:t>*: normalized over benchmarking controller (known Markov state)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altLang="ko-KR" sz="4000" smtClean="0">
                <a:ea typeface="굴림" pitchFamily="50" charset="-127"/>
              </a:rPr>
              <a:t>Scenario 4</a:t>
            </a:r>
            <a:br>
              <a:rPr lang="en-US" altLang="ko-KR" sz="4000" smtClean="0">
                <a:ea typeface="굴림" pitchFamily="50" charset="-127"/>
              </a:rPr>
            </a:br>
            <a:r>
              <a:rPr lang="en-US" altLang="ko-KR" sz="4000" smtClean="0">
                <a:ea typeface="굴림" pitchFamily="50" charset="-127"/>
              </a:rPr>
              <a:t>	</a:t>
            </a:r>
            <a:r>
              <a:rPr lang="en-US" altLang="ko-KR" sz="3600" smtClean="0">
                <a:ea typeface="굴림" pitchFamily="50" charset="-127"/>
              </a:rPr>
              <a:t>switching disturbance – y vs. time</a:t>
            </a:r>
          </a:p>
        </p:txBody>
      </p:sp>
      <p:pic>
        <p:nvPicPr>
          <p:cNvPr id="54275" name="Picture 5"/>
          <p:cNvPicPr>
            <a:picLocks noChangeAspect="1" noChangeArrowheads="1"/>
          </p:cNvPicPr>
          <p:nvPr/>
        </p:nvPicPr>
        <p:blipFill>
          <a:blip r:embed="rId3" cstate="print"/>
          <a:srcRect/>
          <a:stretch>
            <a:fillRect/>
          </a:stretch>
        </p:blipFill>
        <p:spPr bwMode="auto">
          <a:xfrm>
            <a:off x="822325" y="1524000"/>
            <a:ext cx="7559675" cy="548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12648" y="228600"/>
            <a:ext cx="8423848" cy="968152"/>
          </a:xfrm>
        </p:spPr>
        <p:txBody>
          <a:bodyPr>
            <a:normAutofit fontScale="90000"/>
          </a:bodyPr>
          <a:lstStyle/>
          <a:p>
            <a:r>
              <a:rPr lang="en-US" altLang="ko-KR" dirty="0" smtClean="0"/>
              <a:t>Construction of A Nonlinear Stochastic System Model for State Estimation</a:t>
            </a:r>
            <a:endParaRPr lang="ko-KR" altLang="en-US" dirty="0"/>
          </a:p>
        </p:txBody>
      </p:sp>
      <p:graphicFrame>
        <p:nvGraphicFramePr>
          <p:cNvPr id="1027" name="Object 4"/>
          <p:cNvGraphicFramePr>
            <a:graphicFrameLocks noChangeAspect="1"/>
          </p:cNvGraphicFramePr>
          <p:nvPr/>
        </p:nvGraphicFramePr>
        <p:xfrm>
          <a:off x="933450" y="1989138"/>
          <a:ext cx="3890963" cy="989012"/>
        </p:xfrm>
        <a:graphic>
          <a:graphicData uri="http://schemas.openxmlformats.org/presentationml/2006/ole">
            <mc:AlternateContent xmlns:mc="http://schemas.openxmlformats.org/markup-compatibility/2006">
              <mc:Choice xmlns:v="urn:schemas-microsoft-com:vml" Requires="v">
                <p:oleObj spid="_x0000_s2327" name="수식" r:id="rId4" imgW="1803400" imgH="457200" progId="Equation.3">
                  <p:embed/>
                </p:oleObj>
              </mc:Choice>
              <mc:Fallback>
                <p:oleObj name="수식" r:id="rId4" imgW="1803400" imgH="457200" progId="Equation.3">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450" y="1989138"/>
                        <a:ext cx="3890963" cy="989012"/>
                      </a:xfrm>
                      <a:prstGeom prst="rect">
                        <a:avLst/>
                      </a:prstGeom>
                      <a:solidFill>
                        <a:srgbClr val="FFFF99"/>
                      </a:solidFill>
                    </p:spPr>
                  </p:pic>
                </p:oleObj>
              </mc:Fallback>
            </mc:AlternateContent>
          </a:graphicData>
        </a:graphic>
      </p:graphicFrame>
      <p:graphicFrame>
        <p:nvGraphicFramePr>
          <p:cNvPr id="1032" name="Object 4"/>
          <p:cNvGraphicFramePr>
            <a:graphicFrameLocks noChangeAspect="1"/>
          </p:cNvGraphicFramePr>
          <p:nvPr/>
        </p:nvGraphicFramePr>
        <p:xfrm>
          <a:off x="5076056" y="2060848"/>
          <a:ext cx="3767097" cy="792088"/>
        </p:xfrm>
        <a:graphic>
          <a:graphicData uri="http://schemas.openxmlformats.org/presentationml/2006/ole">
            <mc:AlternateContent xmlns:mc="http://schemas.openxmlformats.org/markup-compatibility/2006">
              <mc:Choice xmlns:v="urn:schemas-microsoft-com:vml" Requires="v">
                <p:oleObj spid="_x0000_s2328" name="수식" r:id="rId6" imgW="2667000" imgH="558800" progId="Equation.3">
                  <p:embed/>
                </p:oleObj>
              </mc:Choice>
              <mc:Fallback>
                <p:oleObj name="수식" r:id="rId6" imgW="2667000" imgH="558800" progId="Equation.3">
                  <p:embed/>
                  <p:pic>
                    <p:nvPicPr>
                      <p:cNvPr id="0"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2060848"/>
                        <a:ext cx="3767097" cy="792088"/>
                      </a:xfrm>
                      <a:prstGeom prst="rect">
                        <a:avLst/>
                      </a:prstGeom>
                      <a:solidFill>
                        <a:srgbClr val="FFFF99"/>
                      </a:solidFill>
                    </p:spPr>
                  </p:pic>
                </p:oleObj>
              </mc:Fallback>
            </mc:AlternateContent>
          </a:graphicData>
        </a:graphic>
      </p:graphicFrame>
      <p:sp>
        <p:nvSpPr>
          <p:cNvPr id="14" name="TextBox 13"/>
          <p:cNvSpPr txBox="1"/>
          <p:nvPr/>
        </p:nvSpPr>
        <p:spPr>
          <a:xfrm>
            <a:off x="323528" y="1556792"/>
            <a:ext cx="4195892" cy="369332"/>
          </a:xfrm>
          <a:prstGeom prst="rect">
            <a:avLst/>
          </a:prstGeom>
          <a:noFill/>
        </p:spPr>
        <p:txBody>
          <a:bodyPr wrap="none" rtlCol="0">
            <a:spAutoFit/>
          </a:bodyPr>
          <a:lstStyle/>
          <a:p>
            <a:r>
              <a:rPr lang="en-US" altLang="ko-KR" b="1" dirty="0" smtClean="0"/>
              <a:t>Linear System Model for </a:t>
            </a:r>
            <a:r>
              <a:rPr lang="en-US" altLang="ko-KR" b="1" dirty="0" err="1" smtClean="0"/>
              <a:t>Kalman</a:t>
            </a:r>
            <a:r>
              <a:rPr lang="en-US" altLang="ko-KR" b="1" dirty="0" smtClean="0"/>
              <a:t> Filtering:</a:t>
            </a:r>
            <a:endParaRPr lang="ko-KR" altLang="en-US" b="1" dirty="0"/>
          </a:p>
        </p:txBody>
      </p:sp>
      <p:grpSp>
        <p:nvGrpSpPr>
          <p:cNvPr id="3" name="그룹 22"/>
          <p:cNvGrpSpPr/>
          <p:nvPr/>
        </p:nvGrpSpPr>
        <p:grpSpPr>
          <a:xfrm>
            <a:off x="4426968" y="3149881"/>
            <a:ext cx="4717032" cy="3280808"/>
            <a:chOff x="4426968" y="3149881"/>
            <a:chExt cx="4717032" cy="3280808"/>
          </a:xfrm>
        </p:grpSpPr>
        <p:graphicFrame>
          <p:nvGraphicFramePr>
            <p:cNvPr id="6" name="Object 5"/>
            <p:cNvGraphicFramePr>
              <a:graphicFrameLocks noChangeAspect="1"/>
            </p:cNvGraphicFramePr>
            <p:nvPr/>
          </p:nvGraphicFramePr>
          <p:xfrm>
            <a:off x="5321300" y="4581525"/>
            <a:ext cx="3206750" cy="792163"/>
          </p:xfrm>
          <a:graphic>
            <a:graphicData uri="http://schemas.openxmlformats.org/presentationml/2006/ole">
              <mc:AlternateContent xmlns:mc="http://schemas.openxmlformats.org/markup-compatibility/2006">
                <mc:Choice xmlns:v="urn:schemas-microsoft-com:vml" Requires="v">
                  <p:oleObj spid="_x0000_s2329" name="수식" r:id="rId8" imgW="1752600" imgH="431800" progId="Equation.3">
                    <p:embed/>
                  </p:oleObj>
                </mc:Choice>
                <mc:Fallback>
                  <p:oleObj name="수식" r:id="rId8" imgW="1752600" imgH="431800" progId="Equation.3">
                    <p:embed/>
                    <p:pic>
                      <p:nvPicPr>
                        <p:cNvPr id="0" name="Picture 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1300" y="4581525"/>
                          <a:ext cx="3206750" cy="792163"/>
                        </a:xfrm>
                        <a:prstGeom prst="rect">
                          <a:avLst/>
                        </a:prstGeom>
                        <a:solidFill>
                          <a:srgbClr val="FFCCFF"/>
                        </a:solidFill>
                      </p:spPr>
                    </p:pic>
                  </p:oleObj>
                </mc:Fallback>
              </mc:AlternateContent>
            </a:graphicData>
          </a:graphic>
        </p:graphicFrame>
        <p:sp>
          <p:nvSpPr>
            <p:cNvPr id="7" name="Text Box 20"/>
            <p:cNvSpPr txBox="1">
              <a:spLocks noChangeArrowheads="1"/>
            </p:cNvSpPr>
            <p:nvPr/>
          </p:nvSpPr>
          <p:spPr bwMode="auto">
            <a:xfrm>
              <a:off x="4426968" y="5661248"/>
              <a:ext cx="4717032" cy="769441"/>
            </a:xfrm>
            <a:prstGeom prst="rect">
              <a:avLst/>
            </a:prstGeom>
            <a:noFill/>
            <a:ln w="9525">
              <a:noFill/>
              <a:miter lim="800000"/>
              <a:headEnd/>
              <a:tailEnd/>
            </a:ln>
          </p:spPr>
          <p:txBody>
            <a:bodyPr wrap="square">
              <a:spAutoFit/>
            </a:bodyPr>
            <a:lstStyle/>
            <a:p>
              <a:pPr algn="ctr"/>
              <a:r>
                <a:rPr lang="en-US" altLang="ko-KR" sz="2400" b="1" i="1" dirty="0" smtClean="0">
                  <a:ea typeface="굴림" charset="-127"/>
                </a:rPr>
                <a:t> </a:t>
              </a:r>
              <a:r>
                <a:rPr lang="en-US" altLang="ko-KR" sz="2400" b="1" i="1" dirty="0" smtClean="0">
                  <a:solidFill>
                    <a:srgbClr val="C00000"/>
                  </a:solidFill>
                  <a:ea typeface="굴림" charset="-127"/>
                </a:rPr>
                <a:t>{</a:t>
              </a:r>
              <a:r>
                <a:rPr lang="en-US" altLang="ko-KR" sz="2400" b="1" i="1" dirty="0" err="1" smtClean="0">
                  <a:solidFill>
                    <a:srgbClr val="C00000"/>
                  </a:solidFill>
                  <a:ea typeface="굴림" charset="-127"/>
                </a:rPr>
                <a:t>f,g</a:t>
              </a:r>
              <a:r>
                <a:rPr lang="en-US" altLang="ko-KR" sz="2400" b="1" i="1" dirty="0" smtClean="0">
                  <a:solidFill>
                    <a:srgbClr val="C00000"/>
                  </a:solidFill>
                  <a:ea typeface="굴림" charset="-127"/>
                </a:rPr>
                <a:t>} </a:t>
              </a:r>
              <a:endParaRPr lang="en-US" altLang="ko-KR" sz="2400" b="1" i="1" dirty="0">
                <a:solidFill>
                  <a:srgbClr val="C00000"/>
                </a:solidFill>
                <a:ea typeface="굴림" charset="-127"/>
              </a:endParaRPr>
            </a:p>
            <a:p>
              <a:pPr algn="ctr"/>
              <a:r>
                <a:rPr lang="en-US" altLang="ko-KR" sz="2000" dirty="0" smtClean="0">
                  <a:solidFill>
                    <a:srgbClr val="C00000"/>
                  </a:solidFill>
                  <a:ea typeface="굴림" charset="-127"/>
                </a:rPr>
                <a:t>Nonlinear Subspace Identification?</a:t>
              </a:r>
              <a:endParaRPr lang="en-US" altLang="ko-KR" sz="2000" b="0" i="1" dirty="0">
                <a:solidFill>
                  <a:srgbClr val="C00000"/>
                </a:solidFill>
                <a:ea typeface="굴림" charset="-127"/>
              </a:endParaRPr>
            </a:p>
          </p:txBody>
        </p:sp>
        <p:sp>
          <p:nvSpPr>
            <p:cNvPr id="15" name="TextBox 14"/>
            <p:cNvSpPr txBox="1"/>
            <p:nvPr/>
          </p:nvSpPr>
          <p:spPr>
            <a:xfrm>
              <a:off x="5516488" y="4085456"/>
              <a:ext cx="1671611" cy="369332"/>
            </a:xfrm>
            <a:prstGeom prst="rect">
              <a:avLst/>
            </a:prstGeom>
            <a:noFill/>
          </p:spPr>
          <p:txBody>
            <a:bodyPr wrap="none" rtlCol="0">
              <a:spAutoFit/>
            </a:bodyPr>
            <a:lstStyle/>
            <a:p>
              <a:r>
                <a:rPr lang="en-US" altLang="ko-KR" dirty="0" smtClean="0">
                  <a:solidFill>
                    <a:srgbClr val="C00000"/>
                  </a:solidFill>
                </a:rPr>
                <a:t>Innovation Form:</a:t>
              </a:r>
              <a:endParaRPr lang="ko-KR" altLang="en-US" dirty="0">
                <a:solidFill>
                  <a:srgbClr val="C00000"/>
                </a:solidFill>
              </a:endParaRPr>
            </a:p>
          </p:txBody>
        </p:sp>
        <p:sp>
          <p:nvSpPr>
            <p:cNvPr id="19" name="아래쪽 화살표 18"/>
            <p:cNvSpPr/>
            <p:nvPr/>
          </p:nvSpPr>
          <p:spPr>
            <a:xfrm rot="19112414">
              <a:off x="5646840" y="3149881"/>
              <a:ext cx="408718" cy="1008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p:cNvSpPr txBox="1"/>
            <p:nvPr/>
          </p:nvSpPr>
          <p:spPr>
            <a:xfrm>
              <a:off x="6300192" y="3284984"/>
              <a:ext cx="1241430" cy="369332"/>
            </a:xfrm>
            <a:prstGeom prst="rect">
              <a:avLst/>
            </a:prstGeom>
            <a:noFill/>
          </p:spPr>
          <p:txBody>
            <a:bodyPr wrap="none" rtlCol="0">
              <a:spAutoFit/>
            </a:bodyPr>
            <a:lstStyle/>
            <a:p>
              <a:r>
                <a:rPr lang="en-US" altLang="ko-KR" b="1" i="1" dirty="0" smtClean="0">
                  <a:solidFill>
                    <a:srgbClr val="C00000"/>
                  </a:solidFill>
                </a:rPr>
                <a:t>Data-Driven</a:t>
              </a:r>
              <a:endParaRPr lang="ko-KR" altLang="en-US" b="1" i="1" dirty="0">
                <a:solidFill>
                  <a:srgbClr val="C00000"/>
                </a:solidFill>
              </a:endParaRPr>
            </a:p>
          </p:txBody>
        </p:sp>
      </p:grpSp>
      <p:grpSp>
        <p:nvGrpSpPr>
          <p:cNvPr id="4" name="그룹 25"/>
          <p:cNvGrpSpPr/>
          <p:nvPr/>
        </p:nvGrpSpPr>
        <p:grpSpPr>
          <a:xfrm>
            <a:off x="179512" y="5157192"/>
            <a:ext cx="4176439" cy="1560438"/>
            <a:chOff x="179512" y="5157192"/>
            <a:chExt cx="4176439" cy="1560438"/>
          </a:xfrm>
        </p:grpSpPr>
        <p:sp>
          <p:nvSpPr>
            <p:cNvPr id="8" name="TextBox 7"/>
            <p:cNvSpPr txBox="1"/>
            <p:nvPr/>
          </p:nvSpPr>
          <p:spPr>
            <a:xfrm>
              <a:off x="287016" y="5157192"/>
              <a:ext cx="1301959" cy="369332"/>
            </a:xfrm>
            <a:prstGeom prst="rect">
              <a:avLst/>
            </a:prstGeom>
            <a:noFill/>
          </p:spPr>
          <p:txBody>
            <a:bodyPr wrap="none" rtlCol="0">
              <a:spAutoFit/>
            </a:bodyPr>
            <a:lstStyle/>
            <a:p>
              <a:r>
                <a:rPr lang="en-US" altLang="ko-KR" dirty="0" smtClean="0">
                  <a:solidFill>
                    <a:srgbClr val="0070C0"/>
                  </a:solidFill>
                </a:rPr>
                <a:t>Disturbance:</a:t>
              </a:r>
              <a:endParaRPr lang="ko-KR" altLang="en-US" dirty="0">
                <a:solidFill>
                  <a:srgbClr val="0070C0"/>
                </a:solidFill>
              </a:endParaRPr>
            </a:p>
          </p:txBody>
        </p:sp>
        <p:graphicFrame>
          <p:nvGraphicFramePr>
            <p:cNvPr id="1030" name="Object 4"/>
            <p:cNvGraphicFramePr>
              <a:graphicFrameLocks noGrp="1" noChangeAspect="1"/>
            </p:cNvGraphicFramePr>
            <p:nvPr>
              <p:ph sz="quarter" idx="1"/>
            </p:nvPr>
          </p:nvGraphicFramePr>
          <p:xfrm>
            <a:off x="1547664" y="5229200"/>
            <a:ext cx="2808287" cy="790575"/>
          </p:xfrm>
          <a:graphic>
            <a:graphicData uri="http://schemas.openxmlformats.org/presentationml/2006/ole">
              <mc:AlternateContent xmlns:mc="http://schemas.openxmlformats.org/markup-compatibility/2006">
                <mc:Choice xmlns:v="urn:schemas-microsoft-com:vml" Requires="v">
                  <p:oleObj spid="_x0000_s2330" name="수식" r:id="rId10" imgW="1714500" imgH="482600" progId="Equation.3">
                    <p:embed/>
                  </p:oleObj>
                </mc:Choice>
                <mc:Fallback>
                  <p:oleObj name="수식" r:id="rId10" imgW="1714500" imgH="482600" progId="Equation.3">
                    <p:embed/>
                    <p:pic>
                      <p:nvPicPr>
                        <p:cNvPr id="0" name="Picture 77"/>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664" y="5229200"/>
                          <a:ext cx="2808287" cy="790575"/>
                        </a:xfrm>
                        <a:prstGeom prst="rect">
                          <a:avLst/>
                        </a:prstGeom>
                        <a:solidFill>
                          <a:srgbClr val="99CCFF"/>
                        </a:solidFill>
                      </p:spPr>
                    </p:pic>
                  </p:oleObj>
                </mc:Fallback>
              </mc:AlternateContent>
            </a:graphicData>
          </a:graphic>
        </p:graphicFrame>
        <p:graphicFrame>
          <p:nvGraphicFramePr>
            <p:cNvPr id="1031" name="Object 4"/>
            <p:cNvGraphicFramePr>
              <a:graphicFrameLocks noChangeAspect="1"/>
            </p:cNvGraphicFramePr>
            <p:nvPr/>
          </p:nvGraphicFramePr>
          <p:xfrm>
            <a:off x="1619672" y="5949280"/>
            <a:ext cx="2535238" cy="768350"/>
          </p:xfrm>
          <a:graphic>
            <a:graphicData uri="http://schemas.openxmlformats.org/presentationml/2006/ole">
              <mc:AlternateContent xmlns:mc="http://schemas.openxmlformats.org/markup-compatibility/2006">
                <mc:Choice xmlns:v="urn:schemas-microsoft-com:vml" Requires="v">
                  <p:oleObj spid="_x0000_s2331" name="수식" r:id="rId12" imgW="1676400" imgH="508000" progId="Equation.3">
                    <p:embed/>
                  </p:oleObj>
                </mc:Choice>
                <mc:Fallback>
                  <p:oleObj name="수식" r:id="rId12" imgW="1676400" imgH="508000" progId="Equation.3">
                    <p:embed/>
                    <p:pic>
                      <p:nvPicPr>
                        <p:cNvPr id="0" name="Picture 7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672" y="5949280"/>
                          <a:ext cx="2535238" cy="768350"/>
                        </a:xfrm>
                        <a:prstGeom prst="rect">
                          <a:avLst/>
                        </a:prstGeom>
                        <a:solidFill>
                          <a:srgbClr val="99CCFF"/>
                        </a:solidFill>
                      </p:spPr>
                    </p:pic>
                  </p:oleObj>
                </mc:Fallback>
              </mc:AlternateContent>
            </a:graphicData>
          </a:graphic>
        </p:graphicFrame>
        <p:sp>
          <p:nvSpPr>
            <p:cNvPr id="17" name="TextBox 16"/>
            <p:cNvSpPr txBox="1"/>
            <p:nvPr/>
          </p:nvSpPr>
          <p:spPr>
            <a:xfrm>
              <a:off x="179512" y="5949280"/>
              <a:ext cx="1440160" cy="646331"/>
            </a:xfrm>
            <a:prstGeom prst="rect">
              <a:avLst/>
            </a:prstGeom>
            <a:noFill/>
          </p:spPr>
          <p:txBody>
            <a:bodyPr wrap="square" rtlCol="0">
              <a:spAutoFit/>
            </a:bodyPr>
            <a:lstStyle/>
            <a:p>
              <a:pPr algn="ctr"/>
              <a:r>
                <a:rPr lang="en-US" altLang="ko-KR" dirty="0" smtClean="0">
                  <a:solidFill>
                    <a:srgbClr val="0070C0"/>
                  </a:solidFill>
                </a:rPr>
                <a:t>Measurement Noise:</a:t>
              </a:r>
              <a:endParaRPr lang="ko-KR" altLang="en-US" dirty="0">
                <a:solidFill>
                  <a:srgbClr val="0070C0"/>
                </a:solidFill>
              </a:endParaRPr>
            </a:p>
          </p:txBody>
        </p:sp>
      </p:grpSp>
      <p:grpSp>
        <p:nvGrpSpPr>
          <p:cNvPr id="5" name="그룹 24"/>
          <p:cNvGrpSpPr/>
          <p:nvPr/>
        </p:nvGrpSpPr>
        <p:grpSpPr>
          <a:xfrm>
            <a:off x="359024" y="3071825"/>
            <a:ext cx="4109789" cy="2025638"/>
            <a:chOff x="359024" y="3071825"/>
            <a:chExt cx="4109789" cy="2025638"/>
          </a:xfrm>
        </p:grpSpPr>
        <p:graphicFrame>
          <p:nvGraphicFramePr>
            <p:cNvPr id="1029" name="Object 4"/>
            <p:cNvGraphicFramePr>
              <a:graphicFrameLocks noChangeAspect="1"/>
            </p:cNvGraphicFramePr>
            <p:nvPr/>
          </p:nvGraphicFramePr>
          <p:xfrm>
            <a:off x="636588" y="4030663"/>
            <a:ext cx="3832225" cy="1066800"/>
          </p:xfrm>
          <a:graphic>
            <a:graphicData uri="http://schemas.openxmlformats.org/presentationml/2006/ole">
              <mc:AlternateContent xmlns:mc="http://schemas.openxmlformats.org/markup-compatibility/2006">
                <mc:Choice xmlns:v="urn:schemas-microsoft-com:vml" Requires="v">
                  <p:oleObj spid="_x0000_s2332" name="수식" r:id="rId14" imgW="1916868" imgH="533169" progId="Equation.3">
                    <p:embed/>
                  </p:oleObj>
                </mc:Choice>
                <mc:Fallback>
                  <p:oleObj name="수식" r:id="rId14" imgW="1916868" imgH="533169" progId="Equation.3">
                    <p:embed/>
                    <p:pic>
                      <p:nvPicPr>
                        <p:cNvPr id="0" name="Picture 7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6588" y="4030663"/>
                          <a:ext cx="3832225" cy="1066800"/>
                        </a:xfrm>
                        <a:prstGeom prst="rect">
                          <a:avLst/>
                        </a:prstGeom>
                        <a:solidFill>
                          <a:srgbClr val="CCECFF"/>
                        </a:solidFill>
                      </p:spPr>
                    </p:pic>
                  </p:oleObj>
                </mc:Fallback>
              </mc:AlternateContent>
            </a:graphicData>
          </a:graphic>
        </p:graphicFrame>
        <p:sp>
          <p:nvSpPr>
            <p:cNvPr id="16" name="TextBox 15"/>
            <p:cNvSpPr txBox="1"/>
            <p:nvPr/>
          </p:nvSpPr>
          <p:spPr>
            <a:xfrm>
              <a:off x="359024" y="3573016"/>
              <a:ext cx="1823128" cy="369332"/>
            </a:xfrm>
            <a:prstGeom prst="rect">
              <a:avLst/>
            </a:prstGeom>
            <a:noFill/>
          </p:spPr>
          <p:txBody>
            <a:bodyPr wrap="none" rtlCol="0">
              <a:spAutoFit/>
            </a:bodyPr>
            <a:lstStyle/>
            <a:p>
              <a:r>
                <a:rPr lang="en-US" altLang="ko-KR" dirty="0" smtClean="0">
                  <a:solidFill>
                    <a:srgbClr val="0070C0"/>
                  </a:solidFill>
                </a:rPr>
                <a:t>Deterministic Part</a:t>
              </a:r>
              <a:r>
                <a:rPr lang="en-US" altLang="ko-KR" dirty="0" smtClean="0"/>
                <a:t>:</a:t>
              </a:r>
              <a:endParaRPr lang="ko-KR" altLang="en-US" dirty="0"/>
            </a:p>
          </p:txBody>
        </p:sp>
        <p:sp>
          <p:nvSpPr>
            <p:cNvPr id="18" name="아래쪽 화살표 17"/>
            <p:cNvSpPr/>
            <p:nvPr/>
          </p:nvSpPr>
          <p:spPr>
            <a:xfrm rot="2597600">
              <a:off x="3817643" y="3071825"/>
              <a:ext cx="408718" cy="10087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1979712" y="3140968"/>
              <a:ext cx="1812804" cy="369332"/>
            </a:xfrm>
            <a:prstGeom prst="rect">
              <a:avLst/>
            </a:prstGeom>
            <a:noFill/>
          </p:spPr>
          <p:txBody>
            <a:bodyPr wrap="none" rtlCol="0">
              <a:spAutoFit/>
            </a:bodyPr>
            <a:lstStyle/>
            <a:p>
              <a:r>
                <a:rPr lang="en-US" altLang="ko-KR" b="1" i="1" dirty="0" smtClean="0">
                  <a:solidFill>
                    <a:srgbClr val="0070C0"/>
                  </a:solidFill>
                </a:rPr>
                <a:t>Knowledge-Driven</a:t>
              </a:r>
            </a:p>
          </p:txBody>
        </p:sp>
      </p:grpSp>
      <p:sp>
        <p:nvSpPr>
          <p:cNvPr id="23" name="TextBox 22"/>
          <p:cNvSpPr txBox="1"/>
          <p:nvPr/>
        </p:nvSpPr>
        <p:spPr>
          <a:xfrm>
            <a:off x="323528" y="3284984"/>
            <a:ext cx="8496944" cy="3416320"/>
          </a:xfrm>
          <a:prstGeom prst="rect">
            <a:avLst/>
          </a:prstGeom>
          <a:solidFill>
            <a:schemeClr val="tx1"/>
          </a:solidFill>
        </p:spPr>
        <p:txBody>
          <a:bodyPr wrap="square" rtlCol="0">
            <a:spAutoFit/>
          </a:bodyPr>
          <a:lstStyle/>
          <a:p>
            <a:r>
              <a:rPr lang="en-US" altLang="ko-KR" sz="5400" dirty="0" smtClean="0">
                <a:solidFill>
                  <a:schemeClr val="bg1"/>
                </a:solidFill>
              </a:rPr>
              <a:t>Data-Based Construction of A Nonlinear Stochastic System Model Is An Important </a:t>
            </a:r>
            <a:r>
              <a:rPr lang="en-US" altLang="ko-KR" sz="5400" u="sng" dirty="0" smtClean="0">
                <a:solidFill>
                  <a:schemeClr val="bg1"/>
                </a:solidFill>
              </a:rPr>
              <a:t>Open</a:t>
            </a:r>
            <a:r>
              <a:rPr lang="en-US" altLang="ko-KR" sz="5400" dirty="0" smtClean="0">
                <a:solidFill>
                  <a:schemeClr val="bg1"/>
                </a:solidFill>
              </a:rPr>
              <a:t> Problem!</a:t>
            </a:r>
            <a:endParaRPr lang="ko-KR" altLang="en-US" sz="5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idx="1"/>
          </p:nvPr>
        </p:nvSpPr>
        <p:spPr/>
        <p:txBody>
          <a:bodyPr>
            <a:normAutofit/>
          </a:bodyPr>
          <a:lstStyle/>
          <a:p>
            <a:r>
              <a:rPr lang="en-US" altLang="ko-KR" sz="4000" b="1" dirty="0" smtClean="0"/>
              <a:t>State Estimation Algorithm</a:t>
            </a:r>
            <a:endParaRPr lang="ko-KR" altLang="en-US" sz="4000" b="1" dirty="0"/>
          </a:p>
        </p:txBody>
      </p:sp>
      <p:sp>
        <p:nvSpPr>
          <p:cNvPr id="3" name="제목 2"/>
          <p:cNvSpPr>
            <a:spLocks noGrp="1"/>
          </p:cNvSpPr>
          <p:nvPr>
            <p:ph type="title"/>
          </p:nvPr>
        </p:nvSpPr>
        <p:spPr/>
        <p:txBody>
          <a:bodyPr>
            <a:normAutofit/>
          </a:bodyPr>
          <a:lstStyle/>
          <a:p>
            <a:r>
              <a:rPr lang="en-US" altLang="ko-KR" sz="4800" dirty="0" smtClean="0"/>
              <a:t>Part III</a:t>
            </a:r>
            <a:endParaRPr lang="ko-KR" altLang="en-US" sz="4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State of The Art</a:t>
            </a:r>
            <a:endParaRPr lang="ko-KR" altLang="en-US" dirty="0"/>
          </a:p>
        </p:txBody>
      </p:sp>
      <p:sp>
        <p:nvSpPr>
          <p:cNvPr id="3" name="내용 개체 틀 2"/>
          <p:cNvSpPr>
            <a:spLocks noGrp="1"/>
          </p:cNvSpPr>
          <p:nvPr>
            <p:ph sz="quarter" idx="1"/>
          </p:nvPr>
        </p:nvSpPr>
        <p:spPr>
          <a:xfrm>
            <a:off x="612648" y="1600200"/>
            <a:ext cx="8207824" cy="4925144"/>
          </a:xfrm>
        </p:spPr>
        <p:txBody>
          <a:bodyPr>
            <a:normAutofit fontScale="92500" lnSpcReduction="20000"/>
          </a:bodyPr>
          <a:lstStyle/>
          <a:p>
            <a:r>
              <a:rPr lang="en-US" altLang="ko-KR" dirty="0" smtClean="0"/>
              <a:t>Linear system (</a:t>
            </a:r>
            <a:r>
              <a:rPr lang="en-US" altLang="ko-KR" sz="2400" dirty="0" smtClean="0"/>
              <a:t>w/ symmetric (Gaussian) noise</a:t>
            </a:r>
            <a:r>
              <a:rPr lang="en-US" altLang="ko-KR" dirty="0" smtClean="0"/>
              <a:t>)</a:t>
            </a:r>
          </a:p>
          <a:p>
            <a:pPr lvl="1"/>
            <a:r>
              <a:rPr lang="en-US" altLang="ko-KR" dirty="0" err="1" smtClean="0"/>
              <a:t>Kalman</a:t>
            </a:r>
            <a:r>
              <a:rPr lang="en-US" altLang="ko-KR" dirty="0" smtClean="0"/>
              <a:t> Filter – well understood!</a:t>
            </a:r>
          </a:p>
          <a:p>
            <a:r>
              <a:rPr lang="en-US" altLang="ko-KR" dirty="0" smtClean="0"/>
              <a:t>Mildly nonlinear system </a:t>
            </a:r>
            <a:r>
              <a:rPr lang="en-US" altLang="ko-KR" sz="2800" dirty="0" smtClean="0"/>
              <a:t>(</a:t>
            </a:r>
            <a:r>
              <a:rPr lang="en-US" altLang="ko-KR" sz="2400" dirty="0" smtClean="0"/>
              <a:t>w/ reasonably well-known initial condition and small disturbances</a:t>
            </a:r>
            <a:r>
              <a:rPr lang="en-US" altLang="ko-KR" sz="2800" dirty="0" smtClean="0"/>
              <a:t>)</a:t>
            </a:r>
          </a:p>
          <a:p>
            <a:pPr lvl="1"/>
            <a:r>
              <a:rPr lang="en-US" altLang="ko-KR" dirty="0" smtClean="0"/>
              <a:t>Extended </a:t>
            </a:r>
            <a:r>
              <a:rPr lang="en-US" altLang="ko-KR" dirty="0" err="1" smtClean="0"/>
              <a:t>Kalman</a:t>
            </a:r>
            <a:r>
              <a:rPr lang="en-US" altLang="ko-KR" dirty="0" smtClean="0"/>
              <a:t> Filter (requiring </a:t>
            </a:r>
            <a:r>
              <a:rPr lang="en-US" altLang="ko-KR" dirty="0" err="1" smtClean="0"/>
              <a:t>Jacobian</a:t>
            </a:r>
            <a:r>
              <a:rPr lang="en-US" altLang="ko-KR" dirty="0" smtClean="0"/>
              <a:t> calculation)</a:t>
            </a:r>
          </a:p>
          <a:p>
            <a:pPr lvl="1"/>
            <a:r>
              <a:rPr lang="en-US" altLang="ko-KR" dirty="0" smtClean="0"/>
              <a:t>Unscented </a:t>
            </a:r>
            <a:r>
              <a:rPr lang="en-US" altLang="ko-KR" dirty="0" err="1" smtClean="0"/>
              <a:t>Kalman</a:t>
            </a:r>
            <a:r>
              <a:rPr lang="en-US" altLang="ko-KR" dirty="0" smtClean="0"/>
              <a:t> Filter (“derivative-free” calculation</a:t>
            </a:r>
            <a:r>
              <a:rPr lang="en-US" altLang="ko-KR" sz="2500" dirty="0" smtClean="0"/>
              <a:t>)</a:t>
            </a:r>
          </a:p>
          <a:p>
            <a:pPr lvl="1"/>
            <a:r>
              <a:rPr lang="en-US" altLang="ko-KR" sz="2500" dirty="0" smtClean="0"/>
              <a:t>Ensemble </a:t>
            </a:r>
            <a:r>
              <a:rPr lang="en-US" altLang="ko-KR" sz="2500" dirty="0" err="1" smtClean="0"/>
              <a:t>Kalman</a:t>
            </a:r>
            <a:r>
              <a:rPr lang="en-US" altLang="ko-KR" sz="2500" dirty="0" smtClean="0"/>
              <a:t> Filter (MC sample based calculation)</a:t>
            </a:r>
          </a:p>
          <a:p>
            <a:r>
              <a:rPr lang="en-US" altLang="ko-KR" dirty="0" smtClean="0"/>
              <a:t>(Mildly) Linear system </a:t>
            </a:r>
            <a:r>
              <a:rPr lang="en-US" altLang="ko-KR" sz="2400" b="1" dirty="0" smtClean="0"/>
              <a:t>(w/ asymmetric (non-Gaussian) noise</a:t>
            </a:r>
            <a:r>
              <a:rPr lang="en-US" altLang="ko-KR" dirty="0" smtClean="0"/>
              <a:t>)?</a:t>
            </a:r>
          </a:p>
          <a:p>
            <a:pPr lvl="1"/>
            <a:r>
              <a:rPr lang="en-US" altLang="ko-KR" dirty="0" smtClean="0"/>
              <a:t>KF is only the best </a:t>
            </a:r>
            <a:r>
              <a:rPr lang="en-US" altLang="ko-KR" u="sng" dirty="0" smtClean="0"/>
              <a:t>linear</a:t>
            </a:r>
            <a:r>
              <a:rPr lang="en-US" altLang="ko-KR" dirty="0" smtClean="0"/>
              <a:t> estimator.  Optimal estimator?</a:t>
            </a:r>
          </a:p>
          <a:p>
            <a:r>
              <a:rPr lang="en-US" altLang="ko-KR" b="1" dirty="0" smtClean="0"/>
              <a:t>Strongly nonlinear </a:t>
            </a:r>
            <a:r>
              <a:rPr lang="en-US" altLang="ko-KR" dirty="0" smtClean="0"/>
              <a:t>system?</a:t>
            </a:r>
          </a:p>
          <a:p>
            <a:pPr lvl="1"/>
            <a:r>
              <a:rPr lang="en-US" altLang="ko-KR" dirty="0" smtClean="0"/>
              <a:t>Resulting in highly non-</a:t>
            </a:r>
            <a:r>
              <a:rPr lang="en-US" altLang="ko-KR" dirty="0" err="1" smtClean="0"/>
              <a:t>gaussian</a:t>
            </a:r>
            <a:r>
              <a:rPr lang="en-US" altLang="ko-KR" dirty="0" smtClean="0"/>
              <a:t> (e.g., multi-modal) distributions</a:t>
            </a:r>
          </a:p>
          <a:p>
            <a:pPr lvl="1"/>
            <a:r>
              <a:rPr lang="en-US" altLang="ko-KR" dirty="0" smtClean="0"/>
              <a:t>Recursive calculations of the first two moments do not work!</a:t>
            </a:r>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ADAE8"/>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ADAE8"/>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ADAE8"/>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ADAE8"/>
                                      </p:to>
                                    </p:animClr>
                                  </p:sub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ADAE8"/>
                                      </p:to>
                                    </p:animClr>
                                  </p:sub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ADAE8"/>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CADAE8"/>
                                      </p:to>
                                    </p:animClr>
                                  </p:sub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CADAE8"/>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t>EKF - Assessment</a:t>
            </a:r>
            <a:endParaRPr lang="ko-KR" altLang="en-US" b="1" dirty="0"/>
          </a:p>
        </p:txBody>
      </p:sp>
      <p:sp>
        <p:nvSpPr>
          <p:cNvPr id="5" name="내용 개체 틀 2"/>
          <p:cNvSpPr txBox="1">
            <a:spLocks/>
          </p:cNvSpPr>
          <p:nvPr/>
        </p:nvSpPr>
        <p:spPr>
          <a:xfrm>
            <a:off x="612648" y="2032248"/>
            <a:ext cx="8207824" cy="4925144"/>
          </a:xfrm>
          <a:prstGeom prst="rect">
            <a:avLst/>
          </a:prstGeom>
        </p:spPr>
        <p:txBody>
          <a:bodyPr vert="horz">
            <a:noAutofit/>
          </a:bodyPr>
          <a:lstStyle>
            <a:lvl1pPr marL="320040" indent="-320040" algn="l" rtl="0" eaLnBrk="1" latinLnBrk="1"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1"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1"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1"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1"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1"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1"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1"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1"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altLang="ko-KR" sz="2400" dirty="0" smtClean="0"/>
              <a:t>The extended </a:t>
            </a:r>
            <a:r>
              <a:rPr lang="en-US" altLang="ko-KR" sz="2400" dirty="0" err="1" smtClean="0"/>
              <a:t>Kalman</a:t>
            </a:r>
            <a:r>
              <a:rPr lang="en-US" altLang="ko-KR" sz="2400" dirty="0" smtClean="0"/>
              <a:t> filter is probably the most widely used estimation algorithm for nonlinear systems.</a:t>
            </a:r>
          </a:p>
          <a:p>
            <a:pPr marL="0" indent="0">
              <a:buNone/>
            </a:pPr>
            <a:r>
              <a:rPr lang="en-US" altLang="ko-KR" sz="2400" dirty="0" smtClean="0"/>
              <a:t>However, more than 35 years of experience in the estimation community has shown that it is difficult to implement, difficult to tune, and only reliable for systems that are almost linear on the time scale of the updates.</a:t>
            </a:r>
          </a:p>
          <a:p>
            <a:pPr marL="0" indent="0">
              <a:buNone/>
            </a:pPr>
            <a:r>
              <a:rPr lang="en-US" altLang="ko-KR" sz="2400" dirty="0" smtClean="0"/>
              <a:t>Many of these difficulties arise from its use of linearization</a:t>
            </a:r>
          </a:p>
          <a:p>
            <a:pPr marL="0" indent="0">
              <a:buNone/>
            </a:pPr>
            <a:endParaRPr lang="en-US" altLang="ko-KR" sz="2400" dirty="0"/>
          </a:p>
          <a:p>
            <a:pPr marL="0" indent="0">
              <a:buNone/>
            </a:pPr>
            <a:r>
              <a:rPr lang="en-US" altLang="ko-KR" sz="2400" dirty="0" err="1" smtClean="0"/>
              <a:t>Julier</a:t>
            </a:r>
            <a:r>
              <a:rPr lang="en-US" altLang="ko-KR" sz="2400" dirty="0" smtClean="0"/>
              <a:t> and </a:t>
            </a:r>
            <a:r>
              <a:rPr lang="en-US" altLang="ko-KR" sz="2400" dirty="0" err="1" smtClean="0"/>
              <a:t>Uhlmann</a:t>
            </a:r>
            <a:r>
              <a:rPr lang="en-US" altLang="ko-KR" sz="2400" dirty="0" smtClean="0"/>
              <a:t> (2004)</a:t>
            </a:r>
            <a:endParaRPr lang="ko-KR"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The Need of State Estimation</a:t>
            </a:r>
            <a:endParaRPr lang="ko-KR" altLang="en-US" dirty="0"/>
          </a:p>
        </p:txBody>
      </p:sp>
      <p:sp>
        <p:nvSpPr>
          <p:cNvPr id="3" name="내용 개체 틀 2"/>
          <p:cNvSpPr>
            <a:spLocks noGrp="1"/>
          </p:cNvSpPr>
          <p:nvPr>
            <p:ph sz="quarter" idx="1"/>
          </p:nvPr>
        </p:nvSpPr>
        <p:spPr>
          <a:xfrm>
            <a:off x="612648" y="1600200"/>
            <a:ext cx="8351840" cy="4709120"/>
          </a:xfrm>
        </p:spPr>
        <p:txBody>
          <a:bodyPr>
            <a:normAutofit lnSpcReduction="10000"/>
          </a:bodyPr>
          <a:lstStyle/>
          <a:p>
            <a:r>
              <a:rPr lang="en-US" altLang="ko-KR" dirty="0" smtClean="0"/>
              <a:t>State Estimation is an integral component of</a:t>
            </a:r>
          </a:p>
          <a:p>
            <a:pPr lvl="1"/>
            <a:r>
              <a:rPr lang="en-US" altLang="ko-KR" b="1" dirty="0" smtClean="0"/>
              <a:t>Process Monitoring: </a:t>
            </a:r>
            <a:r>
              <a:rPr lang="en-US" altLang="ko-KR" dirty="0" smtClean="0"/>
              <a:t>Not all variables of importance can be measured with enough accuracy.</a:t>
            </a:r>
          </a:p>
          <a:p>
            <a:pPr lvl="1"/>
            <a:r>
              <a:rPr lang="en-US" altLang="ko-KR" b="1" dirty="0" smtClean="0"/>
              <a:t>RTO and Control: </a:t>
            </a:r>
            <a:r>
              <a:rPr lang="en-US" altLang="ko-KR" dirty="0" smtClean="0"/>
              <a:t>Models contain unknowns (unmeasured disturbances, uncertain parameters, other errors)</a:t>
            </a:r>
          </a:p>
          <a:p>
            <a:r>
              <a:rPr lang="en-US" altLang="ko-KR" dirty="0" smtClean="0"/>
              <a:t>State estimation enables the </a:t>
            </a:r>
            <a:r>
              <a:rPr lang="en-US" altLang="ko-KR" b="1" u="sng" dirty="0" smtClean="0"/>
              <a:t>combining</a:t>
            </a:r>
            <a:r>
              <a:rPr lang="en-US" altLang="ko-KR" dirty="0" smtClean="0"/>
              <a:t> of system information (model) and on-line measurement information for</a:t>
            </a:r>
          </a:p>
          <a:p>
            <a:pPr lvl="1"/>
            <a:r>
              <a:rPr lang="en-US" altLang="ko-KR" dirty="0" smtClean="0"/>
              <a:t>Estimation of unmeasured variables / parameters</a:t>
            </a:r>
          </a:p>
          <a:p>
            <a:pPr lvl="1"/>
            <a:r>
              <a:rPr lang="en-US" altLang="ko-KR" dirty="0" smtClean="0"/>
              <a:t>Filtering of noises</a:t>
            </a:r>
          </a:p>
          <a:p>
            <a:pPr lvl="1"/>
            <a:r>
              <a:rPr lang="en-US" altLang="ko-KR" dirty="0" smtClean="0"/>
              <a:t>Prediction of system-wide future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Illustrative Example</a:t>
            </a:r>
            <a:endParaRPr lang="ko-KR" altLang="en-US">
              <a:latin typeface="Tw Cen MT" charset="0"/>
              <a:ea typeface="HY얕은샘물M" charset="0"/>
            </a:endParaRPr>
          </a:p>
        </p:txBody>
      </p:sp>
      <p:sp>
        <p:nvSpPr>
          <p:cNvPr id="44034" name="TextBox 4"/>
          <p:cNvSpPr txBox="1">
            <a:spLocks noChangeArrowheads="1"/>
          </p:cNvSpPr>
          <p:nvPr/>
        </p:nvSpPr>
        <p:spPr bwMode="auto">
          <a:xfrm>
            <a:off x="5580063" y="6118225"/>
            <a:ext cx="2576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a:ea typeface="HY얕은샘물M" charset="0"/>
                <a:cs typeface="HY얕은샘물M" charset="0"/>
              </a:rPr>
              <a:t>Rawlings and Lima (2008)</a:t>
            </a:r>
            <a:endParaRPr kumimoji="0" lang="ko-KR" altLang="en-US" sz="1800">
              <a:ea typeface="HY얕은샘물M" charset="0"/>
              <a:cs typeface="HY얕은샘물M" charset="0"/>
            </a:endParaRPr>
          </a:p>
        </p:txBody>
      </p:sp>
      <p:sp>
        <p:nvSpPr>
          <p:cNvPr id="4" name="모서리가 둥근 직사각형 3"/>
          <p:cNvSpPr/>
          <p:nvPr/>
        </p:nvSpPr>
        <p:spPr>
          <a:xfrm>
            <a:off x="1328738" y="2159000"/>
            <a:ext cx="1655762" cy="2095500"/>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7" name="직선 연결선 6"/>
          <p:cNvCxnSpPr/>
          <p:nvPr/>
        </p:nvCxnSpPr>
        <p:spPr>
          <a:xfrm>
            <a:off x="2157413" y="1727200"/>
            <a:ext cx="0" cy="18002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타원 7"/>
          <p:cNvSpPr/>
          <p:nvPr/>
        </p:nvSpPr>
        <p:spPr>
          <a:xfrm>
            <a:off x="1797050" y="3427413"/>
            <a:ext cx="360363" cy="247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0" name="타원 9"/>
          <p:cNvSpPr/>
          <p:nvPr/>
        </p:nvSpPr>
        <p:spPr>
          <a:xfrm>
            <a:off x="2157413" y="3427413"/>
            <a:ext cx="358775" cy="2476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11" name="직선 연결선 10"/>
          <p:cNvCxnSpPr>
            <a:endCxn id="4" idx="1"/>
          </p:cNvCxnSpPr>
          <p:nvPr/>
        </p:nvCxnSpPr>
        <p:spPr>
          <a:xfrm>
            <a:off x="1041400" y="3206750"/>
            <a:ext cx="2873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타원 11"/>
          <p:cNvSpPr/>
          <p:nvPr/>
        </p:nvSpPr>
        <p:spPr>
          <a:xfrm>
            <a:off x="536575" y="2971800"/>
            <a:ext cx="504825" cy="47148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44041" name="TextBox 12"/>
          <p:cNvSpPr txBox="1">
            <a:spLocks noChangeArrowheads="1"/>
          </p:cNvSpPr>
          <p:nvPr/>
        </p:nvSpPr>
        <p:spPr bwMode="auto">
          <a:xfrm>
            <a:off x="614363" y="2971800"/>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a:ea typeface="HY얕은샘물M" charset="0"/>
                <a:cs typeface="HY얕은샘물M" charset="0"/>
              </a:rPr>
              <a:t>P</a:t>
            </a:r>
            <a:endParaRPr kumimoji="0" lang="ko-KR" altLang="en-US">
              <a:ea typeface="HY얕은샘물M" charset="0"/>
              <a:cs typeface="HY얕은샘물M" charset="0"/>
            </a:endParaRPr>
          </a:p>
        </p:txBody>
      </p:sp>
      <p:grpSp>
        <p:nvGrpSpPr>
          <p:cNvPr id="44042" name="그룹 14"/>
          <p:cNvGrpSpPr>
            <a:grpSpLocks/>
          </p:cNvGrpSpPr>
          <p:nvPr/>
        </p:nvGrpSpPr>
        <p:grpSpPr bwMode="auto">
          <a:xfrm>
            <a:off x="1501775" y="4333875"/>
            <a:ext cx="1301750" cy="992188"/>
            <a:chOff x="1043608" y="5644622"/>
            <a:chExt cx="1301318" cy="991486"/>
          </a:xfrm>
        </p:grpSpPr>
        <p:sp>
          <p:nvSpPr>
            <p:cNvPr id="16" name="TextBox 15"/>
            <p:cNvSpPr txBox="1">
              <a:spLocks noRot="1" noChangeAspect="1" noMove="1" noResize="1" noEditPoints="1" noAdjustHandles="1" noChangeArrowheads="1" noChangeShapeType="1" noTextEdit="1"/>
            </p:cNvSpPr>
            <p:nvPr/>
          </p:nvSpPr>
          <p:spPr>
            <a:xfrm>
              <a:off x="1043608" y="5661248"/>
              <a:ext cx="1301318" cy="923330"/>
            </a:xfrm>
            <a:prstGeom prst="rect">
              <a:avLst/>
            </a:prstGeom>
            <a:blipFill rotWithShape="1">
              <a:blip r:embed="rId2"/>
              <a:stretch>
                <a:fillRect/>
              </a:stretch>
            </a:blipFill>
          </p:spPr>
          <p:txBody>
            <a:bodyPr/>
            <a:lstStyle/>
            <a:p>
              <a:pPr>
                <a:defRPr/>
              </a:pPr>
              <a:r>
                <a:rPr lang="ko-KR" altLang="en-US">
                  <a:noFill/>
                </a:rPr>
                <a:t> </a:t>
              </a:r>
            </a:p>
          </p:txBody>
        </p:sp>
        <p:sp>
          <p:nvSpPr>
            <p:cNvPr id="17" name="TextBox 16"/>
            <p:cNvSpPr txBox="1">
              <a:spLocks noRot="1" noChangeAspect="1" noMove="1" noResize="1" noEditPoints="1" noAdjustHandles="1" noChangeArrowheads="1" noChangeShapeType="1" noTextEdit="1"/>
            </p:cNvSpPr>
            <p:nvPr/>
          </p:nvSpPr>
          <p:spPr>
            <a:xfrm>
              <a:off x="1304155" y="5644622"/>
              <a:ext cx="379848" cy="276999"/>
            </a:xfrm>
            <a:prstGeom prst="rect">
              <a:avLst/>
            </a:prstGeom>
            <a:blipFill rotWithShape="1">
              <a:blip r:embed="rId3"/>
              <a:stretch>
                <a:fillRect/>
              </a:stretch>
            </a:blipFill>
          </p:spPr>
          <p:txBody>
            <a:bodyPr/>
            <a:lstStyle/>
            <a:p>
              <a:pPr>
                <a:defRPr/>
              </a:pPr>
              <a:r>
                <a:rPr lang="ko-KR" altLang="en-US">
                  <a:noFill/>
                </a:rPr>
                <a:t> </a:t>
              </a:r>
            </a:p>
          </p:txBody>
        </p:sp>
        <p:sp>
          <p:nvSpPr>
            <p:cNvPr id="18" name="TextBox 17"/>
            <p:cNvSpPr txBox="1">
              <a:spLocks noRot="1" noChangeAspect="1" noMove="1" noResize="1" noEditPoints="1" noAdjustHandles="1" noChangeArrowheads="1" noChangeShapeType="1" noTextEdit="1"/>
            </p:cNvSpPr>
            <p:nvPr/>
          </p:nvSpPr>
          <p:spPr>
            <a:xfrm>
              <a:off x="1251319" y="5949191"/>
              <a:ext cx="465192" cy="276999"/>
            </a:xfrm>
            <a:prstGeom prst="rect">
              <a:avLst/>
            </a:prstGeom>
            <a:blipFill rotWithShape="1">
              <a:blip r:embed="rId4"/>
              <a:stretch>
                <a:fillRect/>
              </a:stretch>
            </a:blipFill>
          </p:spPr>
          <p:txBody>
            <a:bodyPr/>
            <a:lstStyle/>
            <a:p>
              <a:pPr>
                <a:defRPr/>
              </a:pPr>
              <a:r>
                <a:rPr lang="ko-KR" altLang="en-US">
                  <a:noFill/>
                </a:rPr>
                <a:t> </a:t>
              </a:r>
            </a:p>
          </p:txBody>
        </p:sp>
        <p:sp>
          <p:nvSpPr>
            <p:cNvPr id="19" name="TextBox 18"/>
            <p:cNvSpPr txBox="1">
              <a:spLocks noRot="1" noChangeAspect="1" noMove="1" noResize="1" noEditPoints="1" noAdjustHandles="1" noChangeArrowheads="1" noChangeShapeType="1" noTextEdit="1"/>
            </p:cNvSpPr>
            <p:nvPr/>
          </p:nvSpPr>
          <p:spPr>
            <a:xfrm>
              <a:off x="1592187" y="6054540"/>
              <a:ext cx="383438" cy="276999"/>
            </a:xfrm>
            <a:prstGeom prst="rect">
              <a:avLst/>
            </a:prstGeom>
            <a:blipFill rotWithShape="1">
              <a:blip r:embed="rId5"/>
              <a:stretch>
                <a:fillRect/>
              </a:stretch>
            </a:blipFill>
          </p:spPr>
          <p:txBody>
            <a:bodyPr/>
            <a:lstStyle/>
            <a:p>
              <a:pPr>
                <a:defRPr/>
              </a:pPr>
              <a:r>
                <a:rPr lang="ko-KR" altLang="en-US">
                  <a:noFill/>
                </a:rPr>
                <a:t> </a:t>
              </a:r>
            </a:p>
          </p:txBody>
        </p:sp>
        <p:sp>
          <p:nvSpPr>
            <p:cNvPr id="20" name="TextBox 19"/>
            <p:cNvSpPr txBox="1">
              <a:spLocks noRot="1" noChangeAspect="1" noMove="1" noResize="1" noEditPoints="1" noAdjustHandles="1" noChangeArrowheads="1" noChangeShapeType="1" noTextEdit="1"/>
            </p:cNvSpPr>
            <p:nvPr/>
          </p:nvSpPr>
          <p:spPr>
            <a:xfrm>
              <a:off x="1539351" y="6359109"/>
              <a:ext cx="465192" cy="276999"/>
            </a:xfrm>
            <a:prstGeom prst="rect">
              <a:avLst/>
            </a:prstGeom>
            <a:blipFill rotWithShape="1">
              <a:blip r:embed="rId6"/>
              <a:stretch>
                <a:fillRect/>
              </a:stretch>
            </a:blipFill>
          </p:spPr>
          <p:txBody>
            <a:bodyPr/>
            <a:lstStyle/>
            <a:p>
              <a:pPr>
                <a:defRPr/>
              </a:pPr>
              <a:r>
                <a:rPr lang="ko-KR" altLang="en-US">
                  <a:noFill/>
                </a:rPr>
                <a:t> </a:t>
              </a:r>
            </a:p>
          </p:txBody>
        </p:sp>
      </p:grpSp>
      <p:sp>
        <p:nvSpPr>
          <p:cNvPr id="23" name="내용 개체 틀 2"/>
          <p:cNvSpPr txBox="1">
            <a:spLocks noRot="1" noChangeAspect="1" noMove="1" noResize="1" noEditPoints="1" noAdjustHandles="1" noChangeArrowheads="1" noChangeShapeType="1" noTextEdit="1"/>
          </p:cNvSpPr>
          <p:nvPr/>
        </p:nvSpPr>
        <p:spPr>
          <a:xfrm>
            <a:off x="3201039" y="1918780"/>
            <a:ext cx="5490192" cy="4495800"/>
          </a:xfrm>
          <a:prstGeom prst="rect">
            <a:avLst/>
          </a:prstGeom>
          <a:blipFill rotWithShape="1">
            <a:blip r:embed="rId7"/>
            <a:stretch>
              <a:fillRect l="-111" t="-1085" r="-1332"/>
            </a:stretch>
          </a:blipFill>
        </p:spPr>
        <p:txBody>
          <a:bodyPr/>
          <a:lstStyle/>
          <a:p>
            <a:pPr>
              <a:defRPr/>
            </a:pPr>
            <a:r>
              <a:rPr lang="ko-KR" altLang="en-US">
                <a:noFill/>
              </a:rPr>
              <a:t> </a:t>
            </a:r>
          </a:p>
        </p:txBody>
      </p:sp>
    </p:spTree>
    <p:extLst>
      <p:ext uri="{BB962C8B-B14F-4D97-AF65-F5344CB8AC3E}">
        <p14:creationId xmlns:p14="http://schemas.microsoft.com/office/powerpoint/2010/main" val="40984460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Steady-State Error Results – Despite Perfect Model Assumed.</a:t>
            </a:r>
            <a:endParaRPr lang="ko-KR"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63687" y="1773378"/>
            <a:ext cx="3599999" cy="26951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64087" y="1772816"/>
            <a:ext cx="3599999" cy="2695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364670" y="2936304"/>
            <a:ext cx="1439177" cy="369332"/>
          </a:xfrm>
          <a:prstGeom prst="rect">
            <a:avLst/>
          </a:prstGeom>
          <a:noFill/>
        </p:spPr>
        <p:txBody>
          <a:bodyPr wrap="none" rtlCol="0">
            <a:spAutoFit/>
          </a:bodyPr>
          <a:lstStyle/>
          <a:p>
            <a:r>
              <a:rPr lang="en-US" altLang="ko-KR" dirty="0" smtClean="0"/>
              <a:t>Concentration</a:t>
            </a:r>
            <a:endParaRPr lang="ko-KR" altLang="en-US" dirty="0"/>
          </a:p>
        </p:txBody>
      </p:sp>
      <p:sp>
        <p:nvSpPr>
          <p:cNvPr id="7" name="TextBox 6"/>
          <p:cNvSpPr txBox="1"/>
          <p:nvPr/>
        </p:nvSpPr>
        <p:spPr>
          <a:xfrm rot="16200000">
            <a:off x="4278914" y="2936304"/>
            <a:ext cx="939681" cy="369332"/>
          </a:xfrm>
          <a:prstGeom prst="rect">
            <a:avLst/>
          </a:prstGeom>
          <a:noFill/>
        </p:spPr>
        <p:txBody>
          <a:bodyPr wrap="none" rtlCol="0">
            <a:spAutoFit/>
          </a:bodyPr>
          <a:lstStyle/>
          <a:p>
            <a:r>
              <a:rPr lang="en-US" altLang="ko-KR" dirty="0" smtClean="0"/>
              <a:t>Pressure</a:t>
            </a:r>
            <a:endParaRPr lang="ko-KR" altLang="en-US" dirty="0"/>
          </a:p>
        </p:txBody>
      </p:sp>
      <p:sp>
        <p:nvSpPr>
          <p:cNvPr id="8" name="TextBox 7"/>
          <p:cNvSpPr txBox="1"/>
          <p:nvPr/>
        </p:nvSpPr>
        <p:spPr>
          <a:xfrm>
            <a:off x="2521908" y="4275432"/>
            <a:ext cx="606256" cy="369332"/>
          </a:xfrm>
          <a:prstGeom prst="rect">
            <a:avLst/>
          </a:prstGeom>
          <a:noFill/>
        </p:spPr>
        <p:txBody>
          <a:bodyPr wrap="none" rtlCol="0">
            <a:spAutoFit/>
          </a:bodyPr>
          <a:lstStyle/>
          <a:p>
            <a:r>
              <a:rPr lang="en-US" altLang="ko-KR" dirty="0" smtClean="0"/>
              <a:t>Time</a:t>
            </a:r>
            <a:endParaRPr lang="ko-KR" altLang="en-US" dirty="0"/>
          </a:p>
        </p:txBody>
      </p:sp>
      <p:sp>
        <p:nvSpPr>
          <p:cNvPr id="9" name="TextBox 8"/>
          <p:cNvSpPr txBox="1"/>
          <p:nvPr/>
        </p:nvSpPr>
        <p:spPr>
          <a:xfrm>
            <a:off x="6113245" y="4276610"/>
            <a:ext cx="606256" cy="369332"/>
          </a:xfrm>
          <a:prstGeom prst="rect">
            <a:avLst/>
          </a:prstGeom>
          <a:noFill/>
        </p:spPr>
        <p:txBody>
          <a:bodyPr wrap="none" rtlCol="0">
            <a:spAutoFit/>
          </a:bodyPr>
          <a:lstStyle/>
          <a:p>
            <a:r>
              <a:rPr lang="en-US" altLang="ko-KR" dirty="0" smtClean="0"/>
              <a:t>Time</a:t>
            </a:r>
            <a:endParaRPr lang="ko-KR" altLang="en-US" dirty="0"/>
          </a:p>
        </p:txBody>
      </p:sp>
      <p:sp>
        <p:nvSpPr>
          <p:cNvPr id="5" name="TextBox 4"/>
          <p:cNvSpPr txBox="1"/>
          <p:nvPr/>
        </p:nvSpPr>
        <p:spPr>
          <a:xfrm>
            <a:off x="1984070" y="3372277"/>
            <a:ext cx="308098" cy="338554"/>
          </a:xfrm>
          <a:prstGeom prst="rect">
            <a:avLst/>
          </a:prstGeom>
          <a:noFill/>
        </p:spPr>
        <p:txBody>
          <a:bodyPr wrap="none" rtlCol="0">
            <a:spAutoFit/>
          </a:bodyPr>
          <a:lstStyle/>
          <a:p>
            <a:r>
              <a:rPr lang="en-US" altLang="ko-KR" sz="1600" dirty="0" smtClean="0"/>
              <a:t>A</a:t>
            </a:r>
            <a:endParaRPr lang="ko-KR" altLang="en-US" sz="1600" dirty="0"/>
          </a:p>
        </p:txBody>
      </p:sp>
      <p:sp>
        <p:nvSpPr>
          <p:cNvPr id="13" name="TextBox 12"/>
          <p:cNvSpPr txBox="1"/>
          <p:nvPr/>
        </p:nvSpPr>
        <p:spPr>
          <a:xfrm>
            <a:off x="1979712" y="3171211"/>
            <a:ext cx="308098" cy="338554"/>
          </a:xfrm>
          <a:prstGeom prst="rect">
            <a:avLst/>
          </a:prstGeom>
          <a:noFill/>
        </p:spPr>
        <p:txBody>
          <a:bodyPr wrap="none" rtlCol="0">
            <a:spAutoFit/>
          </a:bodyPr>
          <a:lstStyle/>
          <a:p>
            <a:r>
              <a:rPr lang="en-US" altLang="ko-KR" sz="1600" dirty="0" smtClean="0"/>
              <a:t>A</a:t>
            </a:r>
            <a:endParaRPr lang="ko-KR" altLang="en-US" sz="1600" dirty="0"/>
          </a:p>
        </p:txBody>
      </p:sp>
      <p:sp>
        <p:nvSpPr>
          <p:cNvPr id="14" name="TextBox 13"/>
          <p:cNvSpPr txBox="1"/>
          <p:nvPr/>
        </p:nvSpPr>
        <p:spPr>
          <a:xfrm>
            <a:off x="2496529" y="3016909"/>
            <a:ext cx="287258" cy="338554"/>
          </a:xfrm>
          <a:prstGeom prst="rect">
            <a:avLst/>
          </a:prstGeom>
          <a:noFill/>
        </p:spPr>
        <p:txBody>
          <a:bodyPr wrap="none" rtlCol="0">
            <a:spAutoFit/>
          </a:bodyPr>
          <a:lstStyle/>
          <a:p>
            <a:r>
              <a:rPr lang="en-US" altLang="ko-KR" sz="1600" dirty="0" smtClean="0"/>
              <a:t>B</a:t>
            </a:r>
            <a:endParaRPr lang="ko-KR" altLang="en-US" sz="1600" dirty="0"/>
          </a:p>
        </p:txBody>
      </p:sp>
      <p:sp>
        <p:nvSpPr>
          <p:cNvPr id="15" name="TextBox 14"/>
          <p:cNvSpPr txBox="1"/>
          <p:nvPr/>
        </p:nvSpPr>
        <p:spPr>
          <a:xfrm>
            <a:off x="2484542" y="3594950"/>
            <a:ext cx="287258" cy="338554"/>
          </a:xfrm>
          <a:prstGeom prst="rect">
            <a:avLst/>
          </a:prstGeom>
          <a:noFill/>
        </p:spPr>
        <p:txBody>
          <a:bodyPr wrap="none" rtlCol="0">
            <a:spAutoFit/>
          </a:bodyPr>
          <a:lstStyle/>
          <a:p>
            <a:r>
              <a:rPr lang="en-US" altLang="ko-KR" sz="1600" dirty="0" smtClean="0"/>
              <a:t>B</a:t>
            </a:r>
            <a:endParaRPr lang="ko-KR" altLang="en-US" sz="1600" dirty="0"/>
          </a:p>
        </p:txBody>
      </p:sp>
      <p:sp>
        <p:nvSpPr>
          <p:cNvPr id="16" name="TextBox 15"/>
          <p:cNvSpPr txBox="1"/>
          <p:nvPr/>
        </p:nvSpPr>
        <p:spPr>
          <a:xfrm>
            <a:off x="2988598" y="2701181"/>
            <a:ext cx="308098" cy="338554"/>
          </a:xfrm>
          <a:prstGeom prst="rect">
            <a:avLst/>
          </a:prstGeom>
          <a:noFill/>
        </p:spPr>
        <p:txBody>
          <a:bodyPr wrap="none" rtlCol="0">
            <a:spAutoFit/>
          </a:bodyPr>
          <a:lstStyle/>
          <a:p>
            <a:r>
              <a:rPr lang="en-US" altLang="ko-KR" sz="1600" dirty="0" smtClean="0"/>
              <a:t>C</a:t>
            </a:r>
            <a:endParaRPr lang="ko-KR" altLang="en-US" sz="1600" dirty="0"/>
          </a:p>
        </p:txBody>
      </p:sp>
      <p:sp>
        <p:nvSpPr>
          <p:cNvPr id="17" name="TextBox 16"/>
          <p:cNvSpPr txBox="1"/>
          <p:nvPr/>
        </p:nvSpPr>
        <p:spPr>
          <a:xfrm>
            <a:off x="2987824" y="2150238"/>
            <a:ext cx="308098" cy="338554"/>
          </a:xfrm>
          <a:prstGeom prst="rect">
            <a:avLst/>
          </a:prstGeom>
          <a:noFill/>
        </p:spPr>
        <p:txBody>
          <a:bodyPr wrap="none" rtlCol="0">
            <a:spAutoFit/>
          </a:bodyPr>
          <a:lstStyle/>
          <a:p>
            <a:r>
              <a:rPr lang="en-US" altLang="ko-KR" sz="1600" dirty="0" smtClean="0"/>
              <a:t>C</a:t>
            </a:r>
            <a:endParaRPr lang="ko-KR" altLang="en-US" sz="1600" dirty="0"/>
          </a:p>
        </p:txBody>
      </p:sp>
      <p:sp>
        <p:nvSpPr>
          <p:cNvPr id="6" name="직사각형 5"/>
          <p:cNvSpPr/>
          <p:nvPr/>
        </p:nvSpPr>
        <p:spPr>
          <a:xfrm>
            <a:off x="1445983" y="1980821"/>
            <a:ext cx="2790000" cy="219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직사각형 18"/>
          <p:cNvSpPr/>
          <p:nvPr/>
        </p:nvSpPr>
        <p:spPr>
          <a:xfrm>
            <a:off x="5039294" y="1980821"/>
            <a:ext cx="2790000" cy="2196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10" name="표 9"/>
          <p:cNvGraphicFramePr>
            <a:graphicFrameLocks noGrp="1"/>
          </p:cNvGraphicFramePr>
          <p:nvPr>
            <p:extLst>
              <p:ext uri="{D42A27DB-BD31-4B8C-83A1-F6EECF244321}">
                <p14:modId xmlns:p14="http://schemas.microsoft.com/office/powerpoint/2010/main" val="43702737"/>
              </p:ext>
            </p:extLst>
          </p:nvPr>
        </p:nvGraphicFramePr>
        <p:xfrm>
          <a:off x="1403648" y="4869160"/>
          <a:ext cx="5124768" cy="1584960"/>
        </p:xfrm>
        <a:graphic>
          <a:graphicData uri="http://schemas.openxmlformats.org/drawingml/2006/table">
            <a:tbl>
              <a:tblPr firstRow="1" bandRow="1">
                <a:tableStyleId>{9D7B26C5-4107-4FEC-AEDC-1716B250A1EF}</a:tableStyleId>
              </a:tblPr>
              <a:tblGrid>
                <a:gridCol w="1708256"/>
                <a:gridCol w="1708256"/>
                <a:gridCol w="1708256"/>
              </a:tblGrid>
              <a:tr h="0">
                <a:tc>
                  <a:txBody>
                    <a:bodyPr/>
                    <a:lstStyle/>
                    <a:p>
                      <a:pPr algn="ctr" latinLnBrk="1"/>
                      <a:r>
                        <a:rPr lang="en-US" altLang="ko-KR" sz="1600" dirty="0" smtClean="0"/>
                        <a:t>Component</a:t>
                      </a:r>
                      <a:endParaRPr lang="ko-KR" altLang="en-US" sz="1600" dirty="0"/>
                    </a:p>
                  </a:txBody>
                  <a:tcPr/>
                </a:tc>
                <a:tc>
                  <a:txBody>
                    <a:bodyPr/>
                    <a:lstStyle/>
                    <a:p>
                      <a:pPr algn="ctr" latinLnBrk="1"/>
                      <a:r>
                        <a:rPr lang="en-US" altLang="ko-KR" sz="1600" dirty="0" smtClean="0"/>
                        <a:t>Predicted EKF</a:t>
                      </a:r>
                    </a:p>
                    <a:p>
                      <a:pPr algn="ctr" latinLnBrk="1"/>
                      <a:r>
                        <a:rPr lang="en-US" altLang="ko-KR" sz="1600" dirty="0" smtClean="0"/>
                        <a:t>Steady-State</a:t>
                      </a:r>
                      <a:endParaRPr lang="ko-KR" altLang="en-US" sz="1600" dirty="0"/>
                    </a:p>
                  </a:txBody>
                  <a:tcPr/>
                </a:tc>
                <a:tc>
                  <a:txBody>
                    <a:bodyPr/>
                    <a:lstStyle/>
                    <a:p>
                      <a:pPr algn="ctr" latinLnBrk="1"/>
                      <a:r>
                        <a:rPr lang="en-US" altLang="ko-KR" sz="1600" dirty="0" smtClean="0"/>
                        <a:t>Actual</a:t>
                      </a:r>
                    </a:p>
                    <a:p>
                      <a:pPr algn="ctr" latinLnBrk="1"/>
                      <a:r>
                        <a:rPr lang="en-US" altLang="ko-KR" sz="1600" dirty="0" smtClean="0"/>
                        <a:t>Steady-State</a:t>
                      </a:r>
                      <a:endParaRPr lang="ko-KR" altLang="en-US" sz="1600" dirty="0"/>
                    </a:p>
                  </a:txBody>
                  <a:tcPr/>
                </a:tc>
              </a:tr>
              <a:tr h="0">
                <a:tc>
                  <a:txBody>
                    <a:bodyPr/>
                    <a:lstStyle/>
                    <a:p>
                      <a:pPr algn="ctr" latinLnBrk="1"/>
                      <a:r>
                        <a:rPr lang="en-US" altLang="ko-KR" sz="1600" dirty="0" smtClean="0"/>
                        <a:t>A</a:t>
                      </a:r>
                      <a:endParaRPr lang="ko-KR" altLang="en-US" sz="1600" dirty="0"/>
                    </a:p>
                  </a:txBody>
                  <a:tcPr/>
                </a:tc>
                <a:tc>
                  <a:txBody>
                    <a:bodyPr/>
                    <a:lstStyle/>
                    <a:p>
                      <a:pPr algn="ctr" latinLnBrk="1"/>
                      <a:r>
                        <a:rPr lang="en-US" altLang="ko-KR" sz="1600" b="1" dirty="0" smtClean="0">
                          <a:solidFill>
                            <a:srgbClr val="FF0000"/>
                          </a:solidFill>
                        </a:rPr>
                        <a:t>-0.027</a:t>
                      </a:r>
                      <a:endParaRPr lang="ko-KR" altLang="en-US" sz="1600" b="1" dirty="0">
                        <a:solidFill>
                          <a:srgbClr val="FF0000"/>
                        </a:solidFill>
                      </a:endParaRPr>
                    </a:p>
                  </a:txBody>
                  <a:tcPr/>
                </a:tc>
                <a:tc>
                  <a:txBody>
                    <a:bodyPr/>
                    <a:lstStyle/>
                    <a:p>
                      <a:pPr algn="ctr" latinLnBrk="1"/>
                      <a:r>
                        <a:rPr lang="en-US" altLang="ko-KR" sz="1600" dirty="0" smtClean="0"/>
                        <a:t>0.012</a:t>
                      </a:r>
                      <a:endParaRPr lang="ko-KR" altLang="en-US" sz="1600" dirty="0"/>
                    </a:p>
                  </a:txBody>
                  <a:tcPr/>
                </a:tc>
              </a:tr>
              <a:tr h="0">
                <a:tc>
                  <a:txBody>
                    <a:bodyPr/>
                    <a:lstStyle/>
                    <a:p>
                      <a:pPr algn="ctr" latinLnBrk="1"/>
                      <a:r>
                        <a:rPr lang="en-US" altLang="ko-KR" sz="1600" dirty="0" smtClean="0"/>
                        <a:t>B</a:t>
                      </a:r>
                      <a:endParaRPr lang="ko-KR" altLang="en-US" sz="1600" dirty="0"/>
                    </a:p>
                  </a:txBody>
                  <a:tcPr/>
                </a:tc>
                <a:tc>
                  <a:txBody>
                    <a:bodyPr/>
                    <a:lstStyle/>
                    <a:p>
                      <a:pPr algn="ctr" latinLnBrk="1"/>
                      <a:r>
                        <a:rPr lang="en-US" altLang="ko-KR" sz="1600" b="1" dirty="0" smtClean="0">
                          <a:solidFill>
                            <a:srgbClr val="FF0000"/>
                          </a:solidFill>
                        </a:rPr>
                        <a:t>-0.246</a:t>
                      </a:r>
                      <a:endParaRPr lang="ko-KR" altLang="en-US" sz="1600" b="1" dirty="0">
                        <a:solidFill>
                          <a:srgbClr val="FF0000"/>
                        </a:solidFill>
                      </a:endParaRPr>
                    </a:p>
                  </a:txBody>
                  <a:tcPr/>
                </a:tc>
                <a:tc>
                  <a:txBody>
                    <a:bodyPr/>
                    <a:lstStyle/>
                    <a:p>
                      <a:pPr algn="ctr" latinLnBrk="1"/>
                      <a:r>
                        <a:rPr lang="en-US" altLang="ko-KR" sz="1600" dirty="0" smtClean="0"/>
                        <a:t>0.183</a:t>
                      </a:r>
                      <a:endParaRPr lang="ko-KR" altLang="en-US" sz="1600" dirty="0"/>
                    </a:p>
                  </a:txBody>
                  <a:tcPr/>
                </a:tc>
              </a:tr>
              <a:tr h="0">
                <a:tc>
                  <a:txBody>
                    <a:bodyPr/>
                    <a:lstStyle/>
                    <a:p>
                      <a:pPr algn="ctr" latinLnBrk="1"/>
                      <a:r>
                        <a:rPr lang="en-US" altLang="ko-KR" sz="1600" dirty="0" smtClean="0"/>
                        <a:t>C</a:t>
                      </a:r>
                      <a:endParaRPr lang="ko-KR" altLang="en-US" sz="1600" dirty="0"/>
                    </a:p>
                  </a:txBody>
                  <a:tcPr/>
                </a:tc>
                <a:tc>
                  <a:txBody>
                    <a:bodyPr/>
                    <a:lstStyle/>
                    <a:p>
                      <a:pPr algn="ctr" latinLnBrk="1"/>
                      <a:r>
                        <a:rPr lang="en-US" altLang="ko-KR" sz="1600" b="1" dirty="0" smtClean="0">
                          <a:solidFill>
                            <a:srgbClr val="FF0000"/>
                          </a:solidFill>
                        </a:rPr>
                        <a:t>1.127</a:t>
                      </a:r>
                      <a:endParaRPr lang="ko-KR" altLang="en-US" sz="1600" b="1" dirty="0">
                        <a:solidFill>
                          <a:srgbClr val="FF0000"/>
                        </a:solidFill>
                      </a:endParaRPr>
                    </a:p>
                  </a:txBody>
                  <a:tcPr/>
                </a:tc>
                <a:tc>
                  <a:txBody>
                    <a:bodyPr/>
                    <a:lstStyle/>
                    <a:p>
                      <a:pPr algn="ctr" latinLnBrk="1"/>
                      <a:r>
                        <a:rPr lang="en-US" altLang="ko-KR" sz="1600" dirty="0" smtClean="0"/>
                        <a:t>0.666</a:t>
                      </a:r>
                      <a:endParaRPr lang="ko-KR" altLang="en-US" sz="1600" dirty="0"/>
                    </a:p>
                  </a:txBody>
                  <a:tcPr/>
                </a:tc>
              </a:tr>
            </a:tbl>
          </a:graphicData>
        </a:graphic>
      </p:graphicFrame>
      <p:sp>
        <p:nvSpPr>
          <p:cNvPr id="4" name="TextBox 3"/>
          <p:cNvSpPr txBox="1"/>
          <p:nvPr/>
        </p:nvSpPr>
        <p:spPr>
          <a:xfrm>
            <a:off x="7760637" y="4865364"/>
            <a:ext cx="922047" cy="584775"/>
          </a:xfrm>
          <a:prstGeom prst="rect">
            <a:avLst/>
          </a:prstGeom>
          <a:noFill/>
        </p:spPr>
        <p:txBody>
          <a:bodyPr wrap="none" rtlCol="0">
            <a:spAutoFit/>
          </a:bodyPr>
          <a:lstStyle/>
          <a:p>
            <a:r>
              <a:rPr lang="en-US" altLang="ko-KR" sz="1600" dirty="0" smtClean="0"/>
              <a:t>Real</a:t>
            </a:r>
          </a:p>
          <a:p>
            <a:r>
              <a:rPr lang="en-US" altLang="ko-KR" sz="1600" dirty="0" smtClean="0"/>
              <a:t>Estimates</a:t>
            </a:r>
            <a:endParaRPr lang="ko-KR" altLang="en-US" sz="1600" dirty="0"/>
          </a:p>
        </p:txBody>
      </p:sp>
      <p:cxnSp>
        <p:nvCxnSpPr>
          <p:cNvPr id="12" name="직선 연결선 11"/>
          <p:cNvCxnSpPr/>
          <p:nvPr/>
        </p:nvCxnSpPr>
        <p:spPr>
          <a:xfrm>
            <a:off x="7201953" y="5282680"/>
            <a:ext cx="50405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직선 연결선 20"/>
          <p:cNvCxnSpPr/>
          <p:nvPr/>
        </p:nvCxnSpPr>
        <p:spPr>
          <a:xfrm>
            <a:off x="7201953" y="5033404"/>
            <a:ext cx="504056"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 name="직사각형 17"/>
          <p:cNvSpPr/>
          <p:nvPr/>
        </p:nvSpPr>
        <p:spPr>
          <a:xfrm>
            <a:off x="7057937" y="4865364"/>
            <a:ext cx="1624747" cy="584775"/>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EKF vs. UKF</a:t>
            </a:r>
            <a:endParaRPr lang="ko-KR" altLang="en-US" dirty="0"/>
          </a:p>
        </p:txBody>
      </p:sp>
      <p:pic>
        <p:nvPicPr>
          <p:cNvPr id="4" name="내용 개체 틀 3" descr="EKFUKF.gif"/>
          <p:cNvPicPr>
            <a:picLocks noGrp="1" noChangeAspect="1"/>
          </p:cNvPicPr>
          <p:nvPr>
            <p:ph sz="quarter" idx="1"/>
          </p:nvPr>
        </p:nvPicPr>
        <p:blipFill>
          <a:blip r:embed="rId3" cstate="print"/>
          <a:stretch>
            <a:fillRect/>
          </a:stretch>
        </p:blipFill>
        <p:spPr>
          <a:xfrm>
            <a:off x="1115616" y="1628800"/>
            <a:ext cx="6168905" cy="5040560"/>
          </a:xfrm>
        </p:spPr>
      </p:pic>
      <p:grpSp>
        <p:nvGrpSpPr>
          <p:cNvPr id="15" name="그룹 14"/>
          <p:cNvGrpSpPr/>
          <p:nvPr/>
        </p:nvGrpSpPr>
        <p:grpSpPr>
          <a:xfrm>
            <a:off x="7019925" y="1772816"/>
            <a:ext cx="2124075" cy="2079476"/>
            <a:chOff x="7019925" y="1772816"/>
            <a:chExt cx="2124075" cy="2079476"/>
          </a:xfrm>
        </p:grpSpPr>
        <p:pic>
          <p:nvPicPr>
            <p:cNvPr id="5" name="그림 4" descr="ukf_logo_small.gif"/>
            <p:cNvPicPr>
              <a:picLocks noChangeAspect="1"/>
            </p:cNvPicPr>
            <p:nvPr/>
          </p:nvPicPr>
          <p:blipFill>
            <a:blip r:embed="rId4" cstate="print"/>
            <a:stretch>
              <a:fillRect/>
            </a:stretch>
          </p:blipFill>
          <p:spPr>
            <a:xfrm>
              <a:off x="7084644" y="1772816"/>
              <a:ext cx="2059356" cy="1296144"/>
            </a:xfrm>
            <a:prstGeom prst="rect">
              <a:avLst/>
            </a:prstGeom>
          </p:spPr>
        </p:pic>
        <p:grpSp>
          <p:nvGrpSpPr>
            <p:cNvPr id="11" name="그룹 10"/>
            <p:cNvGrpSpPr/>
            <p:nvPr/>
          </p:nvGrpSpPr>
          <p:grpSpPr>
            <a:xfrm>
              <a:off x="7019925" y="2996952"/>
              <a:ext cx="2124075" cy="855340"/>
              <a:chOff x="7019925" y="2996952"/>
              <a:chExt cx="2124075" cy="855340"/>
            </a:xfrm>
          </p:grpSpPr>
          <p:pic>
            <p:nvPicPr>
              <p:cNvPr id="3075" name="Picture 3"/>
              <p:cNvPicPr>
                <a:picLocks noChangeAspect="1" noChangeArrowheads="1"/>
              </p:cNvPicPr>
              <p:nvPr/>
            </p:nvPicPr>
            <p:blipFill>
              <a:blip r:embed="rId5" cstate="print"/>
              <a:srcRect/>
              <a:stretch>
                <a:fillRect/>
              </a:stretch>
            </p:blipFill>
            <p:spPr bwMode="auto">
              <a:xfrm>
                <a:off x="7524328" y="2996952"/>
                <a:ext cx="1219200" cy="49530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7019925" y="3356992"/>
                <a:ext cx="2124075" cy="495300"/>
              </a:xfrm>
              <a:prstGeom prst="rect">
                <a:avLst/>
              </a:prstGeom>
              <a:noFill/>
              <a:ln w="9525">
                <a:noFill/>
                <a:miter lim="800000"/>
                <a:headEnd/>
                <a:tailEnd/>
              </a:ln>
            </p:spPr>
          </p:pic>
        </p:grpSp>
      </p:grpSp>
      <p:sp>
        <p:nvSpPr>
          <p:cNvPr id="10" name="TextBox 9"/>
          <p:cNvSpPr txBox="1"/>
          <p:nvPr/>
        </p:nvSpPr>
        <p:spPr>
          <a:xfrm>
            <a:off x="5580112" y="2060848"/>
            <a:ext cx="490840" cy="261610"/>
          </a:xfrm>
          <a:prstGeom prst="rect">
            <a:avLst/>
          </a:prstGeom>
          <a:noFill/>
        </p:spPr>
        <p:txBody>
          <a:bodyPr wrap="none" rtlCol="0">
            <a:spAutoFit/>
          </a:bodyPr>
          <a:lstStyle/>
          <a:p>
            <a:r>
              <a:rPr lang="en-US" altLang="ko-KR" sz="1100" dirty="0" smtClean="0"/>
              <a:t>2L+1</a:t>
            </a:r>
            <a:endParaRPr lang="ko-KR" altLang="en-US" sz="1100" dirty="0"/>
          </a:p>
        </p:txBody>
      </p:sp>
      <p:grpSp>
        <p:nvGrpSpPr>
          <p:cNvPr id="14" name="그룹 13"/>
          <p:cNvGrpSpPr/>
          <p:nvPr/>
        </p:nvGrpSpPr>
        <p:grpSpPr>
          <a:xfrm>
            <a:off x="6948264" y="5661248"/>
            <a:ext cx="2101155" cy="946404"/>
            <a:chOff x="6948264" y="5661248"/>
            <a:chExt cx="2101155" cy="946404"/>
          </a:xfrm>
        </p:grpSpPr>
        <p:pic>
          <p:nvPicPr>
            <p:cNvPr id="3077" name="Picture 5"/>
            <p:cNvPicPr>
              <a:picLocks noChangeAspect="1" noChangeArrowheads="1"/>
            </p:cNvPicPr>
            <p:nvPr/>
          </p:nvPicPr>
          <p:blipFill>
            <a:blip r:embed="rId7" cstate="print"/>
            <a:srcRect/>
            <a:stretch>
              <a:fillRect/>
            </a:stretch>
          </p:blipFill>
          <p:spPr bwMode="auto">
            <a:xfrm>
              <a:off x="7524328" y="5661248"/>
              <a:ext cx="1257300" cy="476250"/>
            </a:xfrm>
            <a:prstGeom prst="rect">
              <a:avLst/>
            </a:prstGeom>
            <a:noFill/>
            <a:ln w="9525">
              <a:noFill/>
              <a:miter lim="800000"/>
              <a:headEnd/>
              <a:tailEnd/>
            </a:ln>
          </p:spPr>
        </p:pic>
        <p:pic>
          <p:nvPicPr>
            <p:cNvPr id="3078" name="Picture 6"/>
            <p:cNvPicPr>
              <a:picLocks noChangeAspect="1" noChangeArrowheads="1"/>
            </p:cNvPicPr>
            <p:nvPr/>
          </p:nvPicPr>
          <p:blipFill>
            <a:blip r:embed="rId8" cstate="print"/>
            <a:srcRect/>
            <a:stretch>
              <a:fillRect/>
            </a:stretch>
          </p:blipFill>
          <p:spPr bwMode="auto">
            <a:xfrm>
              <a:off x="6948264" y="6165304"/>
              <a:ext cx="2101155" cy="442348"/>
            </a:xfrm>
            <a:prstGeom prst="rect">
              <a:avLst/>
            </a:prstGeom>
            <a:noFill/>
            <a:ln w="9525">
              <a:noFill/>
              <a:miter lim="800000"/>
              <a:headEnd/>
              <a:tailEnd/>
            </a:ln>
          </p:spPr>
        </p:pic>
      </p:grpSp>
      <p:sp>
        <p:nvSpPr>
          <p:cNvPr id="6" name="TextBox 5"/>
          <p:cNvSpPr txBox="1"/>
          <p:nvPr/>
        </p:nvSpPr>
        <p:spPr>
          <a:xfrm>
            <a:off x="6876256" y="1556792"/>
            <a:ext cx="987771" cy="400110"/>
          </a:xfrm>
          <a:prstGeom prst="rect">
            <a:avLst/>
          </a:prstGeom>
          <a:noFill/>
        </p:spPr>
        <p:txBody>
          <a:bodyPr wrap="none" rtlCol="0">
            <a:spAutoFit/>
          </a:bodyPr>
          <a:lstStyle/>
          <a:p>
            <a:r>
              <a:rPr lang="en-US" altLang="ko-KR" sz="2000" dirty="0" smtClean="0">
                <a:solidFill>
                  <a:srgbClr val="C00000"/>
                </a:solidFill>
              </a:rPr>
              <a:t>(</a:t>
            </a:r>
            <a:r>
              <a:rPr lang="en-US" altLang="ko-KR" sz="2000" dirty="0" smtClean="0">
                <a:solidFill>
                  <a:srgbClr val="C00000"/>
                </a:solidFill>
                <a:latin typeface="바탕"/>
                <a:ea typeface="바탕"/>
              </a:rPr>
              <a:t>⇒</a:t>
            </a:r>
            <a:r>
              <a:rPr lang="en-US" altLang="ko-KR" sz="2000" dirty="0" smtClean="0">
                <a:solidFill>
                  <a:srgbClr val="C00000"/>
                </a:solidFill>
              </a:rPr>
              <a:t>UKF)</a:t>
            </a:r>
            <a:endParaRPr lang="ko-KR" altLang="en-US" sz="2000" dirty="0">
              <a:solidFill>
                <a:srgbClr val="C00000"/>
              </a:solidFill>
            </a:endParaRPr>
          </a:p>
        </p:txBody>
      </p:sp>
      <p:sp>
        <p:nvSpPr>
          <p:cNvPr id="16" name="TextBox 15"/>
          <p:cNvSpPr txBox="1"/>
          <p:nvPr/>
        </p:nvSpPr>
        <p:spPr>
          <a:xfrm>
            <a:off x="2411760" y="3284984"/>
            <a:ext cx="4464496" cy="369332"/>
          </a:xfrm>
          <a:prstGeom prst="rect">
            <a:avLst/>
          </a:prstGeom>
          <a:noFill/>
        </p:spPr>
        <p:txBody>
          <a:bodyPr wrap="square" rtlCol="0">
            <a:spAutoFit/>
          </a:bodyPr>
          <a:lstStyle/>
          <a:p>
            <a:endParaRPr lang="ko-KR" altLang="en-US" dirty="0"/>
          </a:p>
        </p:txBody>
      </p:sp>
      <p:grpSp>
        <p:nvGrpSpPr>
          <p:cNvPr id="22" name="그룹 21"/>
          <p:cNvGrpSpPr/>
          <p:nvPr/>
        </p:nvGrpSpPr>
        <p:grpSpPr>
          <a:xfrm>
            <a:off x="395536" y="2060848"/>
            <a:ext cx="8640960" cy="4608512"/>
            <a:chOff x="1043608" y="2132856"/>
            <a:chExt cx="7956376" cy="4320480"/>
          </a:xfrm>
          <a:solidFill>
            <a:srgbClr val="1E5227"/>
          </a:solidFill>
        </p:grpSpPr>
        <p:grpSp>
          <p:nvGrpSpPr>
            <p:cNvPr id="20" name="그룹 19"/>
            <p:cNvGrpSpPr/>
            <p:nvPr/>
          </p:nvGrpSpPr>
          <p:grpSpPr>
            <a:xfrm>
              <a:off x="1043608" y="2132856"/>
              <a:ext cx="7956376" cy="4320480"/>
              <a:chOff x="1043608" y="2132856"/>
              <a:chExt cx="7956376" cy="4320480"/>
            </a:xfrm>
            <a:grpFill/>
          </p:grpSpPr>
          <p:sp>
            <p:nvSpPr>
              <p:cNvPr id="17" name="직사각형 16"/>
              <p:cNvSpPr/>
              <p:nvPr/>
            </p:nvSpPr>
            <p:spPr>
              <a:xfrm>
                <a:off x="1043608" y="2132856"/>
                <a:ext cx="7956376" cy="432048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t>Similar calculations are performed for the measurement update step.</a:t>
                </a:r>
              </a:p>
              <a:p>
                <a:pPr algn="ctr"/>
                <a:endParaRPr lang="en-US" altLang="ko-KR" dirty="0"/>
              </a:p>
              <a:p>
                <a:pPr algn="ctr"/>
                <a:endParaRPr lang="en-US" altLang="ko-KR" dirty="0" smtClean="0"/>
              </a:p>
              <a:p>
                <a:pPr algn="ctr"/>
                <a:endParaRPr lang="en-US" altLang="ko-KR" dirty="0"/>
              </a:p>
              <a:p>
                <a:pPr algn="ctr"/>
                <a:endParaRPr lang="en-US" altLang="ko-KR" dirty="0" smtClean="0"/>
              </a:p>
              <a:p>
                <a:pPr algn="ctr"/>
                <a:endParaRPr lang="en-US" altLang="ko-KR" dirty="0"/>
              </a:p>
              <a:p>
                <a:pPr algn="ctr"/>
                <a:endParaRPr lang="en-US" altLang="ko-KR" dirty="0" smtClean="0"/>
              </a:p>
              <a:p>
                <a:pPr algn="ctr"/>
                <a:endParaRPr lang="en-US" altLang="ko-KR" dirty="0"/>
              </a:p>
              <a:p>
                <a:pPr algn="ctr"/>
                <a:endParaRPr lang="en-US" altLang="ko-KR" dirty="0" smtClean="0"/>
              </a:p>
              <a:p>
                <a:pPr algn="ctr"/>
                <a:endParaRPr lang="ko-KR" altLang="en-US" dirty="0" smtClean="0"/>
              </a:p>
              <a:p>
                <a:pPr algn="ctr"/>
                <a:endParaRPr lang="ko-KR" altLang="en-US" dirty="0"/>
              </a:p>
            </p:txBody>
          </p:sp>
          <p:pic>
            <p:nvPicPr>
              <p:cNvPr id="3079" name="Picture 7"/>
              <p:cNvPicPr>
                <a:picLocks noChangeAspect="1" noChangeArrowheads="1"/>
              </p:cNvPicPr>
              <p:nvPr/>
            </p:nvPicPr>
            <p:blipFill>
              <a:blip r:embed="rId9" cstate="print"/>
              <a:srcRect/>
              <a:stretch>
                <a:fillRect/>
              </a:stretch>
            </p:blipFill>
            <p:spPr bwMode="auto">
              <a:xfrm>
                <a:off x="1375450" y="4005064"/>
                <a:ext cx="3196550" cy="1656184"/>
              </a:xfrm>
              <a:prstGeom prst="rect">
                <a:avLst/>
              </a:prstGeom>
              <a:grpFill/>
              <a:ln w="9525">
                <a:noFill/>
                <a:miter lim="800000"/>
                <a:headEnd/>
                <a:tailEnd/>
              </a:ln>
            </p:spPr>
          </p:pic>
          <p:pic>
            <p:nvPicPr>
              <p:cNvPr id="3080" name="Picture 8"/>
              <p:cNvPicPr>
                <a:picLocks noChangeAspect="1" noChangeArrowheads="1"/>
              </p:cNvPicPr>
              <p:nvPr/>
            </p:nvPicPr>
            <p:blipFill>
              <a:blip r:embed="rId10" cstate="print"/>
              <a:srcRect/>
              <a:stretch>
                <a:fillRect/>
              </a:stretch>
            </p:blipFill>
            <p:spPr bwMode="auto">
              <a:xfrm>
                <a:off x="4716016" y="4581128"/>
                <a:ext cx="4185465" cy="1080120"/>
              </a:xfrm>
              <a:prstGeom prst="rect">
                <a:avLst/>
              </a:prstGeom>
              <a:grpFill/>
              <a:ln w="9525">
                <a:noFill/>
                <a:miter lim="800000"/>
                <a:headEnd/>
                <a:tailEnd/>
              </a:ln>
            </p:spPr>
          </p:pic>
        </p:grpSp>
        <p:pic>
          <p:nvPicPr>
            <p:cNvPr id="3081" name="Picture 9"/>
            <p:cNvPicPr>
              <a:picLocks noChangeAspect="1" noChangeArrowheads="1"/>
            </p:cNvPicPr>
            <p:nvPr/>
          </p:nvPicPr>
          <p:blipFill>
            <a:blip r:embed="rId11" cstate="print"/>
            <a:srcRect/>
            <a:stretch>
              <a:fillRect/>
            </a:stretch>
          </p:blipFill>
          <p:spPr bwMode="auto">
            <a:xfrm>
              <a:off x="4932040" y="3861048"/>
              <a:ext cx="3374444" cy="648072"/>
            </a:xfrm>
            <a:prstGeom prst="rect">
              <a:avLst/>
            </a:prstGeom>
            <a:grp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t>EKF vs. UKF</a:t>
            </a:r>
            <a:endParaRPr lang="ko-KR" altLang="en-US" b="1" dirty="0"/>
          </a:p>
        </p:txBody>
      </p:sp>
      <p:graphicFrame>
        <p:nvGraphicFramePr>
          <p:cNvPr id="4" name="내용 개체 틀 3"/>
          <p:cNvGraphicFramePr>
            <a:graphicFrameLocks noGrp="1"/>
          </p:cNvGraphicFramePr>
          <p:nvPr>
            <p:ph sz="quarter" idx="1"/>
          </p:nvPr>
        </p:nvGraphicFramePr>
        <p:xfrm>
          <a:off x="611560" y="1772816"/>
          <a:ext cx="7920880" cy="4382008"/>
        </p:xfrm>
        <a:graphic>
          <a:graphicData uri="http://schemas.openxmlformats.org/drawingml/2006/table">
            <a:tbl>
              <a:tblPr firstRow="1" bandRow="1">
                <a:tableStyleId>{5C22544A-7EE6-4342-B048-85BDC9FD1C3A}</a:tableStyleId>
              </a:tblPr>
              <a:tblGrid>
                <a:gridCol w="1607773"/>
                <a:gridCol w="3217905"/>
                <a:gridCol w="3095202"/>
              </a:tblGrid>
              <a:tr h="341795">
                <a:tc>
                  <a:txBody>
                    <a:bodyPr/>
                    <a:lstStyle/>
                    <a:p>
                      <a:pPr latinLnBrk="1"/>
                      <a:endParaRPr lang="ko-KR" altLang="en-US" dirty="0"/>
                    </a:p>
                  </a:txBody>
                  <a:tcPr/>
                </a:tc>
                <a:tc>
                  <a:txBody>
                    <a:bodyPr/>
                    <a:lstStyle/>
                    <a:p>
                      <a:pPr latinLnBrk="1"/>
                      <a:r>
                        <a:rPr lang="en-US" altLang="ko-KR" dirty="0" smtClean="0"/>
                        <a:t>EKF</a:t>
                      </a:r>
                      <a:endParaRPr lang="ko-KR" altLang="en-US" dirty="0"/>
                    </a:p>
                  </a:txBody>
                  <a:tcPr/>
                </a:tc>
                <a:tc>
                  <a:txBody>
                    <a:bodyPr/>
                    <a:lstStyle/>
                    <a:p>
                      <a:pPr latinLnBrk="1"/>
                      <a:r>
                        <a:rPr lang="en-US" altLang="ko-KR" dirty="0" smtClean="0"/>
                        <a:t>UKF</a:t>
                      </a:r>
                      <a:endParaRPr lang="ko-KR" altLang="en-US" dirty="0"/>
                    </a:p>
                  </a:txBody>
                  <a:tcPr/>
                </a:tc>
              </a:tr>
              <a:tr h="407227">
                <a:tc>
                  <a:txBody>
                    <a:bodyPr/>
                    <a:lstStyle/>
                    <a:p>
                      <a:pPr latinLnBrk="1"/>
                      <a:r>
                        <a:rPr lang="en-US" altLang="ko-KR" dirty="0" smtClean="0"/>
                        <a:t>What’s tracked</a:t>
                      </a:r>
                      <a:endParaRPr lang="ko-KR" altLang="en-US" dirty="0"/>
                    </a:p>
                  </a:txBody>
                  <a:tcPr/>
                </a:tc>
                <a:tc>
                  <a:txBody>
                    <a:bodyPr/>
                    <a:lstStyle/>
                    <a:p>
                      <a:pPr latinLnBrk="1">
                        <a:buFont typeface="Arial" pitchFamily="34" charset="0"/>
                        <a:buChar char="•"/>
                      </a:pPr>
                      <a:r>
                        <a:rPr lang="en-US" altLang="ko-KR" dirty="0" smtClean="0"/>
                        <a:t> First two moments</a:t>
                      </a:r>
                      <a:endParaRPr lang="ko-KR" altLang="en-US" dirty="0"/>
                    </a:p>
                  </a:txBody>
                  <a:tcPr/>
                </a:tc>
                <a:tc>
                  <a:txBody>
                    <a:bodyPr/>
                    <a:lstStyle/>
                    <a:p>
                      <a:pPr latinLnBrk="1">
                        <a:buFont typeface="Arial" pitchFamily="34" charset="0"/>
                        <a:buChar char="•"/>
                      </a:pPr>
                      <a:r>
                        <a:rPr lang="en-US" altLang="ko-KR" dirty="0" smtClean="0"/>
                        <a:t> First two moments</a:t>
                      </a:r>
                      <a:endParaRPr lang="ko-KR" altLang="en-US" dirty="0"/>
                    </a:p>
                  </a:txBody>
                  <a:tcPr/>
                </a:tc>
              </a:tr>
              <a:tr h="854488">
                <a:tc>
                  <a:txBody>
                    <a:bodyPr/>
                    <a:lstStyle/>
                    <a:p>
                      <a:pPr latinLnBrk="1"/>
                      <a:r>
                        <a:rPr lang="en-US" altLang="ko-KR" dirty="0" smtClean="0"/>
                        <a:t>Procedure</a:t>
                      </a:r>
                      <a:endParaRPr lang="ko-KR" altLang="en-US" dirty="0"/>
                    </a:p>
                  </a:txBody>
                  <a:tcPr/>
                </a:tc>
                <a:tc>
                  <a:txBody>
                    <a:bodyPr/>
                    <a:lstStyle/>
                    <a:p>
                      <a:pPr latinLnBrk="1">
                        <a:buFont typeface="Arial" pitchFamily="34" charset="0"/>
                        <a:buChar char="•"/>
                      </a:pPr>
                      <a:r>
                        <a:rPr lang="en-US" altLang="ko-KR" dirty="0" smtClean="0"/>
                        <a:t> Linearization</a:t>
                      </a:r>
                      <a:endParaRPr lang="ko-KR" altLang="en-US" dirty="0"/>
                    </a:p>
                  </a:txBody>
                  <a:tcPr/>
                </a:tc>
                <a:tc>
                  <a:txBody>
                    <a:bodyPr/>
                    <a:lstStyle/>
                    <a:p>
                      <a:pPr latinLnBrk="1">
                        <a:buFont typeface="Arial" pitchFamily="34" charset="0"/>
                        <a:buChar char="•"/>
                      </a:pPr>
                      <a:r>
                        <a:rPr lang="en-US" altLang="ko-KR" dirty="0" smtClean="0"/>
                        <a:t> Approximation w/ 2L+1</a:t>
                      </a:r>
                    </a:p>
                    <a:p>
                      <a:pPr latinLnBrk="1">
                        <a:buFont typeface="Arial" pitchFamily="34" charset="0"/>
                        <a:buNone/>
                      </a:pPr>
                      <a:r>
                        <a:rPr lang="en-US" altLang="ko-KR" baseline="0" dirty="0" smtClean="0"/>
                        <a:t>  sigma points</a:t>
                      </a:r>
                      <a:endParaRPr lang="ko-KR" altLang="en-US" dirty="0"/>
                    </a:p>
                  </a:txBody>
                  <a:tcPr/>
                </a:tc>
              </a:tr>
              <a:tr h="1108829">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Computation</a:t>
                      </a:r>
                      <a:endParaRPr lang="ko-KR" altLang="en-US" dirty="0" smtClean="0"/>
                    </a:p>
                    <a:p>
                      <a:pPr latinLnBrk="1"/>
                      <a:endParaRPr lang="ko-KR" altLang="en-US" dirty="0"/>
                    </a:p>
                  </a:txBody>
                  <a:tcPr/>
                </a:tc>
                <a:tc>
                  <a:txBody>
                    <a:bodyPr/>
                    <a:lstStyle/>
                    <a:p>
                      <a:pPr latinLnBrk="1">
                        <a:buFont typeface="Arial" pitchFamily="34" charset="0"/>
                        <a:buChar char="•"/>
                      </a:pPr>
                      <a:r>
                        <a:rPr lang="en-US" altLang="ko-KR" dirty="0" smtClean="0"/>
                        <a:t> Single integration at each step</a:t>
                      </a:r>
                    </a:p>
                    <a:p>
                      <a:pPr latinLnBrk="1">
                        <a:buFont typeface="Arial" pitchFamily="34" charset="0"/>
                        <a:buChar char="•"/>
                      </a:pPr>
                      <a:r>
                        <a:rPr lang="en-US" altLang="ko-KR" dirty="0" smtClean="0"/>
                        <a:t> Requires calculation of the</a:t>
                      </a:r>
                    </a:p>
                    <a:p>
                      <a:pPr latinLnBrk="1">
                        <a:buFont typeface="Arial" pitchFamily="34" charset="0"/>
                        <a:buNone/>
                      </a:pPr>
                      <a:r>
                        <a:rPr lang="en-US" altLang="ko-KR" dirty="0" smtClean="0"/>
                        <a:t>  </a:t>
                      </a:r>
                      <a:r>
                        <a:rPr lang="en-US" altLang="ko-KR" dirty="0" err="1" smtClean="0"/>
                        <a:t>Jacobian</a:t>
                      </a:r>
                      <a:r>
                        <a:rPr lang="en-US" altLang="ko-KR" dirty="0" smtClean="0"/>
                        <a:t> matrices</a:t>
                      </a:r>
                      <a:endParaRPr lang="ko-KR" altLang="en-US" dirty="0" smtClean="0"/>
                    </a:p>
                    <a:p>
                      <a:pPr latinLnBrk="1"/>
                      <a:endParaRPr lang="ko-KR" altLang="en-US" dirty="0"/>
                    </a:p>
                  </a:txBody>
                  <a:tcPr/>
                </a:tc>
                <a:tc>
                  <a:txBody>
                    <a:bodyPr/>
                    <a:lstStyle/>
                    <a:p>
                      <a:pPr latinLnBrk="1">
                        <a:buFont typeface="Arial" pitchFamily="34" charset="0"/>
                        <a:buChar char="•"/>
                      </a:pPr>
                      <a:r>
                        <a:rPr lang="en-US" altLang="ko-KR" dirty="0" smtClean="0"/>
                        <a:t> Up to 2L+1 integrations at </a:t>
                      </a:r>
                    </a:p>
                    <a:p>
                      <a:pPr latinLnBrk="1">
                        <a:buFont typeface="Arial" pitchFamily="34" charset="0"/>
                        <a:buNone/>
                      </a:pPr>
                      <a:r>
                        <a:rPr lang="en-US" altLang="ko-KR" dirty="0" smtClean="0"/>
                        <a:t>  each</a:t>
                      </a:r>
                      <a:r>
                        <a:rPr lang="en-US" altLang="ko-KR" baseline="0" dirty="0" smtClean="0"/>
                        <a:t> </a:t>
                      </a:r>
                      <a:r>
                        <a:rPr lang="en-US" altLang="ko-KR" dirty="0" smtClean="0"/>
                        <a:t>step</a:t>
                      </a:r>
                    </a:p>
                    <a:p>
                      <a:pPr latinLnBrk="1">
                        <a:buFont typeface="Arial" pitchFamily="34" charset="0"/>
                        <a:buChar char="•"/>
                      </a:pPr>
                      <a:r>
                        <a:rPr lang="en-US" altLang="ko-KR" baseline="0" dirty="0" smtClean="0"/>
                        <a:t> “Derivative-free” </a:t>
                      </a:r>
                      <a:endParaRPr lang="ko-KR" altLang="en-US" dirty="0" smtClean="0"/>
                    </a:p>
                    <a:p>
                      <a:pPr latinLnBrk="1"/>
                      <a:endParaRPr lang="ko-KR" altLang="en-US" dirty="0"/>
                    </a:p>
                  </a:txBody>
                  <a:tcPr/>
                </a:tc>
              </a:tr>
              <a:tr h="1565813">
                <a:tc>
                  <a:txBody>
                    <a:bodyPr/>
                    <a:lstStyle/>
                    <a:p>
                      <a:pPr latinLnBrk="1"/>
                      <a:r>
                        <a:rPr lang="en-US" altLang="ko-KR" dirty="0" smtClean="0"/>
                        <a:t>The Verdict</a:t>
                      </a:r>
                      <a:endParaRPr lang="ko-KR" altLang="en-US" dirty="0"/>
                    </a:p>
                  </a:txBody>
                  <a:tcPr/>
                </a:tc>
                <a:tc>
                  <a:txBody>
                    <a:bodyPr/>
                    <a:lstStyle/>
                    <a:p>
                      <a:pPr latinLnBrk="1">
                        <a:buFont typeface="Arial" pitchFamily="34" charset="0"/>
                        <a:buChar char="•"/>
                      </a:pPr>
                      <a:r>
                        <a:rPr lang="en-US" altLang="ko-KR" dirty="0" smtClean="0"/>
                        <a:t> Extensively tested</a:t>
                      </a:r>
                    </a:p>
                    <a:p>
                      <a:pPr latinLnBrk="1">
                        <a:buFont typeface="Arial" pitchFamily="34" charset="0"/>
                        <a:buChar char="•"/>
                      </a:pPr>
                      <a:r>
                        <a:rPr lang="en-US" altLang="ko-KR" baseline="0" dirty="0" smtClean="0"/>
                        <a:t> </a:t>
                      </a:r>
                      <a:r>
                        <a:rPr lang="en-US" altLang="ko-KR" dirty="0" smtClean="0"/>
                        <a:t>Works well for</a:t>
                      </a:r>
                      <a:r>
                        <a:rPr lang="en-US" altLang="ko-KR" baseline="0" dirty="0" smtClean="0"/>
                        <a:t> mildly linear </a:t>
                      </a:r>
                    </a:p>
                    <a:p>
                      <a:pPr latinLnBrk="1">
                        <a:buFont typeface="Arial" pitchFamily="34" charset="0"/>
                        <a:buNone/>
                      </a:pPr>
                      <a:r>
                        <a:rPr lang="en-US" altLang="ko-KR" baseline="0" dirty="0" smtClean="0"/>
                        <a:t>  systems with good initial guess</a:t>
                      </a:r>
                    </a:p>
                    <a:p>
                      <a:pPr latinLnBrk="1">
                        <a:buFont typeface="Arial" pitchFamily="34" charset="0"/>
                        <a:buChar char="•"/>
                      </a:pPr>
                      <a:r>
                        <a:rPr lang="en-US" altLang="ko-KR" baseline="0" dirty="0" smtClean="0"/>
                        <a:t> Can show divergence otherwise</a:t>
                      </a:r>
                    </a:p>
                  </a:txBody>
                  <a:tcPr/>
                </a:tc>
                <a:tc>
                  <a:txBody>
                    <a:bodyPr/>
                    <a:lstStyle/>
                    <a:p>
                      <a:pPr latinLnBrk="1">
                        <a:buFont typeface="Arial" pitchFamily="34" charset="0"/>
                        <a:buChar char="•"/>
                      </a:pPr>
                      <a:r>
                        <a:rPr lang="en-US" altLang="ko-KR" dirty="0" smtClean="0"/>
                        <a:t> Developed</a:t>
                      </a:r>
                      <a:r>
                        <a:rPr lang="en-US" altLang="ko-KR" baseline="0" dirty="0" smtClean="0"/>
                        <a:t> and tested mostly</a:t>
                      </a:r>
                    </a:p>
                    <a:p>
                      <a:pPr latinLnBrk="1">
                        <a:buFont typeface="Arial" pitchFamily="34" charset="0"/>
                        <a:buNone/>
                      </a:pPr>
                      <a:r>
                        <a:rPr lang="en-US" altLang="ko-KR" baseline="0" dirty="0" smtClean="0"/>
                        <a:t>  </a:t>
                      </a:r>
                      <a:r>
                        <a:rPr lang="en-US" altLang="ko-KR" dirty="0" smtClean="0"/>
                        <a:t>for aerospace </a:t>
                      </a:r>
                      <a:r>
                        <a:rPr lang="en-US" altLang="ko-KR" baseline="0" dirty="0" smtClean="0"/>
                        <a:t> </a:t>
                      </a:r>
                      <a:r>
                        <a:rPr lang="en-US" altLang="ko-KR" dirty="0" smtClean="0"/>
                        <a:t>navigation and</a:t>
                      </a:r>
                    </a:p>
                    <a:p>
                      <a:pPr latinLnBrk="1">
                        <a:buFont typeface="Arial" pitchFamily="34" charset="0"/>
                        <a:buNone/>
                      </a:pPr>
                      <a:r>
                        <a:rPr lang="en-US" altLang="ko-KR" dirty="0" smtClean="0"/>
                        <a:t>  tracking problems</a:t>
                      </a:r>
                      <a:endParaRPr lang="en-US" altLang="ko-KR" baseline="0" dirty="0" smtClean="0"/>
                    </a:p>
                    <a:p>
                      <a:pPr latinLnBrk="1">
                        <a:buFont typeface="Arial" pitchFamily="34" charset="0"/>
                        <a:buChar char="•"/>
                      </a:pPr>
                      <a:r>
                        <a:rPr lang="en-US" altLang="ko-KR" baseline="0" dirty="0" smtClean="0"/>
                        <a:t> Often shows improved </a:t>
                      </a:r>
                    </a:p>
                    <a:p>
                      <a:pPr latinLnBrk="1">
                        <a:buFont typeface="Arial" pitchFamily="34" charset="0"/>
                        <a:buNone/>
                      </a:pPr>
                      <a:r>
                        <a:rPr lang="en-US" altLang="ko-KR" baseline="0" dirty="0" smtClean="0"/>
                        <a:t>  performance over the EKF</a:t>
                      </a: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EKF vs. UKF: Illustrative Examples</a:t>
            </a:r>
            <a:endParaRPr lang="ko-KR" altLang="en-US" dirty="0"/>
          </a:p>
        </p:txBody>
      </p:sp>
      <p:sp>
        <p:nvSpPr>
          <p:cNvPr id="3" name="내용 개체 틀 2"/>
          <p:cNvSpPr>
            <a:spLocks noGrp="1"/>
          </p:cNvSpPr>
          <p:nvPr>
            <p:ph sz="quarter" idx="1"/>
          </p:nvPr>
        </p:nvSpPr>
        <p:spPr/>
        <p:txBody>
          <a:bodyPr>
            <a:normAutofit lnSpcReduction="10000"/>
          </a:bodyPr>
          <a:lstStyle/>
          <a:p>
            <a:r>
              <a:rPr lang="en-US" altLang="ko-KR" dirty="0" err="1" smtClean="0"/>
              <a:t>Romanenko</a:t>
            </a:r>
            <a:r>
              <a:rPr lang="en-US" altLang="ko-KR" dirty="0" smtClean="0"/>
              <a:t> and Castro, 2004</a:t>
            </a:r>
          </a:p>
          <a:p>
            <a:pPr lvl="1"/>
            <a:r>
              <a:rPr lang="en-US" altLang="ko-KR" dirty="0" smtClean="0"/>
              <a:t>4 state non-isothermal CSTR</a:t>
            </a:r>
          </a:p>
          <a:p>
            <a:pPr lvl="1"/>
            <a:r>
              <a:rPr lang="en-US" altLang="ko-KR" dirty="0" smtClean="0"/>
              <a:t>State nonlinearity</a:t>
            </a:r>
          </a:p>
          <a:p>
            <a:pPr lvl="1"/>
            <a:r>
              <a:rPr lang="en-US" altLang="ko-KR" dirty="0" smtClean="0"/>
              <a:t>The UKF performed significantly better than the EKF </a:t>
            </a:r>
            <a:r>
              <a:rPr lang="en-US" altLang="ko-KR" u="sng" dirty="0" smtClean="0"/>
              <a:t>when the measurement noises were significa</a:t>
            </a:r>
            <a:r>
              <a:rPr lang="en-US" altLang="ko-KR" dirty="0" smtClean="0"/>
              <a:t>nt (requiring better </a:t>
            </a:r>
            <a:r>
              <a:rPr lang="en-US" altLang="ko-KR" i="1" dirty="0" smtClean="0"/>
              <a:t>prior </a:t>
            </a:r>
            <a:r>
              <a:rPr lang="en-US" altLang="ko-KR" dirty="0" smtClean="0"/>
              <a:t>estimates)</a:t>
            </a:r>
          </a:p>
          <a:p>
            <a:r>
              <a:rPr lang="en-US" altLang="ko-KR" dirty="0" err="1" smtClean="0"/>
              <a:t>Romanenko</a:t>
            </a:r>
            <a:r>
              <a:rPr lang="en-US" altLang="ko-KR" dirty="0" smtClean="0"/>
              <a:t>, Santos, and </a:t>
            </a:r>
            <a:r>
              <a:rPr lang="en-US" altLang="ko-KR" dirty="0" err="1" smtClean="0"/>
              <a:t>Afonso</a:t>
            </a:r>
            <a:r>
              <a:rPr lang="en-US" altLang="ko-KR" dirty="0" smtClean="0"/>
              <a:t>, 2004</a:t>
            </a:r>
          </a:p>
          <a:p>
            <a:pPr lvl="1"/>
            <a:r>
              <a:rPr lang="en-US" altLang="ko-KR" dirty="0" smtClean="0"/>
              <a:t>3 state pH system</a:t>
            </a:r>
          </a:p>
          <a:p>
            <a:pPr lvl="1"/>
            <a:r>
              <a:rPr lang="en-US" altLang="ko-KR" dirty="0" smtClean="0"/>
              <a:t>Linear state equation, highly nonlinear output equation.</a:t>
            </a:r>
          </a:p>
          <a:p>
            <a:pPr lvl="1"/>
            <a:r>
              <a:rPr lang="en-US" altLang="ko-KR" dirty="0" smtClean="0"/>
              <a:t>The UKF performed only slightly better than the EKF</a:t>
            </a:r>
            <a:endParaRPr lang="ko-KR" altLang="en-US" dirty="0"/>
          </a:p>
        </p:txBody>
      </p:sp>
      <p:sp>
        <p:nvSpPr>
          <p:cNvPr id="4" name="TextBox 3"/>
          <p:cNvSpPr txBox="1"/>
          <p:nvPr/>
        </p:nvSpPr>
        <p:spPr>
          <a:xfrm>
            <a:off x="463698" y="3068960"/>
            <a:ext cx="8212758" cy="3384376"/>
          </a:xfrm>
          <a:prstGeom prst="rect">
            <a:avLst/>
          </a:prstGeom>
          <a:solidFill>
            <a:schemeClr val="tx1"/>
          </a:solidFill>
        </p:spPr>
        <p:txBody>
          <a:bodyPr wrap="square" rtlCol="0">
            <a:spAutoFit/>
          </a:bodyPr>
          <a:lstStyle/>
          <a:p>
            <a:r>
              <a:rPr lang="en-US" altLang="ko-KR" sz="5400" dirty="0" smtClean="0">
                <a:solidFill>
                  <a:schemeClr val="bg1"/>
                </a:solidFill>
              </a:rPr>
              <a:t>In what cases does the UKF fail?  Computational complexity between EKF vs. UKF?</a:t>
            </a:r>
            <a:endParaRPr lang="ko-KR" altLang="en-US" sz="5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ADAE8"/>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ADAE8"/>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ADAE8"/>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ADAE8"/>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ADAE8"/>
                                      </p:to>
                                    </p:animClr>
                                  </p:sub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ADAE8"/>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CADAE8"/>
                                      </p:to>
                                    </p:animClr>
                                  </p:sub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CADAE8"/>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제목 1"/>
          <p:cNvSpPr>
            <a:spLocks noGrp="1"/>
          </p:cNvSpPr>
          <p:nvPr>
            <p:ph type="title"/>
          </p:nvPr>
        </p:nvSpPr>
        <p:spPr>
          <a:xfrm>
            <a:off x="612775" y="116632"/>
            <a:ext cx="8531225" cy="896144"/>
          </a:xfrm>
        </p:spPr>
        <p:txBody>
          <a:bodyPr>
            <a:normAutofit fontScale="90000"/>
          </a:bodyPr>
          <a:lstStyle/>
          <a:p>
            <a:pPr lvl="0" algn="ctr">
              <a:defRPr/>
            </a:pPr>
            <a:r>
              <a:rPr lang="en-US" altLang="ko-KR" b="1" dirty="0" smtClean="0"/>
              <a:t>BATCH (Non-Recursive) Estimation:</a:t>
            </a:r>
            <a:br>
              <a:rPr lang="en-US" altLang="ko-KR" b="1" dirty="0" smtClean="0"/>
            </a:br>
            <a:r>
              <a:rPr lang="en-US" altLang="ko-KR" b="1" dirty="0" smtClean="0"/>
              <a:t>Joint-MAP Estimate</a:t>
            </a:r>
            <a:endParaRPr lang="ko-KR" altLang="en-US" b="1" dirty="0"/>
          </a:p>
        </p:txBody>
      </p:sp>
      <p:sp>
        <p:nvSpPr>
          <p:cNvPr id="51202" name="내용 개체 틀 2"/>
          <p:cNvSpPr>
            <a:spLocks noGrp="1"/>
          </p:cNvSpPr>
          <p:nvPr>
            <p:ph sz="quarter" idx="1"/>
          </p:nvPr>
        </p:nvSpPr>
        <p:spPr>
          <a:xfrm>
            <a:off x="612775" y="1600200"/>
            <a:ext cx="8279705" cy="5141168"/>
          </a:xfrm>
        </p:spPr>
        <p:txBody>
          <a:bodyPr>
            <a:normAutofit fontScale="92500" lnSpcReduction="20000"/>
          </a:bodyPr>
          <a:lstStyle/>
          <a:p>
            <a:pPr eaLnBrk="1" hangingPunct="1"/>
            <a:r>
              <a:rPr lang="en-US" altLang="ko-KR" sz="2400" dirty="0">
                <a:latin typeface="Tw Cen MT" charset="0"/>
                <a:ea typeface="HY얕은샘물M" charset="0"/>
              </a:rPr>
              <a:t>Probabilistic Interpretation of the Full-Information Least Squares Estimate (Joint MAP </a:t>
            </a:r>
            <a:r>
              <a:rPr lang="en-US" altLang="ko-KR" sz="2400" dirty="0" smtClean="0">
                <a:latin typeface="Tw Cen MT" charset="0"/>
                <a:ea typeface="HY얕은샘물M" charset="0"/>
              </a:rPr>
              <a:t>Estimate)</a:t>
            </a:r>
          </a:p>
          <a:p>
            <a:pPr eaLnBrk="1" hangingPunct="1"/>
            <a:endParaRPr lang="en-US" altLang="ko-KR" sz="2400" dirty="0" smtClean="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r>
              <a:rPr lang="en-US" altLang="ko-KR" sz="2400" dirty="0">
                <a:latin typeface="Tw Cen MT" charset="0"/>
                <a:ea typeface="HY얕은샘물M" charset="0"/>
              </a:rPr>
              <a:t>Nonlinear, </a:t>
            </a:r>
            <a:r>
              <a:rPr lang="en-US" altLang="ko-KR" sz="2400" dirty="0" err="1" smtClean="0">
                <a:latin typeface="Tw Cen MT" charset="0"/>
                <a:ea typeface="HY얕은샘물M" charset="0"/>
              </a:rPr>
              <a:t>nonconvex</a:t>
            </a:r>
            <a:r>
              <a:rPr lang="en-US" altLang="ko-KR" sz="2400" dirty="0" smtClean="0">
                <a:latin typeface="Tw Cen MT" charset="0"/>
                <a:ea typeface="HY얕은샘물M" charset="0"/>
              </a:rPr>
              <a:t> program in general.</a:t>
            </a:r>
          </a:p>
          <a:p>
            <a:pPr eaLnBrk="1" hangingPunct="1"/>
            <a:r>
              <a:rPr lang="en-US" altLang="ko-KR" sz="2400" dirty="0" smtClean="0">
                <a:latin typeface="Tw Cen MT" charset="0"/>
                <a:ea typeface="HY얕은샘물M" charset="0"/>
              </a:rPr>
              <a:t>Constraints </a:t>
            </a:r>
            <a:r>
              <a:rPr lang="en-US" altLang="ko-KR" sz="2400" dirty="0">
                <a:latin typeface="Tw Cen MT" charset="0"/>
                <a:ea typeface="HY얕은샘물M" charset="0"/>
              </a:rPr>
              <a:t>can be </a:t>
            </a:r>
            <a:r>
              <a:rPr lang="en-US" altLang="ko-KR" sz="2400" dirty="0" smtClean="0">
                <a:latin typeface="Tw Cen MT" charset="0"/>
                <a:ea typeface="HY얕은샘물M" charset="0"/>
              </a:rPr>
              <a:t>added.</a:t>
            </a:r>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p:txBody>
      </p:sp>
      <p:sp>
        <p:nvSpPr>
          <p:cNvPr id="4" name="직사각형 3"/>
          <p:cNvSpPr>
            <a:spLocks noRot="1" noChangeAspect="1" noMove="1" noResize="1" noEditPoints="1" noAdjustHandles="1" noChangeArrowheads="1" noChangeShapeType="1" noTextEdit="1"/>
          </p:cNvSpPr>
          <p:nvPr/>
        </p:nvSpPr>
        <p:spPr>
          <a:xfrm>
            <a:off x="975154" y="3284984"/>
            <a:ext cx="8886682" cy="812723"/>
          </a:xfrm>
          <a:prstGeom prst="rect">
            <a:avLst/>
          </a:prstGeom>
          <a:blipFill rotWithShape="1">
            <a:blip r:embed="rId2"/>
            <a:stretch>
              <a:fillRect/>
            </a:stretch>
          </a:blipFill>
        </p:spPr>
        <p:txBody>
          <a:bodyPr/>
          <a:lstStyle/>
          <a:p>
            <a:pPr>
              <a:defRPr/>
            </a:pPr>
            <a:r>
              <a:rPr lang="ko-KR" altLang="en-US">
                <a:noFill/>
              </a:rPr>
              <a:t> </a:t>
            </a:r>
          </a:p>
        </p:txBody>
      </p:sp>
      <p:sp>
        <p:nvSpPr>
          <p:cNvPr id="51204" name="직사각형 4"/>
          <p:cNvSpPr>
            <a:spLocks noChangeArrowheads="1"/>
          </p:cNvSpPr>
          <p:nvPr/>
        </p:nvSpPr>
        <p:spPr bwMode="auto">
          <a:xfrm>
            <a:off x="971550" y="4316413"/>
            <a:ext cx="2960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ko-KR" sz="2000">
                <a:solidFill>
                  <a:srgbClr val="0070C0"/>
                </a:solidFill>
                <a:ea typeface="HY얕은샘물M" charset="0"/>
                <a:cs typeface="HY얕은샘물M" charset="0"/>
              </a:rPr>
              <a:t>(</a:t>
            </a:r>
            <a:r>
              <a:rPr kumimoji="0" lang="en-US" altLang="ko-KR">
                <a:solidFill>
                  <a:srgbClr val="0070C0"/>
                </a:solidFill>
                <a:ea typeface="HY얕은샘물M" charset="0"/>
                <a:cs typeface="HY얕은샘물M" charset="0"/>
              </a:rPr>
              <a:t>By taking negative logarithm)</a:t>
            </a:r>
            <a:endParaRPr kumimoji="0" lang="ko-KR" altLang="en-US">
              <a:solidFill>
                <a:srgbClr val="0070C0"/>
              </a:solidFill>
              <a:ea typeface="HY얕은샘물M" charset="0"/>
              <a:cs typeface="HY얕은샘물M" charset="0"/>
            </a:endParaRPr>
          </a:p>
        </p:txBody>
      </p:sp>
      <p:sp>
        <p:nvSpPr>
          <p:cNvPr id="6" name="직사각형 5"/>
          <p:cNvSpPr>
            <a:spLocks noRot="1" noChangeAspect="1" noMove="1" noResize="1" noEditPoints="1" noAdjustHandles="1" noChangeArrowheads="1" noChangeShapeType="1" noTextEdit="1"/>
          </p:cNvSpPr>
          <p:nvPr/>
        </p:nvSpPr>
        <p:spPr>
          <a:xfrm>
            <a:off x="3805313" y="4149080"/>
            <a:ext cx="4240005" cy="710387"/>
          </a:xfrm>
          <a:prstGeom prst="rect">
            <a:avLst/>
          </a:prstGeom>
          <a:blipFill rotWithShape="1">
            <a:blip r:embed="rId3"/>
            <a:stretch>
              <a:fillRect/>
            </a:stretch>
          </a:blipFill>
        </p:spPr>
        <p:txBody>
          <a:bodyPr/>
          <a:lstStyle/>
          <a:p>
            <a:pPr>
              <a:defRPr/>
            </a:pPr>
            <a:r>
              <a:rPr lang="ko-KR" altLang="en-US">
                <a:noFill/>
              </a:rPr>
              <a:t> </a:t>
            </a:r>
          </a:p>
        </p:txBody>
      </p:sp>
      <p:sp>
        <p:nvSpPr>
          <p:cNvPr id="7" name="TextBox 6"/>
          <p:cNvSpPr txBox="1">
            <a:spLocks noRot="1" noChangeAspect="1" noMove="1" noResize="1" noEditPoints="1" noAdjustHandles="1" noChangeArrowheads="1" noChangeShapeType="1" noTextEdit="1"/>
          </p:cNvSpPr>
          <p:nvPr/>
        </p:nvSpPr>
        <p:spPr>
          <a:xfrm>
            <a:off x="2204957" y="2581064"/>
            <a:ext cx="2207271" cy="584775"/>
          </a:xfrm>
          <a:prstGeom prst="rect">
            <a:avLst/>
          </a:prstGeom>
          <a:blipFill rotWithShape="1">
            <a:blip r:embed="rId4"/>
            <a:stretch>
              <a:fillRect b="-2083"/>
            </a:stretch>
          </a:blipFill>
        </p:spPr>
        <p:txBody>
          <a:bodyPr/>
          <a:lstStyle/>
          <a:p>
            <a:pPr>
              <a:defRPr/>
            </a:pPr>
            <a:r>
              <a:rPr lang="ko-KR" altLang="en-US">
                <a:noFill/>
              </a:rPr>
              <a:t> </a:t>
            </a:r>
          </a:p>
        </p:txBody>
      </p:sp>
      <p:sp>
        <p:nvSpPr>
          <p:cNvPr id="8" name="TextBox 7"/>
          <p:cNvSpPr txBox="1">
            <a:spLocks noRot="1" noChangeAspect="1" noMove="1" noResize="1" noEditPoints="1" noAdjustHandles="1" noChangeArrowheads="1" noChangeShapeType="1" noTextEdit="1"/>
          </p:cNvSpPr>
          <p:nvPr/>
        </p:nvSpPr>
        <p:spPr>
          <a:xfrm>
            <a:off x="4568111" y="2473777"/>
            <a:ext cx="1525097" cy="773353"/>
          </a:xfrm>
          <a:prstGeom prst="rect">
            <a:avLst/>
          </a:prstGeom>
          <a:blipFill rotWithShape="1">
            <a:blip r:embed="rId5"/>
            <a:stretch>
              <a:fillRect/>
            </a:stretch>
          </a:blipFill>
        </p:spPr>
        <p:txBody>
          <a:bodyPr/>
          <a:lstStyle/>
          <a:p>
            <a:pPr>
              <a:defRPr/>
            </a:pPr>
            <a:r>
              <a:rPr lang="ko-KR" altLang="en-US">
                <a:noFill/>
              </a:rPr>
              <a:t> </a:t>
            </a:r>
          </a:p>
        </p:txBody>
      </p:sp>
      <p:sp>
        <p:nvSpPr>
          <p:cNvPr id="9" name="TextBox 8"/>
          <p:cNvSpPr txBox="1">
            <a:spLocks noRot="1" noChangeAspect="1" noMove="1" noResize="1" noEditPoints="1" noAdjustHandles="1" noChangeArrowheads="1" noChangeShapeType="1" noTextEdit="1"/>
          </p:cNvSpPr>
          <p:nvPr/>
        </p:nvSpPr>
        <p:spPr>
          <a:xfrm>
            <a:off x="4730866" y="4870032"/>
            <a:ext cx="1951496" cy="757964"/>
          </a:xfrm>
          <a:prstGeom prst="rect">
            <a:avLst/>
          </a:prstGeom>
          <a:blipFill rotWithShape="1">
            <a:blip r:embed="rId6"/>
            <a:stretch>
              <a:fillRect b="-806"/>
            </a:stretch>
          </a:blipFill>
        </p:spPr>
        <p:txBody>
          <a:bodyPr/>
          <a:lstStyle/>
          <a:p>
            <a:pPr>
              <a:defRPr/>
            </a:pPr>
            <a:r>
              <a:rPr lang="ko-KR" altLang="en-US">
                <a:noFill/>
              </a:rPr>
              <a:t> </a:t>
            </a:r>
          </a:p>
        </p:txBody>
      </p:sp>
      <p:sp>
        <p:nvSpPr>
          <p:cNvPr id="51209" name="TextBox 9"/>
          <p:cNvSpPr txBox="1">
            <a:spLocks noChangeArrowheads="1"/>
          </p:cNvSpPr>
          <p:nvPr/>
        </p:nvSpPr>
        <p:spPr bwMode="auto">
          <a:xfrm>
            <a:off x="971550" y="2711450"/>
            <a:ext cx="823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a:ea typeface="HY얕은샘물M" charset="0"/>
                <a:cs typeface="HY얕은샘물M" charset="0"/>
              </a:rPr>
              <a:t>System</a:t>
            </a:r>
            <a:endParaRPr kumimoji="0" lang="ko-KR" altLang="en-US" sz="1800">
              <a:ea typeface="HY얕은샘물M" charset="0"/>
              <a:cs typeface="HY얕은샘물M" charset="0"/>
            </a:endParaRPr>
          </a:p>
        </p:txBody>
      </p:sp>
      <p:sp>
        <p:nvSpPr>
          <p:cNvPr id="11" name="TextBox 10"/>
          <p:cNvSpPr txBox="1">
            <a:spLocks noRot="1" noChangeAspect="1" noMove="1" noResize="1" noEditPoints="1" noAdjustHandles="1" noChangeArrowheads="1" noChangeShapeType="1" noTextEdit="1"/>
          </p:cNvSpPr>
          <p:nvPr/>
        </p:nvSpPr>
        <p:spPr>
          <a:xfrm>
            <a:off x="4208303" y="4860316"/>
            <a:ext cx="475900" cy="307777"/>
          </a:xfrm>
          <a:prstGeom prst="rect">
            <a:avLst/>
          </a:prstGeom>
          <a:blipFill rotWithShape="1">
            <a:blip r:embed="rId7"/>
            <a:stretch>
              <a:fillRect/>
            </a:stretch>
          </a:blipFill>
        </p:spPr>
        <p:txBody>
          <a:bodyPr/>
          <a:lstStyle/>
          <a:p>
            <a:pPr>
              <a:defRPr/>
            </a:pPr>
            <a:r>
              <a:rPr lang="ko-KR" altLang="en-US">
                <a:noFill/>
              </a:rPr>
              <a:t> </a:t>
            </a:r>
          </a:p>
        </p:txBody>
      </p:sp>
    </p:spTree>
    <p:extLst>
      <p:ext uri="{BB962C8B-B14F-4D97-AF65-F5344CB8AC3E}">
        <p14:creationId xmlns:p14="http://schemas.microsoft.com/office/powerpoint/2010/main" val="86680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51201"/>
                                        </p:tgtEl>
                                        <p:attrNameLst>
                                          <p:attrName>style.color</p:attrName>
                                        </p:attrNameLst>
                                      </p:cBhvr>
                                      <p:by>
                                        <p:hsl h="0" s="-12549" l="-25098"/>
                                      </p:by>
                                    </p:animClr>
                                    <p:animClr clrSpc="hsl" dir="cw">
                                      <p:cBhvr>
                                        <p:cTn id="7" dur="500" fill="hold"/>
                                        <p:tgtEl>
                                          <p:spTgt spid="51201"/>
                                        </p:tgtEl>
                                        <p:attrNameLst>
                                          <p:attrName>fillcolor</p:attrName>
                                        </p:attrNameLst>
                                      </p:cBhvr>
                                      <p:by>
                                        <p:hsl h="0" s="-12549" l="-25098"/>
                                      </p:by>
                                    </p:animClr>
                                    <p:animClr clrSpc="hsl" dir="cw">
                                      <p:cBhvr>
                                        <p:cTn id="8" dur="500" fill="hold"/>
                                        <p:tgtEl>
                                          <p:spTgt spid="51201"/>
                                        </p:tgtEl>
                                        <p:attrNameLst>
                                          <p:attrName>stroke.color</p:attrName>
                                        </p:attrNameLst>
                                      </p:cBhvr>
                                      <p:by>
                                        <p:hsl h="0" s="-12549" l="-25098"/>
                                      </p:by>
                                    </p:animClr>
                                    <p:set>
                                      <p:cBhvr>
                                        <p:cTn id="9" dur="500" fill="hold"/>
                                        <p:tgtEl>
                                          <p:spTgt spid="512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제목 1"/>
          <p:cNvSpPr>
            <a:spLocks noGrp="1"/>
          </p:cNvSpPr>
          <p:nvPr>
            <p:ph type="title"/>
          </p:nvPr>
        </p:nvSpPr>
        <p:spPr>
          <a:xfrm>
            <a:off x="612775" y="228600"/>
            <a:ext cx="8153400" cy="990600"/>
          </a:xfrm>
        </p:spPr>
        <p:txBody>
          <a:bodyPr>
            <a:normAutofit fontScale="90000"/>
          </a:bodyPr>
          <a:lstStyle/>
          <a:p>
            <a:pPr eaLnBrk="1" hangingPunct="1"/>
            <a:r>
              <a:rPr lang="en-US" altLang="ko-KR" dirty="0" smtClean="0">
                <a:latin typeface="Tw Cen MT" charset="0"/>
                <a:ea typeface="HY얕은샘물M" charset="0"/>
              </a:rPr>
              <a:t>Recursive: Moving </a:t>
            </a:r>
            <a:r>
              <a:rPr lang="en-US" altLang="ko-KR" dirty="0">
                <a:latin typeface="Tw Cen MT" charset="0"/>
                <a:ea typeface="HY얕은샘물M" charset="0"/>
              </a:rPr>
              <a:t>Horizon Estimation</a:t>
            </a:r>
            <a:endParaRPr lang="ko-KR" altLang="en-US" dirty="0">
              <a:latin typeface="Tw Cen MT" charset="0"/>
              <a:ea typeface="HY얕은샘물M" charset="0"/>
            </a:endParaRPr>
          </a:p>
        </p:txBody>
      </p:sp>
      <p:sp>
        <p:nvSpPr>
          <p:cNvPr id="52226" name="내용 개체 틀 2"/>
          <p:cNvSpPr>
            <a:spLocks noGrp="1"/>
          </p:cNvSpPr>
          <p:nvPr>
            <p:ph sz="quarter" idx="1"/>
          </p:nvPr>
        </p:nvSpPr>
        <p:spPr>
          <a:xfrm>
            <a:off x="612774" y="1600200"/>
            <a:ext cx="8279706" cy="5069160"/>
          </a:xfrm>
        </p:spPr>
        <p:txBody>
          <a:bodyPr>
            <a:noAutofit/>
          </a:bodyPr>
          <a:lstStyle/>
          <a:p>
            <a:pPr eaLnBrk="1" hangingPunct="1"/>
            <a:r>
              <a:rPr lang="en-US" altLang="ko-KR" sz="2400" dirty="0" smtClean="0">
                <a:latin typeface="Tw Cen MT" charset="0"/>
                <a:ea typeface="HY얕은샘물M" charset="0"/>
              </a:rPr>
              <a:t>Initial </a:t>
            </a:r>
            <a:r>
              <a:rPr lang="en-US" altLang="ko-KR" sz="2400" dirty="0">
                <a:latin typeface="Tw Cen MT" charset="0"/>
                <a:ea typeface="HY얕은샘물M" charset="0"/>
              </a:rPr>
              <a:t>Error Term – Its Probabilistic  </a:t>
            </a:r>
            <a:r>
              <a:rPr lang="en-US" altLang="ko-KR" sz="2400" dirty="0" smtClean="0">
                <a:latin typeface="Tw Cen MT" charset="0"/>
                <a:ea typeface="HY얕은샘물M" charset="0"/>
              </a:rPr>
              <a:t>Interpretation</a:t>
            </a:r>
          </a:p>
          <a:p>
            <a:pPr eaLnBrk="1" hangingPunct="1"/>
            <a:endParaRPr lang="en-US" altLang="ko-KR" sz="2400" dirty="0">
              <a:latin typeface="Tw Cen MT" charset="0"/>
              <a:ea typeface="HY얕은샘물M" charset="0"/>
            </a:endParaRPr>
          </a:p>
          <a:p>
            <a:pPr eaLnBrk="1" hangingPunct="1"/>
            <a:endParaRPr lang="en-US" altLang="ko-KR" sz="2400" dirty="0" smtClean="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marL="0" indent="0" eaLnBrk="1" hangingPunct="1">
              <a:buNone/>
            </a:pPr>
            <a:endParaRPr lang="en-US" altLang="ko-KR" sz="2400" dirty="0">
              <a:latin typeface="Tw Cen MT" charset="0"/>
              <a:ea typeface="HY얕은샘물M" charset="0"/>
            </a:endParaRPr>
          </a:p>
          <a:p>
            <a:pPr eaLnBrk="1" hangingPunct="1"/>
            <a:r>
              <a:rPr lang="en-US" altLang="ko-KR" sz="2400" dirty="0" smtClean="0">
                <a:latin typeface="Tw Cen MT" charset="0"/>
                <a:ea typeface="HY얕은샘물M" charset="0"/>
              </a:rPr>
              <a:t>Negative effect of linearization or other approximation declines with the horizon size</a:t>
            </a:r>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p:txBody>
      </p:sp>
      <p:sp>
        <p:nvSpPr>
          <p:cNvPr id="5" name="직사각형 4"/>
          <p:cNvSpPr>
            <a:spLocks noRot="1" noChangeAspect="1" noMove="1" noResize="1" noEditPoints="1" noAdjustHandles="1" noChangeArrowheads="1" noChangeShapeType="1" noTextEdit="1"/>
          </p:cNvSpPr>
          <p:nvPr/>
        </p:nvSpPr>
        <p:spPr>
          <a:xfrm>
            <a:off x="973981" y="2420888"/>
            <a:ext cx="6552728" cy="818750"/>
          </a:xfrm>
          <a:prstGeom prst="rect">
            <a:avLst/>
          </a:prstGeom>
          <a:blipFill rotWithShape="1">
            <a:blip r:embed="rId2"/>
            <a:stretch>
              <a:fillRect r="-11814"/>
            </a:stretch>
          </a:blipFill>
        </p:spPr>
        <p:txBody>
          <a:bodyPr/>
          <a:lstStyle/>
          <a:p>
            <a:pPr>
              <a:defRPr/>
            </a:pPr>
            <a:r>
              <a:rPr lang="ko-KR" altLang="en-US">
                <a:noFill/>
              </a:rPr>
              <a:t> </a:t>
            </a:r>
          </a:p>
        </p:txBody>
      </p:sp>
      <p:sp>
        <p:nvSpPr>
          <p:cNvPr id="8" name="TextBox 7"/>
          <p:cNvSpPr txBox="1">
            <a:spLocks noRot="1" noChangeAspect="1" noMove="1" noResize="1" noEditPoints="1" noAdjustHandles="1" noChangeArrowheads="1" noChangeShapeType="1" noTextEdit="1"/>
          </p:cNvSpPr>
          <p:nvPr/>
        </p:nvSpPr>
        <p:spPr>
          <a:xfrm>
            <a:off x="1912394" y="3264257"/>
            <a:ext cx="3122201" cy="853119"/>
          </a:xfrm>
          <a:prstGeom prst="rect">
            <a:avLst/>
          </a:prstGeom>
          <a:blipFill rotWithShape="1">
            <a:blip r:embed="rId3"/>
            <a:stretch>
              <a:fillRect b="-714"/>
            </a:stretch>
          </a:blipFill>
        </p:spPr>
        <p:txBody>
          <a:bodyPr/>
          <a:lstStyle/>
          <a:p>
            <a:pPr>
              <a:defRPr/>
            </a:pPr>
            <a:r>
              <a:rPr lang="ko-KR" altLang="en-US">
                <a:noFill/>
              </a:rPr>
              <a:t> </a:t>
            </a:r>
          </a:p>
        </p:txBody>
      </p:sp>
      <p:sp>
        <p:nvSpPr>
          <p:cNvPr id="9" name="TextBox 8"/>
          <p:cNvSpPr txBox="1">
            <a:spLocks noRot="1" noChangeAspect="1" noMove="1" noResize="1" noEditPoints="1" noAdjustHandles="1" noChangeArrowheads="1" noChangeShapeType="1" noTextEdit="1"/>
          </p:cNvSpPr>
          <p:nvPr/>
        </p:nvSpPr>
        <p:spPr>
          <a:xfrm>
            <a:off x="1389831" y="3262854"/>
            <a:ext cx="515398" cy="338554"/>
          </a:xfrm>
          <a:prstGeom prst="rect">
            <a:avLst/>
          </a:prstGeom>
          <a:blipFill rotWithShape="1">
            <a:blip r:embed="rId4"/>
            <a:stretch>
              <a:fillRect/>
            </a:stretch>
          </a:blipFill>
        </p:spPr>
        <p:txBody>
          <a:bodyPr/>
          <a:lstStyle/>
          <a:p>
            <a:pPr>
              <a:defRPr/>
            </a:pPr>
            <a:r>
              <a:rPr lang="ko-KR" altLang="en-US">
                <a:noFill/>
              </a:rPr>
              <a:t> </a:t>
            </a:r>
          </a:p>
        </p:txBody>
      </p:sp>
      <p:sp>
        <p:nvSpPr>
          <p:cNvPr id="10" name="모서리가 둥근 직사각형 9"/>
          <p:cNvSpPr/>
          <p:nvPr/>
        </p:nvSpPr>
        <p:spPr>
          <a:xfrm>
            <a:off x="2162175" y="2592388"/>
            <a:ext cx="2663825" cy="504825"/>
          </a:xfrm>
          <a:prstGeom prst="roundRect">
            <a:avLst>
              <a:gd name="adj" fmla="val 33159"/>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1" name="TextBox 10"/>
          <p:cNvSpPr txBox="1">
            <a:spLocks noRot="1" noChangeAspect="1" noMove="1" noResize="1" noEditPoints="1" noAdjustHandles="1" noChangeArrowheads="1" noChangeShapeType="1" noTextEdit="1"/>
          </p:cNvSpPr>
          <p:nvPr/>
        </p:nvSpPr>
        <p:spPr>
          <a:xfrm>
            <a:off x="973981" y="4283804"/>
            <a:ext cx="7040645" cy="1200329"/>
          </a:xfrm>
          <a:prstGeom prst="rect">
            <a:avLst/>
          </a:prstGeom>
          <a:blipFill rotWithShape="1">
            <a:blip r:embed="rId5"/>
            <a:stretch>
              <a:fillRect l="-779" t="-4061" b="-7614"/>
            </a:stretch>
          </a:blipFill>
        </p:spPr>
        <p:txBody>
          <a:bodyPr/>
          <a:lstStyle/>
          <a:p>
            <a:pPr>
              <a:defRPr/>
            </a:pPr>
            <a:r>
              <a:rPr lang="ko-KR" altLang="en-US">
                <a:noFill/>
              </a:rPr>
              <a:t> </a:t>
            </a:r>
          </a:p>
        </p:txBody>
      </p:sp>
    </p:spTree>
    <p:extLst>
      <p:ext uri="{BB962C8B-B14F-4D97-AF65-F5344CB8AC3E}">
        <p14:creationId xmlns:p14="http://schemas.microsoft.com/office/powerpoint/2010/main" val="8932888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제목 1"/>
          <p:cNvSpPr>
            <a:spLocks noGrp="1"/>
          </p:cNvSpPr>
          <p:nvPr>
            <p:ph type="title"/>
          </p:nvPr>
        </p:nvSpPr>
        <p:spPr>
          <a:xfrm>
            <a:off x="612775" y="228600"/>
            <a:ext cx="8153400" cy="990600"/>
          </a:xfrm>
        </p:spPr>
        <p:txBody>
          <a:bodyPr>
            <a:normAutofit fontScale="90000"/>
          </a:bodyPr>
          <a:lstStyle/>
          <a:p>
            <a:pPr eaLnBrk="1" hangingPunct="1"/>
            <a:r>
              <a:rPr lang="en-US" altLang="ko-KR" sz="4000">
                <a:latin typeface="Tw Cen MT" charset="0"/>
                <a:ea typeface="HY얕은샘물M" charset="0"/>
              </a:rPr>
              <a:t>MHE for Nonlinear Systems: Illustrative Examples</a:t>
            </a:r>
            <a:endParaRPr lang="ko-KR" altLang="en-US" sz="4000">
              <a:latin typeface="Tw Cen MT" charset="0"/>
              <a:ea typeface="HY얕은샘물M" charset="0"/>
            </a:endParaRPr>
          </a:p>
        </p:txBody>
      </p:sp>
      <p:sp>
        <p:nvSpPr>
          <p:cNvPr id="14" name="TextBox 13"/>
          <p:cNvSpPr txBox="1">
            <a:spLocks noRot="1" noChangeAspect="1" noMove="1" noResize="1" noEditPoints="1" noAdjustHandles="1" noChangeArrowheads="1" noChangeShapeType="1" noTextEdit="1"/>
          </p:cNvSpPr>
          <p:nvPr/>
        </p:nvSpPr>
        <p:spPr>
          <a:xfrm>
            <a:off x="2759169" y="4723961"/>
            <a:ext cx="3597844" cy="369332"/>
          </a:xfrm>
          <a:prstGeom prst="rect">
            <a:avLst/>
          </a:prstGeom>
          <a:blipFill rotWithShape="1">
            <a:blip r:embed="rId2"/>
            <a:stretch>
              <a:fillRect l="-1525" t="-8197" b="-24590"/>
            </a:stretch>
          </a:blipFill>
        </p:spPr>
        <p:txBody>
          <a:bodyPr/>
          <a:lstStyle/>
          <a:p>
            <a:pPr>
              <a:defRPr/>
            </a:pPr>
            <a:r>
              <a:rPr lang="ko-KR" altLang="en-US">
                <a:noFill/>
              </a:rPr>
              <a:t> </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847850"/>
            <a:ext cx="36004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14"/>
          <p:cNvSpPr txBox="1">
            <a:spLocks noChangeArrowheads="1"/>
          </p:cNvSpPr>
          <p:nvPr/>
        </p:nvSpPr>
        <p:spPr bwMode="auto">
          <a:xfrm rot="-5400000">
            <a:off x="350044" y="3018632"/>
            <a:ext cx="1438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a:ea typeface="HY얕은샘물M" charset="0"/>
                <a:cs typeface="HY얕은샘물M" charset="0"/>
              </a:rPr>
              <a:t>Concentration</a:t>
            </a:r>
            <a:endParaRPr kumimoji="0" lang="ko-KR" altLang="en-US" sz="1800">
              <a:ea typeface="HY얕은샘물M" charset="0"/>
              <a:cs typeface="HY얕은샘물M" charset="0"/>
            </a:endParaRPr>
          </a:p>
        </p:txBody>
      </p:sp>
      <p:sp>
        <p:nvSpPr>
          <p:cNvPr id="59397" name="TextBox 15"/>
          <p:cNvSpPr txBox="1">
            <a:spLocks noChangeArrowheads="1"/>
          </p:cNvSpPr>
          <p:nvPr/>
        </p:nvSpPr>
        <p:spPr bwMode="auto">
          <a:xfrm>
            <a:off x="2506663" y="4357688"/>
            <a:ext cx="60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a:ea typeface="HY얕은샘물M" charset="0"/>
                <a:cs typeface="HY얕은샘물M" charset="0"/>
              </a:rPr>
              <a:t>Time</a:t>
            </a:r>
            <a:endParaRPr kumimoji="0" lang="ko-KR" altLang="en-US" sz="1800">
              <a:ea typeface="HY얕은샘물M" charset="0"/>
              <a:cs typeface="HY얕은샘물M" charset="0"/>
            </a:endParaRPr>
          </a:p>
        </p:txBody>
      </p:sp>
      <p:sp>
        <p:nvSpPr>
          <p:cNvPr id="59398" name="TextBox 16"/>
          <p:cNvSpPr txBox="1">
            <a:spLocks noChangeArrowheads="1"/>
          </p:cNvSpPr>
          <p:nvPr/>
        </p:nvSpPr>
        <p:spPr bwMode="auto">
          <a:xfrm>
            <a:off x="1727200" y="3979863"/>
            <a:ext cx="307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HY얕은샘물M" charset="0"/>
                <a:cs typeface="HY얕은샘물M" charset="0"/>
              </a:rPr>
              <a:t>A</a:t>
            </a:r>
            <a:endParaRPr kumimoji="0" lang="ko-KR" altLang="en-US" sz="1600">
              <a:ea typeface="HY얕은샘물M" charset="0"/>
              <a:cs typeface="HY얕은샘물M" charset="0"/>
            </a:endParaRPr>
          </a:p>
        </p:txBody>
      </p:sp>
      <p:sp>
        <p:nvSpPr>
          <p:cNvPr id="59399" name="TextBox 17"/>
          <p:cNvSpPr txBox="1">
            <a:spLocks noChangeArrowheads="1"/>
          </p:cNvSpPr>
          <p:nvPr/>
        </p:nvSpPr>
        <p:spPr bwMode="auto">
          <a:xfrm>
            <a:off x="1722438" y="3778250"/>
            <a:ext cx="3079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HY얕은샘물M" charset="0"/>
                <a:cs typeface="HY얕은샘물M" charset="0"/>
              </a:rPr>
              <a:t>A</a:t>
            </a:r>
            <a:endParaRPr kumimoji="0" lang="ko-KR" altLang="en-US" sz="1600">
              <a:ea typeface="HY얕은샘물M" charset="0"/>
              <a:cs typeface="HY얕은샘물M" charset="0"/>
            </a:endParaRPr>
          </a:p>
        </p:txBody>
      </p:sp>
      <p:sp>
        <p:nvSpPr>
          <p:cNvPr id="59400" name="TextBox 18"/>
          <p:cNvSpPr txBox="1">
            <a:spLocks noChangeArrowheads="1"/>
          </p:cNvSpPr>
          <p:nvPr/>
        </p:nvSpPr>
        <p:spPr bwMode="auto">
          <a:xfrm>
            <a:off x="2481263" y="3325813"/>
            <a:ext cx="28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HY얕은샘물M" charset="0"/>
                <a:cs typeface="HY얕은샘물M" charset="0"/>
              </a:rPr>
              <a:t>B</a:t>
            </a:r>
            <a:endParaRPr kumimoji="0" lang="ko-KR" altLang="en-US" sz="1600">
              <a:ea typeface="HY얕은샘물M" charset="0"/>
              <a:cs typeface="HY얕은샘물M" charset="0"/>
            </a:endParaRPr>
          </a:p>
        </p:txBody>
      </p:sp>
      <p:sp>
        <p:nvSpPr>
          <p:cNvPr id="59401" name="TextBox 19"/>
          <p:cNvSpPr txBox="1">
            <a:spLocks noChangeArrowheads="1"/>
          </p:cNvSpPr>
          <p:nvPr/>
        </p:nvSpPr>
        <p:spPr bwMode="auto">
          <a:xfrm>
            <a:off x="2481263" y="3529013"/>
            <a:ext cx="2873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HY얕은샘물M" charset="0"/>
                <a:cs typeface="HY얕은샘물M" charset="0"/>
              </a:rPr>
              <a:t>B</a:t>
            </a:r>
            <a:endParaRPr kumimoji="0" lang="ko-KR" altLang="en-US" sz="1600">
              <a:ea typeface="HY얕은샘물M" charset="0"/>
              <a:cs typeface="HY얕은샘물M" charset="0"/>
            </a:endParaRPr>
          </a:p>
        </p:txBody>
      </p:sp>
      <p:sp>
        <p:nvSpPr>
          <p:cNvPr id="59402" name="TextBox 20"/>
          <p:cNvSpPr txBox="1">
            <a:spLocks noChangeArrowheads="1"/>
          </p:cNvSpPr>
          <p:nvPr/>
        </p:nvSpPr>
        <p:spPr bwMode="auto">
          <a:xfrm>
            <a:off x="2973388" y="2376488"/>
            <a:ext cx="307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HY얕은샘물M" charset="0"/>
                <a:cs typeface="HY얕은샘물M" charset="0"/>
              </a:rPr>
              <a:t>C</a:t>
            </a:r>
            <a:endParaRPr kumimoji="0" lang="ko-KR" altLang="en-US" sz="1600">
              <a:ea typeface="HY얕은샘물M" charset="0"/>
              <a:cs typeface="HY얕은샘물M" charset="0"/>
            </a:endParaRPr>
          </a:p>
        </p:txBody>
      </p:sp>
      <p:sp>
        <p:nvSpPr>
          <p:cNvPr id="59403" name="TextBox 21"/>
          <p:cNvSpPr txBox="1">
            <a:spLocks noChangeArrowheads="1"/>
          </p:cNvSpPr>
          <p:nvPr/>
        </p:nvSpPr>
        <p:spPr bwMode="auto">
          <a:xfrm>
            <a:off x="2971800" y="2168525"/>
            <a:ext cx="3095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HY얕은샘물M" charset="0"/>
                <a:cs typeface="HY얕은샘물M" charset="0"/>
              </a:rPr>
              <a:t>C</a:t>
            </a:r>
            <a:endParaRPr kumimoji="0" lang="ko-KR" altLang="en-US" sz="1600">
              <a:ea typeface="HY얕은샘물M" charset="0"/>
              <a:cs typeface="HY얕은샘물M" charset="0"/>
            </a:endParaRPr>
          </a:p>
        </p:txBody>
      </p:sp>
      <p:sp>
        <p:nvSpPr>
          <p:cNvPr id="23" name="직사각형 22"/>
          <p:cNvSpPr/>
          <p:nvPr/>
        </p:nvSpPr>
        <p:spPr>
          <a:xfrm>
            <a:off x="1430338" y="2063750"/>
            <a:ext cx="2790825" cy="21955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pic>
        <p:nvPicPr>
          <p:cNvPr id="594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063" y="1847850"/>
            <a:ext cx="36004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6" name="TextBox 43"/>
          <p:cNvSpPr txBox="1">
            <a:spLocks noChangeArrowheads="1"/>
          </p:cNvSpPr>
          <p:nvPr/>
        </p:nvSpPr>
        <p:spPr bwMode="auto">
          <a:xfrm rot="-5400000">
            <a:off x="4279107" y="3010694"/>
            <a:ext cx="939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a:ea typeface="HY얕은샘물M" charset="0"/>
                <a:cs typeface="HY얕은샘물M" charset="0"/>
              </a:rPr>
              <a:t>Pressure</a:t>
            </a:r>
            <a:endParaRPr kumimoji="0" lang="ko-KR" altLang="en-US" sz="1800">
              <a:ea typeface="HY얕은샘물M" charset="0"/>
              <a:cs typeface="HY얕은샘물M" charset="0"/>
            </a:endParaRPr>
          </a:p>
        </p:txBody>
      </p:sp>
      <p:sp>
        <p:nvSpPr>
          <p:cNvPr id="59407" name="TextBox 44"/>
          <p:cNvSpPr txBox="1">
            <a:spLocks noChangeArrowheads="1"/>
          </p:cNvSpPr>
          <p:nvPr/>
        </p:nvSpPr>
        <p:spPr bwMode="auto">
          <a:xfrm>
            <a:off x="6113463" y="4351338"/>
            <a:ext cx="60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a:ea typeface="HY얕은샘물M" charset="0"/>
                <a:cs typeface="HY얕은샘물M" charset="0"/>
              </a:rPr>
              <a:t>Time</a:t>
            </a:r>
            <a:endParaRPr kumimoji="0" lang="ko-KR" altLang="en-US" sz="1800">
              <a:ea typeface="HY얕은샘물M" charset="0"/>
              <a:cs typeface="HY얕은샘물M" charset="0"/>
            </a:endParaRPr>
          </a:p>
        </p:txBody>
      </p:sp>
      <p:sp>
        <p:nvSpPr>
          <p:cNvPr id="46" name="직사각형 45"/>
          <p:cNvSpPr/>
          <p:nvPr/>
        </p:nvSpPr>
        <p:spPr>
          <a:xfrm>
            <a:off x="5038725" y="2055813"/>
            <a:ext cx="2790825" cy="21955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aphicFrame>
        <p:nvGraphicFramePr>
          <p:cNvPr id="48" name="표 47"/>
          <p:cNvGraphicFramePr>
            <a:graphicFrameLocks noGrp="1"/>
          </p:cNvGraphicFramePr>
          <p:nvPr/>
        </p:nvGraphicFramePr>
        <p:xfrm>
          <a:off x="1333500" y="5102225"/>
          <a:ext cx="5438775" cy="1584704"/>
        </p:xfrm>
        <a:graphic>
          <a:graphicData uri="http://schemas.openxmlformats.org/drawingml/2006/table">
            <a:tbl>
              <a:tblPr/>
              <a:tblGrid>
                <a:gridCol w="1812925"/>
                <a:gridCol w="1812925"/>
                <a:gridCol w="1812925"/>
              </a:tblGrid>
              <a:tr h="578905">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a:ln>
                            <a:noFill/>
                          </a:ln>
                          <a:solidFill>
                            <a:schemeClr val="tx1"/>
                          </a:solidFill>
                          <a:effectLst/>
                          <a:latin typeface="Tw Cen MT" charset="0"/>
                          <a:ea typeface="HY얕은샘물M" charset="0"/>
                          <a:cs typeface="HY얕은샘물M" charset="0"/>
                        </a:rPr>
                        <a:t>Component</a:t>
                      </a:r>
                      <a:endParaRPr kumimoji="0" lang="ko-KR" altLang="en-US" sz="1600" b="1"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a:ln>
                            <a:noFill/>
                          </a:ln>
                          <a:solidFill>
                            <a:schemeClr val="tx1"/>
                          </a:solidFill>
                          <a:effectLst/>
                          <a:latin typeface="Tw Cen MT" charset="0"/>
                          <a:ea typeface="HY얕은샘물M" charset="0"/>
                          <a:cs typeface="HY얕은샘물M" charset="0"/>
                        </a:rPr>
                        <a:t>Predicted MHE</a:t>
                      </a: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a:ln>
                            <a:noFill/>
                          </a:ln>
                          <a:solidFill>
                            <a:schemeClr val="tx1"/>
                          </a:solidFill>
                          <a:effectLst/>
                          <a:latin typeface="Tw Cen MT" charset="0"/>
                          <a:ea typeface="HY얕은샘물M" charset="0"/>
                          <a:cs typeface="HY얕은샘물M" charset="0"/>
                        </a:rPr>
                        <a:t>Steady-State</a:t>
                      </a:r>
                      <a:endParaRPr kumimoji="0" lang="ko-KR" altLang="en-US" sz="1600" b="1"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a:ln>
                            <a:noFill/>
                          </a:ln>
                          <a:solidFill>
                            <a:schemeClr val="tx1"/>
                          </a:solidFill>
                          <a:effectLst/>
                          <a:latin typeface="Tw Cen MT" charset="0"/>
                          <a:ea typeface="HY얕은샘물M" charset="0"/>
                          <a:cs typeface="HY얕은샘물M" charset="0"/>
                        </a:rPr>
                        <a:t>Actual</a:t>
                      </a:r>
                    </a:p>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a:ln>
                            <a:noFill/>
                          </a:ln>
                          <a:solidFill>
                            <a:schemeClr val="tx1"/>
                          </a:solidFill>
                          <a:effectLst/>
                          <a:latin typeface="Tw Cen MT" charset="0"/>
                          <a:ea typeface="HY얕은샘물M" charset="0"/>
                          <a:cs typeface="HY얕은샘물M" charset="0"/>
                        </a:rPr>
                        <a:t>Steady-State</a:t>
                      </a:r>
                      <a:endParaRPr kumimoji="0" lang="ko-KR" altLang="en-US" sz="1600" b="1"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14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chemeClr val="tx1"/>
                          </a:solidFill>
                          <a:effectLst/>
                          <a:latin typeface="Tw Cen MT" charset="0"/>
                          <a:ea typeface="HY얕은샘물M" charset="0"/>
                          <a:cs typeface="HY얕은샘물M" charset="0"/>
                        </a:rPr>
                        <a:t>A</a:t>
                      </a:r>
                      <a:endParaRPr kumimoji="0" lang="ko-KR" altLang="en-US" sz="1600" b="0"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a:ln>
                            <a:noFill/>
                          </a:ln>
                          <a:solidFill>
                            <a:srgbClr val="0070C0"/>
                          </a:solidFill>
                          <a:effectLst/>
                          <a:latin typeface="Tw Cen MT" charset="0"/>
                          <a:ea typeface="HY얕은샘물M" charset="0"/>
                          <a:cs typeface="HY얕은샘물M" charset="0"/>
                        </a:rPr>
                        <a:t>0.012</a:t>
                      </a:r>
                      <a:endParaRPr kumimoji="0" lang="ko-KR" altLang="en-US" sz="1600" b="1" i="0" u="none" strike="noStrike" cap="none" normalizeH="0" baseline="0">
                        <a:ln>
                          <a:noFill/>
                        </a:ln>
                        <a:solidFill>
                          <a:srgbClr val="0070C0"/>
                        </a:solidFill>
                        <a:effectLst/>
                        <a:latin typeface="Tw Cen MT" charset="0"/>
                        <a:ea typeface="HY얕은샘물M" charset="0"/>
                        <a:cs typeface="HY얕은샘물M" charset="0"/>
                      </a:endParaRPr>
                    </a:p>
                  </a:txBody>
                  <a:tcPr marT="45688" marB="4568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chemeClr val="tx1"/>
                          </a:solidFill>
                          <a:effectLst/>
                          <a:latin typeface="Tw Cen MT" charset="0"/>
                          <a:ea typeface="HY얕은샘물M" charset="0"/>
                          <a:cs typeface="HY얕은샘물M" charset="0"/>
                        </a:rPr>
                        <a:t>0.012</a:t>
                      </a:r>
                      <a:endParaRPr kumimoji="0" lang="ko-KR" altLang="en-US" sz="1600" b="0"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chemeClr val="tx1">
                        <a:alpha val="20000"/>
                      </a:schemeClr>
                    </a:solidFill>
                  </a:tcPr>
                </a:tc>
              </a:tr>
              <a:tr h="33514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chemeClr val="tx1"/>
                          </a:solidFill>
                          <a:effectLst/>
                          <a:latin typeface="Tw Cen MT" charset="0"/>
                          <a:ea typeface="HY얕은샘물M" charset="0"/>
                          <a:cs typeface="HY얕은샘물M" charset="0"/>
                        </a:rPr>
                        <a:t>B</a:t>
                      </a:r>
                      <a:endParaRPr kumimoji="0" lang="ko-KR" altLang="en-US" sz="1600" b="0"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a:ln>
                            <a:noFill/>
                          </a:ln>
                          <a:solidFill>
                            <a:srgbClr val="0070C0"/>
                          </a:solidFill>
                          <a:effectLst/>
                          <a:latin typeface="Tw Cen MT" charset="0"/>
                          <a:ea typeface="HY얕은샘물M" charset="0"/>
                          <a:cs typeface="HY얕은샘물M" charset="0"/>
                        </a:rPr>
                        <a:t>0.183</a:t>
                      </a:r>
                      <a:endParaRPr kumimoji="0" lang="ko-KR" altLang="en-US" sz="1600" b="1" i="0" u="none" strike="noStrike" cap="none" normalizeH="0" baseline="0">
                        <a:ln>
                          <a:noFill/>
                        </a:ln>
                        <a:solidFill>
                          <a:srgbClr val="0070C0"/>
                        </a:solidFill>
                        <a:effectLst/>
                        <a:latin typeface="Tw Cen MT" charset="0"/>
                        <a:ea typeface="HY얕은샘물M" charset="0"/>
                        <a:cs typeface="HY얕은샘물M" charset="0"/>
                      </a:endParaRPr>
                    </a:p>
                  </a:txBody>
                  <a:tcPr marT="45688" marB="45688"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chemeClr val="tx1"/>
                          </a:solidFill>
                          <a:effectLst/>
                          <a:latin typeface="Tw Cen MT" charset="0"/>
                          <a:ea typeface="HY얕은샘물M" charset="0"/>
                          <a:cs typeface="HY얕은샘물M" charset="0"/>
                        </a:rPr>
                        <a:t>0.183</a:t>
                      </a:r>
                      <a:endParaRPr kumimoji="0" lang="ko-KR" altLang="en-US" sz="1600" b="0"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a:noFill/>
                    </a:lnT>
                    <a:lnB>
                      <a:noFill/>
                    </a:lnB>
                    <a:lnTlToBr>
                      <a:noFill/>
                    </a:lnTlToBr>
                    <a:lnBlToTr>
                      <a:noFill/>
                    </a:lnBlToTr>
                    <a:noFill/>
                  </a:tcPr>
                </a:tc>
              </a:tr>
              <a:tr h="335140">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chemeClr val="tx1"/>
                          </a:solidFill>
                          <a:effectLst/>
                          <a:latin typeface="Tw Cen MT" charset="0"/>
                          <a:ea typeface="HY얕은샘물M" charset="0"/>
                          <a:cs typeface="HY얕은샘물M" charset="0"/>
                        </a:rPr>
                        <a:t>C</a:t>
                      </a:r>
                      <a:endParaRPr kumimoji="0" lang="ko-KR" altLang="en-US" sz="1600" b="0"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1" i="0" u="none" strike="noStrike" cap="none" normalizeH="0" baseline="0">
                          <a:ln>
                            <a:noFill/>
                          </a:ln>
                          <a:solidFill>
                            <a:srgbClr val="0070C0"/>
                          </a:solidFill>
                          <a:effectLst/>
                          <a:latin typeface="Tw Cen MT" charset="0"/>
                          <a:ea typeface="HY얕은샘물M" charset="0"/>
                          <a:cs typeface="HY얕은샘물M" charset="0"/>
                        </a:rPr>
                        <a:t>0.666</a:t>
                      </a:r>
                      <a:endParaRPr kumimoji="0" lang="ko-KR" altLang="en-US" sz="1600" b="1" i="0" u="none" strike="noStrike" cap="none" normalizeH="0" baseline="0">
                        <a:ln>
                          <a:noFill/>
                        </a:ln>
                        <a:solidFill>
                          <a:srgbClr val="0070C0"/>
                        </a:solidFill>
                        <a:effectLst/>
                        <a:latin typeface="Tw Cen MT" charset="0"/>
                        <a:ea typeface="HY얕은샘물M" charset="0"/>
                        <a:cs typeface="HY얕은샘물M" charset="0"/>
                      </a:endParaRPr>
                    </a:p>
                  </a:txBody>
                  <a:tcPr marT="45688" marB="456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600" b="0" i="0" u="none" strike="noStrike" cap="none" normalizeH="0" baseline="0">
                          <a:ln>
                            <a:noFill/>
                          </a:ln>
                          <a:solidFill>
                            <a:schemeClr val="tx1"/>
                          </a:solidFill>
                          <a:effectLst/>
                          <a:latin typeface="Tw Cen MT" charset="0"/>
                          <a:ea typeface="HY얕은샘물M" charset="0"/>
                          <a:cs typeface="HY얕은샘물M" charset="0"/>
                        </a:rPr>
                        <a:t>0.666</a:t>
                      </a:r>
                      <a:endParaRPr kumimoji="0" lang="ko-KR" altLang="en-US" sz="1600" b="0" i="0" u="none" strike="noStrike" cap="none" normalizeH="0" baseline="0">
                        <a:ln>
                          <a:noFill/>
                        </a:ln>
                        <a:solidFill>
                          <a:schemeClr val="tx1"/>
                        </a:solidFill>
                        <a:effectLst/>
                        <a:latin typeface="Tw Cen MT" charset="0"/>
                        <a:ea typeface="HY얕은샘물M" charset="0"/>
                        <a:cs typeface="HY얕은샘물M" charset="0"/>
                      </a:endParaRPr>
                    </a:p>
                  </a:txBody>
                  <a:tcPr marT="45688" marB="4568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tx1">
                        <a:alpha val="20000"/>
                      </a:schemeClr>
                    </a:solidFill>
                  </a:tcPr>
                </a:tc>
              </a:tr>
            </a:tbl>
          </a:graphicData>
        </a:graphic>
      </p:graphicFrame>
      <p:sp>
        <p:nvSpPr>
          <p:cNvPr id="49" name="내용 개체 틀 2"/>
          <p:cNvSpPr>
            <a:spLocks noGrp="1" noRot="1" noChangeAspect="1" noMove="1" noResize="1" noEditPoints="1" noAdjustHandles="1" noChangeArrowheads="1" noChangeShapeType="1" noTextEdit="1"/>
          </p:cNvSpPr>
          <p:nvPr>
            <p:ph sz="quarter" idx="1"/>
          </p:nvPr>
        </p:nvSpPr>
        <p:spPr>
          <a:xfrm>
            <a:off x="612648" y="1600200"/>
            <a:ext cx="8279832" cy="1828800"/>
          </a:xfrm>
          <a:blipFill rotWithShape="1">
            <a:blip r:embed="rId5"/>
            <a:stretch>
              <a:fillRect t="-1667"/>
            </a:stretch>
          </a:blipFill>
          <a:extLst/>
        </p:spPr>
        <p:txBody>
          <a:bodyPr/>
          <a:lstStyle/>
          <a:p>
            <a:pPr eaLnBrk="1" hangingPunct="1">
              <a:defRPr/>
            </a:pPr>
            <a:r>
              <a:rPr lang="ko-KR" altLang="en-US">
                <a:noFill/>
              </a:rPr>
              <a:t> </a:t>
            </a:r>
          </a:p>
        </p:txBody>
      </p:sp>
      <p:sp>
        <p:nvSpPr>
          <p:cNvPr id="59426" name="TextBox 49"/>
          <p:cNvSpPr txBox="1">
            <a:spLocks noChangeArrowheads="1"/>
          </p:cNvSpPr>
          <p:nvPr/>
        </p:nvSpPr>
        <p:spPr bwMode="auto">
          <a:xfrm>
            <a:off x="7761288" y="5092700"/>
            <a:ext cx="9207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HY얕은샘물M" charset="0"/>
                <a:cs typeface="HY얕은샘물M" charset="0"/>
              </a:rPr>
              <a:t>Real</a:t>
            </a:r>
          </a:p>
          <a:p>
            <a:pPr eaLnBrk="1" hangingPunct="1"/>
            <a:r>
              <a:rPr kumimoji="0" lang="en-US" altLang="ko-KR" sz="1600">
                <a:ea typeface="HY얕은샘물M" charset="0"/>
                <a:cs typeface="HY얕은샘물M" charset="0"/>
              </a:rPr>
              <a:t>Estimates</a:t>
            </a:r>
            <a:endParaRPr kumimoji="0" lang="ko-KR" altLang="en-US" sz="1600">
              <a:ea typeface="HY얕은샘물M" charset="0"/>
              <a:cs typeface="HY얕은샘물M" charset="0"/>
            </a:endParaRPr>
          </a:p>
        </p:txBody>
      </p:sp>
      <p:cxnSp>
        <p:nvCxnSpPr>
          <p:cNvPr id="51" name="직선 연결선 50"/>
          <p:cNvCxnSpPr/>
          <p:nvPr/>
        </p:nvCxnSpPr>
        <p:spPr>
          <a:xfrm>
            <a:off x="7202488" y="5510213"/>
            <a:ext cx="503237"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a:off x="7202488" y="5260975"/>
            <a:ext cx="503237"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3" name="직사각형 52"/>
          <p:cNvSpPr/>
          <p:nvPr/>
        </p:nvSpPr>
        <p:spPr>
          <a:xfrm>
            <a:off x="7058025" y="5092700"/>
            <a:ext cx="1624013" cy="58578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Tree>
    <p:extLst>
      <p:ext uri="{BB962C8B-B14F-4D97-AF65-F5344CB8AC3E}">
        <p14:creationId xmlns:p14="http://schemas.microsoft.com/office/powerpoint/2010/main" val="1015160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그림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370263"/>
            <a:ext cx="36004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제목 1"/>
          <p:cNvSpPr>
            <a:spLocks noGrp="1"/>
          </p:cNvSpPr>
          <p:nvPr>
            <p:ph type="title"/>
          </p:nvPr>
        </p:nvSpPr>
        <p:spPr>
          <a:xfrm>
            <a:off x="612775" y="228600"/>
            <a:ext cx="8153400" cy="990600"/>
          </a:xfrm>
        </p:spPr>
        <p:txBody>
          <a:bodyPr>
            <a:normAutofit fontScale="90000"/>
          </a:bodyPr>
          <a:lstStyle/>
          <a:p>
            <a:pPr eaLnBrk="1" hangingPunct="1"/>
            <a:r>
              <a:rPr lang="en-US" altLang="ko-KR" sz="4000">
                <a:latin typeface="Tw Cen MT" charset="0"/>
                <a:ea typeface="HY얕은샘물M" charset="0"/>
              </a:rPr>
              <a:t>MHE for Strongly Nonlinear Systems: Illustrative Examples</a:t>
            </a:r>
            <a:endParaRPr lang="ko-KR" altLang="en-US" sz="4000">
              <a:latin typeface="Tw Cen MT" charset="0"/>
              <a:ea typeface="HY얕은샘물M" charset="0"/>
            </a:endParaRPr>
          </a:p>
        </p:txBody>
      </p:sp>
      <p:pic>
        <p:nvPicPr>
          <p:cNvPr id="60419" name="그림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25" y="3370263"/>
            <a:ext cx="359886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Box 9"/>
          <p:cNvSpPr txBox="1">
            <a:spLocks noChangeArrowheads="1"/>
          </p:cNvSpPr>
          <p:nvPr/>
        </p:nvSpPr>
        <p:spPr bwMode="auto">
          <a:xfrm>
            <a:off x="1433513" y="6124575"/>
            <a:ext cx="178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1800">
                <a:ea typeface="HY얕은샘물M" charset="0"/>
                <a:cs typeface="HY얕은샘물M" charset="0"/>
              </a:rPr>
              <a:t>RMSE = </a:t>
            </a:r>
            <a:r>
              <a:rPr kumimoji="0" lang="en-US" altLang="ko-KR" sz="1800">
                <a:solidFill>
                  <a:srgbClr val="FF0000"/>
                </a:solidFill>
                <a:ea typeface="HY얕은샘물M" charset="0"/>
                <a:cs typeface="HY얕은샘물M" charset="0"/>
              </a:rPr>
              <a:t>21.2674</a:t>
            </a:r>
            <a:endParaRPr kumimoji="0" lang="ko-KR" altLang="en-US" sz="1800">
              <a:solidFill>
                <a:srgbClr val="FF0000"/>
              </a:solidFill>
              <a:ea typeface="HY얕은샘물M" charset="0"/>
              <a:cs typeface="HY얕은샘물M" charset="0"/>
            </a:endParaRPr>
          </a:p>
        </p:txBody>
      </p:sp>
      <p:sp>
        <p:nvSpPr>
          <p:cNvPr id="60421" name="TextBox 10"/>
          <p:cNvSpPr txBox="1">
            <a:spLocks noChangeArrowheads="1"/>
          </p:cNvSpPr>
          <p:nvPr/>
        </p:nvSpPr>
        <p:spPr bwMode="auto">
          <a:xfrm>
            <a:off x="5030788" y="6119813"/>
            <a:ext cx="178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1800">
                <a:ea typeface="HY얕은샘물M" charset="0"/>
                <a:cs typeface="HY얕은샘물M" charset="0"/>
              </a:rPr>
              <a:t>RMSE = </a:t>
            </a:r>
            <a:r>
              <a:rPr kumimoji="0" lang="en-US" altLang="ko-KR" sz="1800">
                <a:solidFill>
                  <a:srgbClr val="0070C0"/>
                </a:solidFill>
                <a:ea typeface="HY얕은샘물M" charset="0"/>
                <a:cs typeface="HY얕은샘물M" charset="0"/>
              </a:rPr>
              <a:t>13.3920</a:t>
            </a:r>
            <a:endParaRPr kumimoji="0" lang="ko-KR" altLang="en-US" sz="1800">
              <a:solidFill>
                <a:srgbClr val="0070C0"/>
              </a:solidFill>
              <a:ea typeface="HY얕은샘물M" charset="0"/>
              <a:cs typeface="HY얕은샘물M" charset="0"/>
            </a:endParaRPr>
          </a:p>
        </p:txBody>
      </p:sp>
      <p:sp>
        <p:nvSpPr>
          <p:cNvPr id="13" name="TextBox 12"/>
          <p:cNvSpPr txBox="1">
            <a:spLocks noRot="1" noChangeAspect="1" noMove="1" noResize="1" noEditPoints="1" noAdjustHandles="1" noChangeArrowheads="1" noChangeShapeType="1" noTextEdit="1"/>
          </p:cNvSpPr>
          <p:nvPr/>
        </p:nvSpPr>
        <p:spPr>
          <a:xfrm>
            <a:off x="902158" y="4533724"/>
            <a:ext cx="418640" cy="307777"/>
          </a:xfrm>
          <a:prstGeom prst="rect">
            <a:avLst/>
          </a:prstGeom>
          <a:blipFill rotWithShape="1">
            <a:blip r:embed="rId4"/>
            <a:stretch>
              <a:fillRect/>
            </a:stretch>
          </a:blipFill>
        </p:spPr>
        <p:txBody>
          <a:bodyPr/>
          <a:lstStyle/>
          <a:p>
            <a:pPr>
              <a:defRPr/>
            </a:pPr>
            <a:r>
              <a:rPr lang="ko-KR" altLang="en-US">
                <a:noFill/>
              </a:rPr>
              <a:t> </a:t>
            </a:r>
          </a:p>
        </p:txBody>
      </p:sp>
      <p:sp>
        <p:nvSpPr>
          <p:cNvPr id="14" name="TextBox 13"/>
          <p:cNvSpPr txBox="1">
            <a:spLocks noRot="1" noChangeAspect="1" noMove="1" noResize="1" noEditPoints="1" noAdjustHandles="1" noChangeArrowheads="1" noChangeShapeType="1" noTextEdit="1"/>
          </p:cNvSpPr>
          <p:nvPr/>
        </p:nvSpPr>
        <p:spPr>
          <a:xfrm>
            <a:off x="4499375" y="4533737"/>
            <a:ext cx="418640" cy="307777"/>
          </a:xfrm>
          <a:prstGeom prst="rect">
            <a:avLst/>
          </a:prstGeom>
          <a:blipFill rotWithShape="1">
            <a:blip r:embed="rId4"/>
            <a:stretch>
              <a:fillRect/>
            </a:stretch>
          </a:blipFill>
        </p:spPr>
        <p:txBody>
          <a:bodyPr/>
          <a:lstStyle/>
          <a:p>
            <a:pPr>
              <a:defRPr/>
            </a:pPr>
            <a:r>
              <a:rPr lang="ko-KR" altLang="en-US">
                <a:noFill/>
              </a:rPr>
              <a:t> </a:t>
            </a:r>
          </a:p>
        </p:txBody>
      </p:sp>
      <p:sp>
        <p:nvSpPr>
          <p:cNvPr id="15" name="TextBox 14"/>
          <p:cNvSpPr txBox="1">
            <a:spLocks noRot="1" noChangeAspect="1" noMove="1" noResize="1" noEditPoints="1" noAdjustHandles="1" noChangeArrowheads="1" noChangeShapeType="1" noTextEdit="1"/>
          </p:cNvSpPr>
          <p:nvPr/>
        </p:nvSpPr>
        <p:spPr>
          <a:xfrm>
            <a:off x="2638874" y="5855130"/>
            <a:ext cx="339003" cy="307777"/>
          </a:xfrm>
          <a:prstGeom prst="rect">
            <a:avLst/>
          </a:prstGeom>
          <a:blipFill rotWithShape="1">
            <a:blip r:embed="rId5"/>
            <a:stretch>
              <a:fillRect/>
            </a:stretch>
          </a:blipFill>
        </p:spPr>
        <p:txBody>
          <a:bodyPr/>
          <a:lstStyle/>
          <a:p>
            <a:pPr>
              <a:defRPr/>
            </a:pPr>
            <a:r>
              <a:rPr lang="ko-KR" altLang="en-US">
                <a:noFill/>
              </a:rPr>
              <a:t> </a:t>
            </a:r>
          </a:p>
        </p:txBody>
      </p:sp>
      <p:sp>
        <p:nvSpPr>
          <p:cNvPr id="16" name="TextBox 15"/>
          <p:cNvSpPr txBox="1">
            <a:spLocks noRot="1" noChangeAspect="1" noMove="1" noResize="1" noEditPoints="1" noAdjustHandles="1" noChangeArrowheads="1" noChangeShapeType="1" noTextEdit="1"/>
          </p:cNvSpPr>
          <p:nvPr/>
        </p:nvSpPr>
        <p:spPr>
          <a:xfrm>
            <a:off x="6240291" y="5855143"/>
            <a:ext cx="339003" cy="307777"/>
          </a:xfrm>
          <a:prstGeom prst="rect">
            <a:avLst/>
          </a:prstGeom>
          <a:blipFill rotWithShape="1">
            <a:blip r:embed="rId5"/>
            <a:stretch>
              <a:fillRect/>
            </a:stretch>
          </a:blipFill>
        </p:spPr>
        <p:txBody>
          <a:bodyPr/>
          <a:lstStyle/>
          <a:p>
            <a:pPr>
              <a:defRPr/>
            </a:pPr>
            <a:r>
              <a:rPr lang="ko-KR" altLang="en-US">
                <a:noFill/>
              </a:rPr>
              <a:t> </a:t>
            </a:r>
          </a:p>
        </p:txBody>
      </p:sp>
      <p:sp>
        <p:nvSpPr>
          <p:cNvPr id="17" name="직사각형 16"/>
          <p:cNvSpPr/>
          <p:nvPr/>
        </p:nvSpPr>
        <p:spPr>
          <a:xfrm>
            <a:off x="1433513" y="3578225"/>
            <a:ext cx="2789237" cy="2193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8" name="직사각형 17"/>
          <p:cNvSpPr/>
          <p:nvPr/>
        </p:nvSpPr>
        <p:spPr>
          <a:xfrm>
            <a:off x="5030788" y="3578225"/>
            <a:ext cx="2789237" cy="2193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 name="내용 개체 틀 2"/>
          <p:cNvSpPr>
            <a:spLocks noGrp="1" noRot="1" noChangeAspect="1" noMove="1" noResize="1" noEditPoints="1" noAdjustHandles="1" noChangeArrowheads="1" noChangeShapeType="1" noTextEdit="1"/>
          </p:cNvSpPr>
          <p:nvPr>
            <p:ph sz="quarter" idx="1"/>
          </p:nvPr>
        </p:nvSpPr>
        <p:spPr>
          <a:xfrm>
            <a:off x="612648" y="1600200"/>
            <a:ext cx="8279832" cy="1828800"/>
          </a:xfrm>
          <a:blipFill rotWithShape="1">
            <a:blip r:embed="rId6"/>
            <a:stretch>
              <a:fillRect t="-1667" r="-1473"/>
            </a:stretch>
          </a:blipFill>
          <a:extLst/>
        </p:spPr>
        <p:txBody>
          <a:bodyPr/>
          <a:lstStyle/>
          <a:p>
            <a:pPr eaLnBrk="1" hangingPunct="1">
              <a:defRPr/>
            </a:pPr>
            <a:r>
              <a:rPr lang="ko-KR" altLang="en-US">
                <a:noFill/>
              </a:rPr>
              <a:t> </a:t>
            </a:r>
          </a:p>
        </p:txBody>
      </p:sp>
      <p:sp>
        <p:nvSpPr>
          <p:cNvPr id="60429" name="TextBox 18"/>
          <p:cNvSpPr txBox="1">
            <a:spLocks noChangeArrowheads="1"/>
          </p:cNvSpPr>
          <p:nvPr/>
        </p:nvSpPr>
        <p:spPr bwMode="auto">
          <a:xfrm>
            <a:off x="7961313" y="6011863"/>
            <a:ext cx="9223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Arial" charset="0"/>
                <a:cs typeface="Arial" charset="0"/>
              </a:rPr>
              <a:t>States</a:t>
            </a:r>
          </a:p>
          <a:p>
            <a:pPr eaLnBrk="1" hangingPunct="1"/>
            <a:r>
              <a:rPr kumimoji="0" lang="en-US" altLang="ko-KR" sz="1600">
                <a:ea typeface="Arial" charset="0"/>
                <a:cs typeface="Arial" charset="0"/>
              </a:rPr>
              <a:t>Estimates</a:t>
            </a:r>
            <a:endParaRPr kumimoji="0" lang="ko-KR" altLang="en-US" sz="1600">
              <a:ea typeface="나눔고딕" charset="0"/>
            </a:endParaRPr>
          </a:p>
        </p:txBody>
      </p:sp>
      <p:cxnSp>
        <p:nvCxnSpPr>
          <p:cNvPr id="60430" name="직선 연결선 19"/>
          <p:cNvCxnSpPr>
            <a:cxnSpLocks noChangeShapeType="1"/>
          </p:cNvCxnSpPr>
          <p:nvPr/>
        </p:nvCxnSpPr>
        <p:spPr bwMode="auto">
          <a:xfrm>
            <a:off x="7472363" y="6427788"/>
            <a:ext cx="468312" cy="0"/>
          </a:xfrm>
          <a:prstGeom prst="line">
            <a:avLst/>
          </a:prstGeom>
          <a:noFill/>
          <a:ln w="15875">
            <a:solidFill>
              <a:srgbClr val="0060B6"/>
            </a:solidFill>
            <a:round/>
            <a:headEnd/>
            <a:tailEnd/>
          </a:ln>
          <a:extLst>
            <a:ext uri="{909E8E84-426E-40DD-AFC4-6F175D3DCCD1}">
              <a14:hiddenFill xmlns:a14="http://schemas.microsoft.com/office/drawing/2010/main">
                <a:noFill/>
              </a14:hiddenFill>
            </a:ext>
          </a:extLst>
        </p:spPr>
      </p:cxnSp>
      <p:cxnSp>
        <p:nvCxnSpPr>
          <p:cNvPr id="60431" name="직선 연결선 20"/>
          <p:cNvCxnSpPr>
            <a:cxnSpLocks noChangeShapeType="1"/>
          </p:cNvCxnSpPr>
          <p:nvPr/>
        </p:nvCxnSpPr>
        <p:spPr bwMode="auto">
          <a:xfrm>
            <a:off x="7472363" y="6199188"/>
            <a:ext cx="468312"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22" name="직사각형 21"/>
          <p:cNvSpPr/>
          <p:nvPr/>
        </p:nvSpPr>
        <p:spPr bwMode="auto">
          <a:xfrm>
            <a:off x="7308850" y="6021388"/>
            <a:ext cx="1574800" cy="576262"/>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lIns="0" tIns="0" rIns="0" bIns="0" anchor="ctr"/>
          <a:lstStyle/>
          <a:p>
            <a:pPr defTabSz="801688" eaLnBrk="0" latinLnBrk="0" hangingPunct="0">
              <a:defRPr/>
            </a:pPr>
            <a:endParaRPr lang="ko-KR" altLang="en-US" sz="1600"/>
          </a:p>
        </p:txBody>
      </p:sp>
      <p:sp>
        <p:nvSpPr>
          <p:cNvPr id="60433" name="직사각형 3"/>
          <p:cNvSpPr>
            <a:spLocks noChangeArrowheads="1"/>
          </p:cNvSpPr>
          <p:nvPr/>
        </p:nvSpPr>
        <p:spPr bwMode="auto">
          <a:xfrm>
            <a:off x="2503488" y="3186113"/>
            <a:ext cx="552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b="1">
                <a:ea typeface="HY얕은샘물M" charset="0"/>
                <a:cs typeface="HY얕은샘물M" charset="0"/>
              </a:rPr>
              <a:t>EKF</a:t>
            </a:r>
          </a:p>
        </p:txBody>
      </p:sp>
      <p:sp>
        <p:nvSpPr>
          <p:cNvPr id="60434" name="직사각형 4"/>
          <p:cNvSpPr>
            <a:spLocks noChangeArrowheads="1"/>
          </p:cNvSpPr>
          <p:nvPr/>
        </p:nvSpPr>
        <p:spPr bwMode="auto">
          <a:xfrm>
            <a:off x="6113463" y="3186113"/>
            <a:ext cx="623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b="1">
                <a:ea typeface="HY얕은샘물M" charset="0"/>
                <a:cs typeface="HY얕은샘물M" charset="0"/>
              </a:rPr>
              <a:t>MHE</a:t>
            </a:r>
          </a:p>
        </p:txBody>
      </p:sp>
    </p:spTree>
    <p:extLst>
      <p:ext uri="{BB962C8B-B14F-4D97-AF65-F5344CB8AC3E}">
        <p14:creationId xmlns:p14="http://schemas.microsoft.com/office/powerpoint/2010/main" val="12575000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MHE for Strongly Nonlinear Systems: Shortcomings and Challenges</a:t>
            </a:r>
            <a:endParaRPr lang="ko-KR" altLang="en-US" dirty="0"/>
          </a:p>
        </p:txBody>
      </p:sp>
      <p:sp>
        <p:nvSpPr>
          <p:cNvPr id="3" name="내용 개체 틀 2"/>
          <p:cNvSpPr>
            <a:spLocks noGrp="1"/>
          </p:cNvSpPr>
          <p:nvPr>
            <p:ph sz="quarter" idx="1"/>
          </p:nvPr>
        </p:nvSpPr>
        <p:spPr>
          <a:xfrm>
            <a:off x="612648" y="1600200"/>
            <a:ext cx="8279832" cy="4997152"/>
          </a:xfrm>
        </p:spPr>
        <p:txBody>
          <a:bodyPr>
            <a:normAutofit/>
          </a:bodyPr>
          <a:lstStyle/>
          <a:p>
            <a:r>
              <a:rPr lang="en-US" altLang="ko-KR" sz="2400" dirty="0" smtClean="0"/>
              <a:t>RMSE is improved, but still high ~ </a:t>
            </a:r>
            <a:r>
              <a:rPr lang="en-US" altLang="ko-KR" sz="2400" b="1" dirty="0" smtClean="0"/>
              <a:t>Multi-modal density</a:t>
            </a:r>
          </a:p>
          <a:p>
            <a:endParaRPr lang="en-US" altLang="ko-KR" sz="2400" b="1" dirty="0" smtClean="0"/>
          </a:p>
          <a:p>
            <a:endParaRPr lang="en-US" altLang="ko-KR" sz="2400" b="1" dirty="0"/>
          </a:p>
          <a:p>
            <a:endParaRPr lang="en-US" altLang="ko-KR" sz="2400" b="1" dirty="0" smtClean="0"/>
          </a:p>
          <a:p>
            <a:endParaRPr lang="en-US" altLang="ko-KR" sz="2400" b="1" dirty="0"/>
          </a:p>
          <a:p>
            <a:endParaRPr lang="en-US" altLang="ko-KR" sz="2400" b="1" dirty="0" smtClean="0"/>
          </a:p>
          <a:p>
            <a:endParaRPr lang="en-US" altLang="ko-KR" sz="2400" b="1" dirty="0"/>
          </a:p>
          <a:p>
            <a:endParaRPr lang="en-US" altLang="ko-KR" sz="2400" b="1" dirty="0" smtClean="0"/>
          </a:p>
          <a:p>
            <a:endParaRPr lang="en-US" altLang="ko-KR" sz="2400" b="1" dirty="0" smtClean="0"/>
          </a:p>
          <a:p>
            <a:r>
              <a:rPr lang="en-US" altLang="ko-KR" sz="2400" dirty="0" smtClean="0"/>
              <a:t>Nonlinear MHE requires ~	1) Non-convex optimization method</a:t>
            </a:r>
            <a:br>
              <a:rPr lang="en-US" altLang="ko-KR" sz="2400" dirty="0" smtClean="0"/>
            </a:br>
            <a:r>
              <a:rPr lang="en-US" altLang="ko-KR" sz="2400" dirty="0" smtClean="0"/>
              <a:t>                                   	2) </a:t>
            </a:r>
            <a:r>
              <a:rPr lang="en-US" altLang="ko-KR" sz="2400" b="1" dirty="0" smtClean="0"/>
              <a:t>Arrival cost approximation</a:t>
            </a:r>
            <a:endParaRPr lang="en-US" altLang="ko-KR" sz="2400" b="1" dirty="0"/>
          </a:p>
        </p:txBody>
      </p:sp>
      <p:grpSp>
        <p:nvGrpSpPr>
          <p:cNvPr id="12" name="그룹 11"/>
          <p:cNvGrpSpPr/>
          <p:nvPr/>
        </p:nvGrpSpPr>
        <p:grpSpPr>
          <a:xfrm>
            <a:off x="960235" y="2276872"/>
            <a:ext cx="3270803" cy="2168553"/>
            <a:chOff x="581117" y="2276872"/>
            <a:chExt cx="3270803" cy="2168553"/>
          </a:xfrm>
        </p:grpSpPr>
        <p:sp>
          <p:nvSpPr>
            <p:cNvPr id="6" name="직사각형 5"/>
            <p:cNvSpPr/>
            <p:nvPr/>
          </p:nvSpPr>
          <p:spPr>
            <a:xfrm>
              <a:off x="971600" y="2276872"/>
              <a:ext cx="2880320" cy="1800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자유형 7"/>
            <p:cNvSpPr/>
            <p:nvPr/>
          </p:nvSpPr>
          <p:spPr>
            <a:xfrm>
              <a:off x="964276" y="2636912"/>
              <a:ext cx="2887287" cy="1429381"/>
            </a:xfrm>
            <a:custGeom>
              <a:avLst/>
              <a:gdLst>
                <a:gd name="connsiteX0" fmla="*/ 0 w 4330931"/>
                <a:gd name="connsiteY0" fmla="*/ 1438102 h 1443198"/>
                <a:gd name="connsiteX1" fmla="*/ 723208 w 4330931"/>
                <a:gd name="connsiteY1" fmla="*/ 1221971 h 1443198"/>
                <a:gd name="connsiteX2" fmla="*/ 1438102 w 4330931"/>
                <a:gd name="connsiteY2" fmla="*/ 0 h 1443198"/>
                <a:gd name="connsiteX3" fmla="*/ 2161309 w 4330931"/>
                <a:gd name="connsiteY3" fmla="*/ 1221971 h 1443198"/>
                <a:gd name="connsiteX4" fmla="*/ 2884517 w 4330931"/>
                <a:gd name="connsiteY4" fmla="*/ 0 h 1443198"/>
                <a:gd name="connsiteX5" fmla="*/ 3599411 w 4330931"/>
                <a:gd name="connsiteY5" fmla="*/ 1221971 h 1443198"/>
                <a:gd name="connsiteX6" fmla="*/ 4330931 w 4330931"/>
                <a:gd name="connsiteY6" fmla="*/ 1438102 h 144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931" h="1443198">
                  <a:moveTo>
                    <a:pt x="0" y="1438102"/>
                  </a:moveTo>
                  <a:cubicBezTo>
                    <a:pt x="241762" y="1449878"/>
                    <a:pt x="483524" y="1461655"/>
                    <a:pt x="723208" y="1221971"/>
                  </a:cubicBezTo>
                  <a:cubicBezTo>
                    <a:pt x="962892" y="982287"/>
                    <a:pt x="1198419" y="0"/>
                    <a:pt x="1438102" y="0"/>
                  </a:cubicBezTo>
                  <a:cubicBezTo>
                    <a:pt x="1677785" y="0"/>
                    <a:pt x="1920240" y="1221971"/>
                    <a:pt x="2161309" y="1221971"/>
                  </a:cubicBezTo>
                  <a:cubicBezTo>
                    <a:pt x="2402378" y="1221971"/>
                    <a:pt x="2644833" y="0"/>
                    <a:pt x="2884517" y="0"/>
                  </a:cubicBezTo>
                  <a:cubicBezTo>
                    <a:pt x="3124201" y="0"/>
                    <a:pt x="3358342" y="982287"/>
                    <a:pt x="3599411" y="1221971"/>
                  </a:cubicBezTo>
                  <a:cubicBezTo>
                    <a:pt x="3840480" y="1461655"/>
                    <a:pt x="4085705" y="1449878"/>
                    <a:pt x="4330931" y="1438102"/>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 name="TextBox 9"/>
                <p:cNvSpPr txBox="1"/>
                <p:nvPr/>
              </p:nvSpPr>
              <p:spPr>
                <a:xfrm>
                  <a:off x="581117" y="2955229"/>
                  <a:ext cx="379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a:rPr>
                          <m:t>𝑝</m:t>
                        </m:r>
                      </m:oMath>
                    </m:oMathPara>
                  </a14:m>
                  <a:endParaRPr lang="ko-KR" alt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581117" y="2955229"/>
                  <a:ext cx="379848" cy="369332"/>
                </a:xfrm>
                <a:prstGeom prst="rect">
                  <a:avLst/>
                </a:prstGeom>
                <a:blipFill rotWithShape="1">
                  <a:blip r:embed="rId2" cstate="print"/>
                  <a:stretch>
                    <a:fillRect b="-66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18257" y="4076093"/>
                  <a:ext cx="3792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a:rPr>
                          <m:t>𝑥</m:t>
                        </m:r>
                      </m:oMath>
                    </m:oMathPara>
                  </a14:m>
                  <a:endParaRPr lang="ko-KR" alt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2218257" y="4076093"/>
                  <a:ext cx="379206" cy="369332"/>
                </a:xfrm>
                <a:prstGeom prst="rect">
                  <a:avLst/>
                </a:prstGeom>
                <a:blipFill rotWithShape="1">
                  <a:blip r:embed="rId3" cstate="print"/>
                  <a:stretch>
                    <a:fillRect/>
                  </a:stretch>
                </a:blipFill>
              </p:spPr>
              <p:txBody>
                <a:bodyPr/>
                <a:lstStyle/>
                <a:p>
                  <a:r>
                    <a:rPr lang="ko-KR" altLang="en-US">
                      <a:noFill/>
                    </a:rPr>
                    <a:t> </a:t>
                  </a:r>
                </a:p>
              </p:txBody>
            </p:sp>
          </mc:Fallback>
        </mc:AlternateContent>
      </p:grpSp>
      <p:sp>
        <p:nvSpPr>
          <p:cNvPr id="13" name="TextBox 12"/>
          <p:cNvSpPr txBox="1"/>
          <p:nvPr/>
        </p:nvSpPr>
        <p:spPr>
          <a:xfrm>
            <a:off x="1847444" y="2273905"/>
            <a:ext cx="910827" cy="369332"/>
          </a:xfrm>
          <a:prstGeom prst="rect">
            <a:avLst/>
          </a:prstGeom>
          <a:noFill/>
        </p:spPr>
        <p:txBody>
          <a:bodyPr wrap="none" rtlCol="0">
            <a:spAutoFit/>
          </a:bodyPr>
          <a:lstStyle/>
          <a:p>
            <a:r>
              <a:rPr lang="en-US" altLang="ko-KR" dirty="0" smtClean="0"/>
              <a:t>Mode 1</a:t>
            </a:r>
            <a:endParaRPr lang="ko-KR" altLang="en-US" dirty="0"/>
          </a:p>
        </p:txBody>
      </p:sp>
      <p:sp>
        <p:nvSpPr>
          <p:cNvPr id="14" name="TextBox 13"/>
          <p:cNvSpPr txBox="1"/>
          <p:nvPr/>
        </p:nvSpPr>
        <p:spPr>
          <a:xfrm>
            <a:off x="2819207" y="2276872"/>
            <a:ext cx="910827" cy="369332"/>
          </a:xfrm>
          <a:prstGeom prst="rect">
            <a:avLst/>
          </a:prstGeom>
          <a:noFill/>
        </p:spPr>
        <p:txBody>
          <a:bodyPr wrap="none" rtlCol="0">
            <a:spAutoFit/>
          </a:bodyPr>
          <a:lstStyle/>
          <a:p>
            <a:r>
              <a:rPr lang="en-US" altLang="ko-KR" dirty="0" smtClean="0"/>
              <a:t>Mode 2</a:t>
            </a:r>
            <a:endParaRPr lang="ko-KR" altLang="en-US" dirty="0"/>
          </a:p>
        </p:txBody>
      </p:sp>
      <p:sp>
        <p:nvSpPr>
          <p:cNvPr id="15" name="TextBox 14"/>
          <p:cNvSpPr txBox="1"/>
          <p:nvPr/>
        </p:nvSpPr>
        <p:spPr>
          <a:xfrm>
            <a:off x="755576" y="4509120"/>
            <a:ext cx="7416824" cy="936104"/>
          </a:xfrm>
          <a:prstGeom prst="rect">
            <a:avLst/>
          </a:prstGeom>
          <a:noFill/>
        </p:spPr>
        <p:txBody>
          <a:bodyPr wrap="square" rtlCol="0">
            <a:spAutoFit/>
          </a:bodyPr>
          <a:lstStyle/>
          <a:p>
            <a:r>
              <a:rPr lang="en-US" altLang="ko-KR" dirty="0" smtClean="0"/>
              <a:t>MHE approximate the arrival cost based on (</a:t>
            </a:r>
            <a:r>
              <a:rPr lang="en-US" altLang="ko-KR" dirty="0" err="1" smtClean="0"/>
              <a:t>uni</a:t>
            </a:r>
            <a:r>
              <a:rPr lang="en-US" altLang="ko-KR" dirty="0" smtClean="0"/>
              <a:t>-modal) normal distribution</a:t>
            </a:r>
            <a:br>
              <a:rPr lang="en-US" altLang="ko-KR" dirty="0" smtClean="0"/>
            </a:br>
            <a:r>
              <a:rPr lang="en-US" altLang="ko-KR" dirty="0" smtClean="0">
                <a:latin typeface="Arial"/>
                <a:cs typeface="Arial"/>
              </a:rPr>
              <a:t>→ </a:t>
            </a:r>
            <a:r>
              <a:rPr lang="en-US" altLang="ko-KR" b="1" dirty="0" smtClean="0">
                <a:solidFill>
                  <a:srgbClr val="FF0000"/>
                </a:solidFill>
              </a:rPr>
              <a:t>Hard to handle the multi-modal density that can arise in a nonlinear system within MHE</a:t>
            </a:r>
            <a:endParaRPr lang="ko-KR" altLang="en-US" b="1" dirty="0">
              <a:solidFill>
                <a:srgbClr val="FF0000"/>
              </a:solidFill>
            </a:endParaRPr>
          </a:p>
        </p:txBody>
      </p:sp>
    </p:spTree>
    <p:extLst>
      <p:ext uri="{BB962C8B-B14F-4D97-AF65-F5344CB8AC3E}">
        <p14:creationId xmlns:p14="http://schemas.microsoft.com/office/powerpoint/2010/main" val="402258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Deterministic vs. Stochastic Approaches</a:t>
            </a:r>
            <a:endParaRPr lang="ko-KR" altLang="en-US" dirty="0"/>
          </a:p>
        </p:txBody>
      </p:sp>
      <p:sp>
        <p:nvSpPr>
          <p:cNvPr id="3" name="내용 개체 틀 2"/>
          <p:cNvSpPr>
            <a:spLocks noGrp="1"/>
          </p:cNvSpPr>
          <p:nvPr>
            <p:ph sz="quarter" idx="1"/>
          </p:nvPr>
        </p:nvSpPr>
        <p:spPr>
          <a:xfrm>
            <a:off x="467544" y="1600200"/>
            <a:ext cx="8423848" cy="5257800"/>
          </a:xfrm>
        </p:spPr>
        <p:txBody>
          <a:bodyPr>
            <a:normAutofit fontScale="92500" lnSpcReduction="20000"/>
          </a:bodyPr>
          <a:lstStyle/>
          <a:p>
            <a:r>
              <a:rPr lang="en-US" altLang="ko-KR" dirty="0" smtClean="0"/>
              <a:t>Deterministic Approaches</a:t>
            </a:r>
          </a:p>
          <a:p>
            <a:pPr lvl="1"/>
            <a:r>
              <a:rPr lang="en-US" altLang="ko-KR" dirty="0" smtClean="0"/>
              <a:t>Observer approach, e.g., pole placement, asymptotic obs.</a:t>
            </a:r>
          </a:p>
          <a:p>
            <a:pPr lvl="1"/>
            <a:r>
              <a:rPr lang="en-US" altLang="ko-KR" dirty="0" smtClean="0"/>
              <a:t>Optimization-based approach, e.g., MHE</a:t>
            </a:r>
          </a:p>
          <a:p>
            <a:pPr lvl="1"/>
            <a:r>
              <a:rPr lang="en-US" altLang="ko-KR" dirty="0" smtClean="0"/>
              <a:t>Focus on state reconstruction w/ unknown initial state</a:t>
            </a:r>
          </a:p>
          <a:p>
            <a:pPr lvl="1"/>
            <a:r>
              <a:rPr lang="en-US" altLang="ko-KR" dirty="0" smtClean="0"/>
              <a:t>Emphasis on the </a:t>
            </a:r>
            <a:r>
              <a:rPr lang="en-US" altLang="ko-KR" u="sng" dirty="0" smtClean="0"/>
              <a:t>asymptotic behavior</a:t>
            </a:r>
            <a:r>
              <a:rPr lang="en-US" altLang="ko-KR" dirty="0" smtClean="0"/>
              <a:t>, e.g., observer stability</a:t>
            </a:r>
          </a:p>
          <a:p>
            <a:pPr lvl="1"/>
            <a:r>
              <a:rPr lang="en-US" altLang="ko-KR" dirty="0" smtClean="0"/>
              <a:t>There can be many “tuning” parameters (e.g., pole locations, weight parameters) difficult to choose.</a:t>
            </a:r>
          </a:p>
          <a:p>
            <a:r>
              <a:rPr lang="en-US" altLang="ko-KR" dirty="0" smtClean="0"/>
              <a:t>Stochastic Approaches</a:t>
            </a:r>
          </a:p>
          <a:p>
            <a:pPr lvl="1"/>
            <a:r>
              <a:rPr lang="en-US" altLang="ko-KR" dirty="0" smtClean="0"/>
              <a:t>Require probabilistic description of the unknowns (e.g., initial state, state / measurement noises)</a:t>
            </a:r>
          </a:p>
          <a:p>
            <a:pPr lvl="1"/>
            <a:r>
              <a:rPr lang="en-US" altLang="ko-KR" dirty="0" smtClean="0"/>
              <a:t>Observer approach: Computation of the </a:t>
            </a:r>
            <a:r>
              <a:rPr lang="en-US" altLang="ko-KR" dirty="0" err="1" smtClean="0"/>
              <a:t>parameterizd</a:t>
            </a:r>
            <a:r>
              <a:rPr lang="en-US" altLang="ko-KR" dirty="0" smtClean="0"/>
              <a:t> gain matrix minimizing the error variance, or</a:t>
            </a:r>
          </a:p>
          <a:p>
            <a:pPr lvl="1"/>
            <a:r>
              <a:rPr lang="en-US" altLang="ko-KR" dirty="0" smtClean="0"/>
              <a:t>Bayesian Approach:  Recursive calculation of the conditional probability distribution</a:t>
            </a:r>
          </a:p>
          <a:p>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MHE for Strongly Nonlinear Systems: Shortcomings and Challenges</a:t>
            </a:r>
            <a:endParaRPr lang="ko-KR" altLang="en-US" dirty="0"/>
          </a:p>
        </p:txBody>
      </p:sp>
      <p:sp>
        <p:nvSpPr>
          <p:cNvPr id="3" name="내용 개체 틀 2"/>
          <p:cNvSpPr>
            <a:spLocks noGrp="1"/>
          </p:cNvSpPr>
          <p:nvPr>
            <p:ph sz="quarter" idx="1"/>
          </p:nvPr>
        </p:nvSpPr>
        <p:spPr>
          <a:xfrm>
            <a:off x="323528" y="1556792"/>
            <a:ext cx="8279832" cy="5141168"/>
          </a:xfrm>
          <a:solidFill>
            <a:schemeClr val="tx1"/>
          </a:solidFill>
        </p:spPr>
        <p:txBody>
          <a:bodyPr>
            <a:normAutofit lnSpcReduction="10000"/>
          </a:bodyPr>
          <a:lstStyle/>
          <a:p>
            <a:r>
              <a:rPr lang="en-US" altLang="ko-KR" dirty="0" smtClean="0">
                <a:solidFill>
                  <a:schemeClr val="bg1"/>
                </a:solidFill>
              </a:rPr>
              <a:t>The exact calculation of the initial state density function is generally not possible.</a:t>
            </a:r>
          </a:p>
          <a:p>
            <a:pPr lvl="1"/>
            <a:r>
              <a:rPr lang="en-US" altLang="ko-KR" dirty="0" smtClean="0">
                <a:solidFill>
                  <a:schemeClr val="bg1"/>
                </a:solidFill>
              </a:rPr>
              <a:t>Approximation is required for the initial error penalty.</a:t>
            </a:r>
          </a:p>
          <a:p>
            <a:pPr lvl="1"/>
            <a:r>
              <a:rPr lang="en-US" altLang="ko-KR" dirty="0" smtClean="0">
                <a:solidFill>
                  <a:schemeClr val="bg1"/>
                </a:solidFill>
              </a:rPr>
              <a:t>Estimation quality depends on </a:t>
            </a:r>
            <a:r>
              <a:rPr lang="en-US" altLang="ko-KR" b="1" dirty="0" smtClean="0">
                <a:solidFill>
                  <a:schemeClr val="bg1"/>
                </a:solidFill>
              </a:rPr>
              <a:t>the choice of approximation and the horizon length</a:t>
            </a:r>
            <a:r>
              <a:rPr lang="en-US" altLang="ko-KR" dirty="0" smtClean="0">
                <a:solidFill>
                  <a:schemeClr val="bg1"/>
                </a:solidFill>
              </a:rPr>
              <a:t>.</a:t>
            </a:r>
          </a:p>
          <a:p>
            <a:pPr lvl="1"/>
            <a:r>
              <a:rPr lang="en-US" altLang="ko-KR" dirty="0" smtClean="0">
                <a:solidFill>
                  <a:schemeClr val="bg1"/>
                </a:solidFill>
              </a:rPr>
              <a:t>How to choose the approximation  and the horizon length appropriately.</a:t>
            </a:r>
          </a:p>
          <a:p>
            <a:r>
              <a:rPr lang="en-US" altLang="ko-KR" dirty="0" smtClean="0">
                <a:solidFill>
                  <a:schemeClr val="bg1"/>
                </a:solidFill>
              </a:rPr>
              <a:t>Solving the NLP on-line is computationally demanding</a:t>
            </a:r>
          </a:p>
          <a:p>
            <a:pPr lvl="1"/>
            <a:r>
              <a:rPr lang="en-US" altLang="ko-KR" dirty="0" smtClean="0">
                <a:solidFill>
                  <a:schemeClr val="bg1"/>
                </a:solidFill>
              </a:rPr>
              <a:t>How to guarantee a (suboptimal) solution within a given time limit, while guaranteeing certain properties?</a:t>
            </a:r>
          </a:p>
          <a:p>
            <a:r>
              <a:rPr lang="en-US" altLang="ko-KR" dirty="0" smtClean="0">
                <a:solidFill>
                  <a:schemeClr val="bg1"/>
                </a:solidFill>
              </a:rPr>
              <a:t>How to estimate uncertainty in the estimate?</a:t>
            </a:r>
            <a:endParaRPr lang="ko-KR"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11560" y="188640"/>
            <a:ext cx="8153400" cy="990600"/>
          </a:xfrm>
        </p:spPr>
        <p:txBody>
          <a:bodyPr>
            <a:normAutofit fontScale="90000"/>
          </a:bodyPr>
          <a:lstStyle/>
          <a:p>
            <a:r>
              <a:rPr lang="en-US" altLang="ko-KR" b="1" dirty="0" smtClean="0"/>
              <a:t>MLE with Non-Gaussian Noises as Constrained QP</a:t>
            </a:r>
            <a:endParaRPr lang="ko-KR" altLang="en-US" b="1" dirty="0"/>
          </a:p>
        </p:txBody>
      </p:sp>
      <p:pic>
        <p:nvPicPr>
          <p:cNvPr id="10242" name="Picture 2"/>
          <p:cNvPicPr>
            <a:picLocks noChangeAspect="1" noChangeArrowheads="1"/>
          </p:cNvPicPr>
          <p:nvPr/>
        </p:nvPicPr>
        <p:blipFill>
          <a:blip r:embed="rId4" cstate="print"/>
          <a:srcRect/>
          <a:stretch>
            <a:fillRect/>
          </a:stretch>
        </p:blipFill>
        <p:spPr bwMode="auto">
          <a:xfrm>
            <a:off x="323528" y="2348880"/>
            <a:ext cx="4968552" cy="1432910"/>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251520" y="3717032"/>
            <a:ext cx="4392488" cy="2968076"/>
          </a:xfrm>
          <a:prstGeom prst="rect">
            <a:avLst/>
          </a:prstGeom>
          <a:noFill/>
          <a:ln w="9525">
            <a:noFill/>
            <a:miter lim="800000"/>
            <a:headEnd/>
            <a:tailEnd/>
          </a:ln>
        </p:spPr>
      </p:pic>
      <p:pic>
        <p:nvPicPr>
          <p:cNvPr id="10244" name="Picture 4"/>
          <p:cNvPicPr>
            <a:picLocks noGrp="1" noChangeAspect="1" noChangeArrowheads="1"/>
          </p:cNvPicPr>
          <p:nvPr>
            <p:ph sz="quarter" idx="1"/>
          </p:nvPr>
        </p:nvPicPr>
        <p:blipFill>
          <a:blip r:embed="rId6" cstate="print"/>
          <a:srcRect/>
          <a:stretch>
            <a:fillRect/>
          </a:stretch>
        </p:blipFill>
        <p:spPr bwMode="auto">
          <a:xfrm>
            <a:off x="4788024" y="4077072"/>
            <a:ext cx="4194264" cy="2304256"/>
          </a:xfrm>
          <a:prstGeom prst="rect">
            <a:avLst/>
          </a:prstGeom>
          <a:noFill/>
          <a:ln w="9525">
            <a:noFill/>
            <a:miter lim="800000"/>
            <a:headEnd/>
            <a:tailEnd/>
          </a:ln>
        </p:spPr>
      </p:pic>
      <p:pic>
        <p:nvPicPr>
          <p:cNvPr id="10247" name="Picture 7"/>
          <p:cNvPicPr>
            <a:picLocks noChangeAspect="1" noChangeArrowheads="1"/>
          </p:cNvPicPr>
          <p:nvPr/>
        </p:nvPicPr>
        <p:blipFill>
          <a:blip r:embed="rId7" cstate="print"/>
          <a:srcRect/>
          <a:stretch>
            <a:fillRect/>
          </a:stretch>
        </p:blipFill>
        <p:spPr bwMode="auto">
          <a:xfrm>
            <a:off x="6804248" y="5373216"/>
            <a:ext cx="432048" cy="415788"/>
          </a:xfrm>
          <a:prstGeom prst="rect">
            <a:avLst/>
          </a:prstGeom>
          <a:noFill/>
          <a:ln w="9525">
            <a:noFill/>
            <a:miter lim="800000"/>
            <a:headEnd/>
            <a:tailEnd/>
          </a:ln>
        </p:spPr>
      </p:pic>
      <p:pic>
        <p:nvPicPr>
          <p:cNvPr id="10248" name="Picture 8"/>
          <p:cNvPicPr>
            <a:picLocks noChangeAspect="1" noChangeArrowheads="1"/>
          </p:cNvPicPr>
          <p:nvPr/>
        </p:nvPicPr>
        <p:blipFill>
          <a:blip r:embed="rId8" cstate="print"/>
          <a:srcRect/>
          <a:stretch>
            <a:fillRect/>
          </a:stretch>
        </p:blipFill>
        <p:spPr bwMode="auto">
          <a:xfrm>
            <a:off x="5580112" y="5949280"/>
            <a:ext cx="406633" cy="432048"/>
          </a:xfrm>
          <a:prstGeom prst="rect">
            <a:avLst/>
          </a:prstGeom>
          <a:noFill/>
          <a:ln w="9525">
            <a:noFill/>
            <a:miter lim="800000"/>
            <a:headEnd/>
            <a:tailEnd/>
          </a:ln>
        </p:spPr>
      </p:pic>
      <p:pic>
        <p:nvPicPr>
          <p:cNvPr id="10249" name="Picture 9"/>
          <p:cNvPicPr>
            <a:picLocks noChangeAspect="1" noChangeArrowheads="1"/>
          </p:cNvPicPr>
          <p:nvPr/>
        </p:nvPicPr>
        <p:blipFill>
          <a:blip r:embed="rId9" cstate="print"/>
          <a:srcRect/>
          <a:stretch>
            <a:fillRect/>
          </a:stretch>
        </p:blipFill>
        <p:spPr bwMode="auto">
          <a:xfrm>
            <a:off x="5580112" y="5877272"/>
            <a:ext cx="432048" cy="432048"/>
          </a:xfrm>
          <a:prstGeom prst="rect">
            <a:avLst/>
          </a:prstGeom>
          <a:noFill/>
          <a:ln w="9525">
            <a:noFill/>
            <a:miter lim="800000"/>
            <a:headEnd/>
            <a:tailEnd/>
          </a:ln>
        </p:spPr>
      </p:pic>
      <p:pic>
        <p:nvPicPr>
          <p:cNvPr id="12" name="Picture 9"/>
          <p:cNvPicPr>
            <a:picLocks noChangeAspect="1" noChangeArrowheads="1"/>
          </p:cNvPicPr>
          <p:nvPr/>
        </p:nvPicPr>
        <p:blipFill>
          <a:blip r:embed="rId9" cstate="print"/>
          <a:srcRect/>
          <a:stretch>
            <a:fillRect/>
          </a:stretch>
        </p:blipFill>
        <p:spPr bwMode="auto">
          <a:xfrm>
            <a:off x="8316416" y="4077072"/>
            <a:ext cx="360040" cy="360040"/>
          </a:xfrm>
          <a:prstGeom prst="rect">
            <a:avLst/>
          </a:prstGeom>
          <a:noFill/>
          <a:ln w="9525">
            <a:noFill/>
            <a:miter lim="800000"/>
            <a:headEnd/>
            <a:tailEnd/>
          </a:ln>
        </p:spPr>
      </p:pic>
      <p:pic>
        <p:nvPicPr>
          <p:cNvPr id="10250" name="Picture 10"/>
          <p:cNvPicPr>
            <a:picLocks noChangeAspect="1" noChangeArrowheads="1"/>
          </p:cNvPicPr>
          <p:nvPr/>
        </p:nvPicPr>
        <p:blipFill>
          <a:blip r:embed="rId10" cstate="print"/>
          <a:srcRect/>
          <a:stretch>
            <a:fillRect/>
          </a:stretch>
        </p:blipFill>
        <p:spPr bwMode="auto">
          <a:xfrm>
            <a:off x="5364088" y="5445224"/>
            <a:ext cx="670419" cy="360040"/>
          </a:xfrm>
          <a:prstGeom prst="rect">
            <a:avLst/>
          </a:prstGeom>
          <a:noFill/>
          <a:ln w="9525">
            <a:noFill/>
            <a:miter lim="800000"/>
            <a:headEnd/>
            <a:tailEnd/>
          </a:ln>
        </p:spPr>
      </p:pic>
      <p:pic>
        <p:nvPicPr>
          <p:cNvPr id="10252" name="Picture 12"/>
          <p:cNvPicPr>
            <a:picLocks noChangeAspect="1" noChangeArrowheads="1"/>
          </p:cNvPicPr>
          <p:nvPr/>
        </p:nvPicPr>
        <p:blipFill>
          <a:blip r:embed="rId11" cstate="print"/>
          <a:srcRect/>
          <a:stretch>
            <a:fillRect/>
          </a:stretch>
        </p:blipFill>
        <p:spPr bwMode="auto">
          <a:xfrm>
            <a:off x="6804248" y="5949280"/>
            <a:ext cx="499410" cy="360040"/>
          </a:xfrm>
          <a:prstGeom prst="rect">
            <a:avLst/>
          </a:prstGeom>
          <a:noFill/>
          <a:ln w="9525">
            <a:noFill/>
            <a:miter lim="800000"/>
            <a:headEnd/>
            <a:tailEnd/>
          </a:ln>
        </p:spPr>
      </p:pic>
      <p:sp>
        <p:nvSpPr>
          <p:cNvPr id="16" name="TextBox 15"/>
          <p:cNvSpPr txBox="1"/>
          <p:nvPr/>
        </p:nvSpPr>
        <p:spPr>
          <a:xfrm>
            <a:off x="5364088" y="3645024"/>
            <a:ext cx="3262240" cy="369332"/>
          </a:xfrm>
          <a:prstGeom prst="rect">
            <a:avLst/>
          </a:prstGeom>
          <a:noFill/>
        </p:spPr>
        <p:txBody>
          <a:bodyPr wrap="none" rtlCol="0">
            <a:spAutoFit/>
          </a:bodyPr>
          <a:lstStyle/>
          <a:p>
            <a:r>
              <a:rPr lang="en-US" altLang="ko-KR" b="1" dirty="0" smtClean="0">
                <a:solidFill>
                  <a:srgbClr val="0070C0"/>
                </a:solidFill>
              </a:rPr>
              <a:t>Maximum Likelihood Estimation</a:t>
            </a:r>
            <a:endParaRPr lang="ko-KR" altLang="en-US" b="1" dirty="0">
              <a:solidFill>
                <a:srgbClr val="0070C0"/>
              </a:solidFill>
            </a:endParaRPr>
          </a:p>
        </p:txBody>
      </p:sp>
      <p:sp>
        <p:nvSpPr>
          <p:cNvPr id="17" name="TextBox 16"/>
          <p:cNvSpPr txBox="1"/>
          <p:nvPr/>
        </p:nvSpPr>
        <p:spPr>
          <a:xfrm>
            <a:off x="467544" y="1556792"/>
            <a:ext cx="8686352" cy="369332"/>
          </a:xfrm>
          <a:prstGeom prst="rect">
            <a:avLst/>
          </a:prstGeom>
          <a:noFill/>
        </p:spPr>
        <p:txBody>
          <a:bodyPr wrap="none" rtlCol="0">
            <a:spAutoFit/>
          </a:bodyPr>
          <a:lstStyle/>
          <a:p>
            <a:r>
              <a:rPr lang="en-US" altLang="ko-KR" i="1" dirty="0" smtClean="0"/>
              <a:t>Robertson and Lee, </a:t>
            </a:r>
            <a:r>
              <a:rPr lang="en-US" altLang="ko-KR" i="1" dirty="0" err="1" smtClean="0"/>
              <a:t>Automatica</a:t>
            </a:r>
            <a:r>
              <a:rPr lang="en-US" altLang="ko-KR" i="1" dirty="0" smtClean="0"/>
              <a:t>, 2002   “On the Use of Constraints in Least Squares Estimation”</a:t>
            </a:r>
            <a:endParaRPr lang="ko-KR" altLang="en-US" i="1" dirty="0"/>
          </a:p>
        </p:txBody>
      </p:sp>
      <p:sp>
        <p:nvSpPr>
          <p:cNvPr id="18" name="TextBox 17"/>
          <p:cNvSpPr txBox="1"/>
          <p:nvPr/>
        </p:nvSpPr>
        <p:spPr>
          <a:xfrm>
            <a:off x="467544" y="1844824"/>
            <a:ext cx="2454711" cy="369332"/>
          </a:xfrm>
          <a:prstGeom prst="rect">
            <a:avLst/>
          </a:prstGeom>
          <a:noFill/>
        </p:spPr>
        <p:txBody>
          <a:bodyPr wrap="none" rtlCol="0">
            <a:spAutoFit/>
          </a:bodyPr>
          <a:lstStyle/>
          <a:p>
            <a:r>
              <a:rPr lang="en-US" altLang="ko-KR" b="1" dirty="0" smtClean="0">
                <a:solidFill>
                  <a:srgbClr val="C00000"/>
                </a:solidFill>
              </a:rPr>
              <a:t>Asymmetric distribution</a:t>
            </a:r>
            <a:endParaRPr lang="ko-KR" altLang="en-US" b="1" dirty="0">
              <a:solidFill>
                <a:srgbClr val="C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337536735"/>
              </p:ext>
            </p:extLst>
          </p:nvPr>
        </p:nvGraphicFramePr>
        <p:xfrm>
          <a:off x="5868144" y="2348880"/>
          <a:ext cx="2232248" cy="744083"/>
        </p:xfrm>
        <a:graphic>
          <a:graphicData uri="http://schemas.openxmlformats.org/presentationml/2006/ole">
            <mc:AlternateContent xmlns:mc="http://schemas.openxmlformats.org/markup-compatibility/2006">
              <mc:Choice xmlns:v="urn:schemas-microsoft-com:vml" Requires="v">
                <p:oleObj spid="_x0000_s1038" name="Equation" r:id="rId12" imgW="685800" imgH="228600" progId="Equation.3">
                  <p:embed/>
                </p:oleObj>
              </mc:Choice>
              <mc:Fallback>
                <p:oleObj name="Equation" r:id="rId12" imgW="685800" imgH="228600" progId="Equation.3">
                  <p:embed/>
                  <p:pic>
                    <p:nvPicPr>
                      <p:cNvPr id="0" name=""/>
                      <p:cNvPicPr/>
                      <p:nvPr/>
                    </p:nvPicPr>
                    <p:blipFill>
                      <a:blip r:embed="rId13"/>
                      <a:stretch>
                        <a:fillRect/>
                      </a:stretch>
                    </p:blipFill>
                    <p:spPr>
                      <a:xfrm>
                        <a:off x="5868144" y="2348880"/>
                        <a:ext cx="2232248" cy="744083"/>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115616" y="116632"/>
            <a:ext cx="6551640" cy="968152"/>
          </a:xfrm>
        </p:spPr>
        <p:txBody>
          <a:bodyPr>
            <a:noAutofit/>
          </a:bodyPr>
          <a:lstStyle/>
          <a:p>
            <a:r>
              <a:rPr lang="en-US" altLang="ko-KR" sz="4000" dirty="0" smtClean="0"/>
              <a:t>MLE with Non-Gaussian Noises as Constrained QP</a:t>
            </a:r>
            <a:endParaRPr lang="ko-KR" altLang="en-US" sz="4000" dirty="0"/>
          </a:p>
        </p:txBody>
      </p:sp>
      <p:pic>
        <p:nvPicPr>
          <p:cNvPr id="11266" name="Picture 2"/>
          <p:cNvPicPr>
            <a:picLocks noGrp="1" noChangeAspect="1" noChangeArrowheads="1"/>
          </p:cNvPicPr>
          <p:nvPr>
            <p:ph sz="quarter" idx="1"/>
          </p:nvPr>
        </p:nvPicPr>
        <p:blipFill>
          <a:blip r:embed="rId3" cstate="print"/>
          <a:srcRect/>
          <a:stretch>
            <a:fillRect/>
          </a:stretch>
        </p:blipFill>
        <p:spPr bwMode="auto">
          <a:xfrm>
            <a:off x="539552" y="2060848"/>
            <a:ext cx="3775626" cy="241553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4355976" y="2132856"/>
            <a:ext cx="3672408" cy="2412841"/>
          </a:xfrm>
          <a:prstGeom prst="rect">
            <a:avLst/>
          </a:prstGeom>
          <a:noFill/>
          <a:ln w="9525">
            <a:noFill/>
            <a:miter lim="800000"/>
            <a:headEnd/>
            <a:tailEnd/>
          </a:ln>
        </p:spPr>
      </p:pic>
      <p:sp>
        <p:nvSpPr>
          <p:cNvPr id="6" name="TextBox 5"/>
          <p:cNvSpPr txBox="1"/>
          <p:nvPr/>
        </p:nvSpPr>
        <p:spPr>
          <a:xfrm>
            <a:off x="971600" y="1628800"/>
            <a:ext cx="7374391" cy="369332"/>
          </a:xfrm>
          <a:prstGeom prst="rect">
            <a:avLst/>
          </a:prstGeom>
          <a:noFill/>
        </p:spPr>
        <p:txBody>
          <a:bodyPr wrap="none" rtlCol="0">
            <a:spAutoFit/>
          </a:bodyPr>
          <a:lstStyle/>
          <a:p>
            <a:r>
              <a:rPr lang="en-US" altLang="ko-KR" dirty="0" smtClean="0"/>
              <a:t>Other common types of </a:t>
            </a:r>
            <a:r>
              <a:rPr lang="en-US" altLang="ko-KR" dirty="0" err="1" smtClean="0"/>
              <a:t>nonGaussian</a:t>
            </a:r>
            <a:r>
              <a:rPr lang="en-US" altLang="ko-KR" dirty="0" smtClean="0"/>
              <a:t> density for which MLE is expressed as QP.</a:t>
            </a:r>
            <a:endParaRPr lang="ko-KR" altLang="en-US" dirty="0"/>
          </a:p>
        </p:txBody>
      </p:sp>
      <p:sp>
        <p:nvSpPr>
          <p:cNvPr id="7" name="TextBox 6"/>
          <p:cNvSpPr txBox="1"/>
          <p:nvPr/>
        </p:nvSpPr>
        <p:spPr>
          <a:xfrm>
            <a:off x="395536" y="1700808"/>
            <a:ext cx="8496944" cy="4154984"/>
          </a:xfrm>
          <a:prstGeom prst="rect">
            <a:avLst/>
          </a:prstGeom>
          <a:solidFill>
            <a:schemeClr val="tx1"/>
          </a:solidFill>
        </p:spPr>
        <p:txBody>
          <a:bodyPr wrap="square" rtlCol="0">
            <a:spAutoFit/>
          </a:bodyPr>
          <a:lstStyle/>
          <a:p>
            <a:r>
              <a:rPr lang="en-US" altLang="ko-KR" sz="4400" dirty="0" smtClean="0">
                <a:solidFill>
                  <a:schemeClr val="bg1"/>
                </a:solidFill>
              </a:rPr>
              <a:t>Joint MAP estimation of the state for a linear system with such non-Gaussian noise terms can be formulated as a QP.  </a:t>
            </a:r>
            <a:r>
              <a:rPr lang="en-US" altLang="ko-KR" sz="4400" dirty="0" smtClean="0">
                <a:solidFill>
                  <a:schemeClr val="bg1"/>
                </a:solidFill>
                <a:latin typeface="바탕"/>
                <a:ea typeface="바탕"/>
              </a:rPr>
              <a:t>⇒ </a:t>
            </a:r>
            <a:r>
              <a:rPr lang="en-US" altLang="ko-KR" sz="4400" dirty="0" smtClean="0">
                <a:solidFill>
                  <a:schemeClr val="bg1"/>
                </a:solidFill>
              </a:rPr>
              <a:t>Optimal handling of some non-Gaussian noises is possible within MHE?</a:t>
            </a:r>
            <a:endParaRPr lang="ko-KR" altLang="en-US" sz="4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제목 1"/>
          <p:cNvSpPr>
            <a:spLocks noGrp="1"/>
          </p:cNvSpPr>
          <p:nvPr>
            <p:ph type="title"/>
          </p:nvPr>
        </p:nvSpPr>
        <p:spPr>
          <a:xfrm>
            <a:off x="612775" y="228600"/>
            <a:ext cx="8153400" cy="990600"/>
          </a:xfrm>
        </p:spPr>
        <p:txBody>
          <a:bodyPr>
            <a:normAutofit fontScale="90000"/>
          </a:bodyPr>
          <a:lstStyle/>
          <a:p>
            <a:pPr eaLnBrk="1" hangingPunct="1"/>
            <a:r>
              <a:rPr lang="en-US" altLang="ko-KR" sz="4000" b="1" dirty="0">
                <a:latin typeface="Tw Cen MT" charset="0"/>
                <a:ea typeface="HY얕은샘물M" charset="0"/>
              </a:rPr>
              <a:t>Particle Filtering for Strongly Nonlinear Systems</a:t>
            </a:r>
            <a:endParaRPr lang="ko-KR" altLang="en-US" sz="4000" b="1" dirty="0">
              <a:latin typeface="Tw Cen MT" charset="0"/>
              <a:ea typeface="HY얕은샘물M" charset="0"/>
            </a:endParaRPr>
          </a:p>
        </p:txBody>
      </p:sp>
      <p:sp>
        <p:nvSpPr>
          <p:cNvPr id="5" name="TextBox 4"/>
          <p:cNvSpPr txBox="1">
            <a:spLocks noRot="1" noChangeAspect="1" noMove="1" noResize="1" noEditPoints="1" noAdjustHandles="1" noChangeArrowheads="1" noChangeShapeType="1" noTextEdit="1"/>
          </p:cNvSpPr>
          <p:nvPr/>
        </p:nvSpPr>
        <p:spPr>
          <a:xfrm>
            <a:off x="242001" y="3251732"/>
            <a:ext cx="2882863" cy="584775"/>
          </a:xfrm>
          <a:prstGeom prst="rect">
            <a:avLst/>
          </a:prstGeom>
          <a:blipFill rotWithShape="1">
            <a:blip r:embed="rId2"/>
            <a:stretch>
              <a:fillRect t="-2083" b="-2083"/>
            </a:stretch>
          </a:blipFill>
        </p:spPr>
        <p:txBody>
          <a:bodyPr/>
          <a:lstStyle/>
          <a:p>
            <a:pPr>
              <a:defRPr/>
            </a:pPr>
            <a:r>
              <a:rPr lang="ko-KR" altLang="en-US">
                <a:noFill/>
              </a:rPr>
              <a:t> </a:t>
            </a:r>
          </a:p>
        </p:txBody>
      </p:sp>
      <p:sp>
        <p:nvSpPr>
          <p:cNvPr id="9" name="TextBox 8"/>
          <p:cNvSpPr txBox="1">
            <a:spLocks noRot="1" noChangeAspect="1" noMove="1" noResize="1" noEditPoints="1" noAdjustHandles="1" noChangeArrowheads="1" noChangeShapeType="1" noTextEdit="1"/>
          </p:cNvSpPr>
          <p:nvPr/>
        </p:nvSpPr>
        <p:spPr>
          <a:xfrm>
            <a:off x="3124864" y="3249037"/>
            <a:ext cx="2878983" cy="584775"/>
          </a:xfrm>
          <a:prstGeom prst="rect">
            <a:avLst/>
          </a:prstGeom>
          <a:blipFill rotWithShape="1">
            <a:blip r:embed="rId3"/>
            <a:stretch>
              <a:fillRect t="-2083" b="-2083"/>
            </a:stretch>
          </a:blipFill>
        </p:spPr>
        <p:txBody>
          <a:bodyPr/>
          <a:lstStyle/>
          <a:p>
            <a:pPr>
              <a:defRPr/>
            </a:pPr>
            <a:r>
              <a:rPr lang="ko-KR" altLang="en-US">
                <a:noFill/>
              </a:rPr>
              <a:t> </a:t>
            </a:r>
          </a:p>
        </p:txBody>
      </p:sp>
      <p:sp>
        <p:nvSpPr>
          <p:cNvPr id="10" name="TextBox 9"/>
          <p:cNvSpPr txBox="1">
            <a:spLocks noRot="1" noChangeAspect="1" noMove="1" noResize="1" noEditPoints="1" noAdjustHandles="1" noChangeArrowheads="1" noChangeShapeType="1" noTextEdit="1"/>
          </p:cNvSpPr>
          <p:nvPr/>
        </p:nvSpPr>
        <p:spPr>
          <a:xfrm>
            <a:off x="6003847" y="3260045"/>
            <a:ext cx="2888633" cy="584775"/>
          </a:xfrm>
          <a:prstGeom prst="rect">
            <a:avLst/>
          </a:prstGeom>
          <a:blipFill rotWithShape="1">
            <a:blip r:embed="rId4"/>
            <a:stretch>
              <a:fillRect t="-2083" b="-2083"/>
            </a:stretch>
          </a:blipFill>
        </p:spPr>
        <p:txBody>
          <a:bodyPr/>
          <a:lstStyle/>
          <a:p>
            <a:pPr>
              <a:defRPr/>
            </a:pPr>
            <a:r>
              <a:rPr lang="ko-KR" altLang="en-US">
                <a:noFill/>
              </a:rPr>
              <a:t> </a:t>
            </a:r>
          </a:p>
        </p:txBody>
      </p:sp>
      <p:grpSp>
        <p:nvGrpSpPr>
          <p:cNvPr id="63493" name="그룹 38"/>
          <p:cNvGrpSpPr>
            <a:grpSpLocks/>
          </p:cNvGrpSpPr>
          <p:nvPr/>
        </p:nvGrpSpPr>
        <p:grpSpPr bwMode="auto">
          <a:xfrm>
            <a:off x="3281363" y="4572000"/>
            <a:ext cx="2487612" cy="1193800"/>
            <a:chOff x="3494804" y="3798879"/>
            <a:chExt cx="2487157" cy="1193704"/>
          </a:xfrm>
        </p:grpSpPr>
        <p:grpSp>
          <p:nvGrpSpPr>
            <p:cNvPr id="63557" name="그룹 10"/>
            <p:cNvGrpSpPr>
              <a:grpSpLocks/>
            </p:cNvGrpSpPr>
            <p:nvPr/>
          </p:nvGrpSpPr>
          <p:grpSpPr bwMode="auto">
            <a:xfrm>
              <a:off x="3494804" y="3798879"/>
              <a:ext cx="2487157" cy="1193704"/>
              <a:chOff x="606883" y="2276872"/>
              <a:chExt cx="3245037" cy="2309479"/>
            </a:xfrm>
          </p:grpSpPr>
          <p:sp>
            <p:nvSpPr>
              <p:cNvPr id="14" name="TextBox 13"/>
              <p:cNvSpPr txBox="1">
                <a:spLocks noRot="1" noChangeAspect="1" noMove="1" noResize="1" noEditPoints="1" noAdjustHandles="1" noChangeArrowheads="1" noChangeShapeType="1" noTextEdit="1"/>
              </p:cNvSpPr>
              <p:nvPr/>
            </p:nvSpPr>
            <p:spPr>
              <a:xfrm>
                <a:off x="606883" y="2744234"/>
                <a:ext cx="466563" cy="655006"/>
              </a:xfrm>
              <a:prstGeom prst="rect">
                <a:avLst/>
              </a:prstGeom>
              <a:blipFill rotWithShape="1">
                <a:blip r:embed="rId5"/>
                <a:stretch>
                  <a:fillRect b="-5455"/>
                </a:stretch>
              </a:blipFill>
            </p:spPr>
            <p:txBody>
              <a:bodyPr/>
              <a:lstStyle/>
              <a:p>
                <a:pPr>
                  <a:defRPr/>
                </a:pPr>
                <a:r>
                  <a:rPr lang="ko-KR" altLang="en-US">
                    <a:noFill/>
                  </a:rPr>
                  <a:t> </a:t>
                </a:r>
              </a:p>
            </p:txBody>
          </p:sp>
          <p:sp>
            <p:nvSpPr>
              <p:cNvPr id="15" name="TextBox 14"/>
              <p:cNvSpPr txBox="1">
                <a:spLocks noRot="1" noChangeAspect="1" noMove="1" noResize="1" noEditPoints="1" noAdjustHandles="1" noChangeArrowheads="1" noChangeShapeType="1" noTextEdit="1"/>
              </p:cNvSpPr>
              <p:nvPr/>
            </p:nvSpPr>
            <p:spPr>
              <a:xfrm>
                <a:off x="2218257" y="3931345"/>
                <a:ext cx="464473" cy="655006"/>
              </a:xfrm>
              <a:prstGeom prst="rect">
                <a:avLst/>
              </a:prstGeom>
              <a:blipFill rotWithShape="1">
                <a:blip r:embed="rId6"/>
                <a:stretch>
                  <a:fillRect/>
                </a:stretch>
              </a:blipFill>
            </p:spPr>
            <p:txBody>
              <a:bodyPr/>
              <a:lstStyle/>
              <a:p>
                <a:pPr>
                  <a:defRPr/>
                </a:pPr>
                <a:r>
                  <a:rPr lang="ko-KR" altLang="en-US">
                    <a:noFill/>
                  </a:rPr>
                  <a:t> </a:t>
                </a:r>
              </a:p>
            </p:txBody>
          </p:sp>
          <p:sp>
            <p:nvSpPr>
              <p:cNvPr id="12" name="직사각형 11"/>
              <p:cNvSpPr/>
              <p:nvPr/>
            </p:nvSpPr>
            <p:spPr>
              <a:xfrm>
                <a:off x="971354" y="2276872"/>
                <a:ext cx="2880566" cy="17996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600">
                  <a:solidFill>
                    <a:srgbClr val="FFFFFF"/>
                  </a:solidFill>
                  <a:latin typeface="Tw Cen MT" charset="0"/>
                  <a:ea typeface="HY얕은샘물M" charset="0"/>
                  <a:cs typeface="HY얕은샘물M" charset="0"/>
                </a:endParaRPr>
              </a:p>
            </p:txBody>
          </p:sp>
        </p:grpSp>
        <p:cxnSp>
          <p:nvCxnSpPr>
            <p:cNvPr id="16" name="직선 화살표 연결선 15"/>
            <p:cNvCxnSpPr/>
            <p:nvPr/>
          </p:nvCxnSpPr>
          <p:spPr>
            <a:xfrm flipV="1">
              <a:off x="4267775" y="4475100"/>
              <a:ext cx="0" cy="252393"/>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flipV="1">
              <a:off x="4399513" y="4157625"/>
              <a:ext cx="0" cy="576217"/>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5" name="직선 화살표 연결선 24"/>
            <p:cNvCxnSpPr/>
            <p:nvPr/>
          </p:nvCxnSpPr>
          <p:spPr>
            <a:xfrm flipV="1">
              <a:off x="4551886" y="4043334"/>
              <a:ext cx="0" cy="684158"/>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flipV="1">
              <a:off x="4686798" y="4421129"/>
              <a:ext cx="0" cy="300014"/>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flipV="1">
              <a:off x="4996304" y="4556056"/>
              <a:ext cx="0" cy="165087"/>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flipV="1">
              <a:off x="5108996" y="4263980"/>
              <a:ext cx="0" cy="473037"/>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flipV="1">
              <a:off x="5267717" y="4035398"/>
              <a:ext cx="0" cy="690506"/>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flipV="1">
              <a:off x="5418502" y="4317950"/>
              <a:ext cx="0" cy="406367"/>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flipV="1">
              <a:off x="5539130" y="4586216"/>
              <a:ext cx="0" cy="138102"/>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grpSp>
      <p:grpSp>
        <p:nvGrpSpPr>
          <p:cNvPr id="63494" name="그룹 4101"/>
          <p:cNvGrpSpPr>
            <a:grpSpLocks/>
          </p:cNvGrpSpPr>
          <p:nvPr/>
        </p:nvGrpSpPr>
        <p:grpSpPr bwMode="auto">
          <a:xfrm>
            <a:off x="406400" y="4572000"/>
            <a:ext cx="2473325" cy="1193800"/>
            <a:chOff x="730459" y="3284984"/>
            <a:chExt cx="2473389" cy="1193704"/>
          </a:xfrm>
        </p:grpSpPr>
        <p:sp>
          <p:nvSpPr>
            <p:cNvPr id="55" name="TextBox 54"/>
            <p:cNvSpPr txBox="1">
              <a:spLocks noRot="1" noChangeAspect="1" noMove="1" noResize="1" noEditPoints="1" noAdjustHandles="1" noChangeArrowheads="1" noChangeShapeType="1" noTextEdit="1"/>
            </p:cNvSpPr>
            <p:nvPr/>
          </p:nvSpPr>
          <p:spPr>
            <a:xfrm>
              <a:off x="730459" y="3524406"/>
              <a:ext cx="357597" cy="338554"/>
            </a:xfrm>
            <a:prstGeom prst="rect">
              <a:avLst/>
            </a:prstGeom>
            <a:blipFill rotWithShape="1">
              <a:blip r:embed="rId7"/>
              <a:stretch>
                <a:fillRect b="-3571"/>
              </a:stretch>
            </a:blipFill>
          </p:spPr>
          <p:txBody>
            <a:bodyPr/>
            <a:lstStyle/>
            <a:p>
              <a:pPr>
                <a:defRPr/>
              </a:pPr>
              <a:r>
                <a:rPr lang="ko-KR" altLang="en-US">
                  <a:noFill/>
                </a:rPr>
                <a:t> </a:t>
              </a:r>
            </a:p>
          </p:txBody>
        </p:sp>
        <p:sp>
          <p:nvSpPr>
            <p:cNvPr id="56" name="TextBox 55"/>
            <p:cNvSpPr txBox="1">
              <a:spLocks noRot="1" noChangeAspect="1" noMove="1" noResize="1" noEditPoints="1" noAdjustHandles="1" noChangeArrowheads="1" noChangeShapeType="1" noTextEdit="1"/>
            </p:cNvSpPr>
            <p:nvPr/>
          </p:nvSpPr>
          <p:spPr>
            <a:xfrm>
              <a:off x="1951728" y="4140134"/>
              <a:ext cx="355995" cy="338554"/>
            </a:xfrm>
            <a:prstGeom prst="rect">
              <a:avLst/>
            </a:prstGeom>
            <a:blipFill rotWithShape="1">
              <a:blip r:embed="rId8"/>
              <a:stretch>
                <a:fillRect/>
              </a:stretch>
            </a:blipFill>
          </p:spPr>
          <p:txBody>
            <a:bodyPr/>
            <a:lstStyle/>
            <a:p>
              <a:pPr>
                <a:defRPr/>
              </a:pPr>
              <a:r>
                <a:rPr lang="ko-KR" altLang="en-US">
                  <a:noFill/>
                </a:rPr>
                <a:t> </a:t>
              </a:r>
            </a:p>
          </p:txBody>
        </p:sp>
        <p:cxnSp>
          <p:nvCxnSpPr>
            <p:cNvPr id="44" name="직선 화살표 연결선 43"/>
            <p:cNvCxnSpPr/>
            <p:nvPr/>
          </p:nvCxnSpPr>
          <p:spPr>
            <a:xfrm flipV="1">
              <a:off x="1544868" y="4097719"/>
              <a:ext cx="0" cy="117466"/>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p:nvPr/>
          </p:nvCxnSpPr>
          <p:spPr>
            <a:xfrm flipV="1">
              <a:off x="1675046" y="3911997"/>
              <a:ext cx="0" cy="298426"/>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flipV="1">
              <a:off x="1849676" y="3681827"/>
              <a:ext cx="0" cy="525421"/>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flipH="1" flipV="1">
              <a:off x="2137020" y="3596109"/>
              <a:ext cx="0" cy="611139"/>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p:nvPr/>
          </p:nvCxnSpPr>
          <p:spPr>
            <a:xfrm flipV="1">
              <a:off x="2294187" y="3805642"/>
              <a:ext cx="0" cy="417479"/>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p:nvPr/>
          </p:nvCxnSpPr>
          <p:spPr>
            <a:xfrm flipV="1">
              <a:off x="2424366" y="3986603"/>
              <a:ext cx="0" cy="230169"/>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flipV="1">
              <a:off x="2568832" y="4124704"/>
              <a:ext cx="0" cy="92068"/>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p:nvPr/>
          </p:nvCxnSpPr>
          <p:spPr>
            <a:xfrm flipV="1">
              <a:off x="2713298" y="4158039"/>
              <a:ext cx="0" cy="58733"/>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61" name="직선 화살표 연결선 60"/>
            <p:cNvCxnSpPr/>
            <p:nvPr/>
          </p:nvCxnSpPr>
          <p:spPr>
            <a:xfrm flipV="1">
              <a:off x="1990967" y="3529439"/>
              <a:ext cx="0" cy="684158"/>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53" name="직사각형 52"/>
            <p:cNvSpPr/>
            <p:nvPr/>
          </p:nvSpPr>
          <p:spPr>
            <a:xfrm>
              <a:off x="995579" y="3284984"/>
              <a:ext cx="2208269" cy="930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600">
                <a:solidFill>
                  <a:srgbClr val="FFFFFF"/>
                </a:solidFill>
                <a:latin typeface="Tw Cen MT" charset="0"/>
                <a:ea typeface="HY얕은샘물M" charset="0"/>
                <a:cs typeface="HY얕은샘물M" charset="0"/>
              </a:endParaRPr>
            </a:p>
          </p:txBody>
        </p:sp>
      </p:grpSp>
      <p:grpSp>
        <p:nvGrpSpPr>
          <p:cNvPr id="63495" name="그룹 77"/>
          <p:cNvGrpSpPr>
            <a:grpSpLocks/>
          </p:cNvGrpSpPr>
          <p:nvPr/>
        </p:nvGrpSpPr>
        <p:grpSpPr bwMode="auto">
          <a:xfrm>
            <a:off x="6170613" y="4572000"/>
            <a:ext cx="2481262" cy="1193800"/>
            <a:chOff x="615299" y="2276872"/>
            <a:chExt cx="3236621" cy="2309479"/>
          </a:xfrm>
        </p:grpSpPr>
        <p:sp>
          <p:nvSpPr>
            <p:cNvPr id="90" name="TextBox 89"/>
            <p:cNvSpPr txBox="1">
              <a:spLocks noRot="1" noChangeAspect="1" noMove="1" noResize="1" noEditPoints="1" noAdjustHandles="1" noChangeArrowheads="1" noChangeShapeType="1" noTextEdit="1"/>
            </p:cNvSpPr>
            <p:nvPr/>
          </p:nvSpPr>
          <p:spPr>
            <a:xfrm>
              <a:off x="615299" y="2708053"/>
              <a:ext cx="466563" cy="655006"/>
            </a:xfrm>
            <a:prstGeom prst="rect">
              <a:avLst/>
            </a:prstGeom>
            <a:blipFill rotWithShape="1">
              <a:blip r:embed="rId9"/>
              <a:stretch>
                <a:fillRect b="-5455"/>
              </a:stretch>
            </a:blipFill>
          </p:spPr>
          <p:txBody>
            <a:bodyPr/>
            <a:lstStyle/>
            <a:p>
              <a:pPr>
                <a:defRPr/>
              </a:pPr>
              <a:r>
                <a:rPr lang="ko-KR" altLang="en-US">
                  <a:noFill/>
                </a:rPr>
                <a:t> </a:t>
              </a:r>
            </a:p>
          </p:txBody>
        </p:sp>
        <p:sp>
          <p:nvSpPr>
            <p:cNvPr id="91" name="TextBox 90"/>
            <p:cNvSpPr txBox="1">
              <a:spLocks noRot="1" noChangeAspect="1" noMove="1" noResize="1" noEditPoints="1" noAdjustHandles="1" noChangeArrowheads="1" noChangeShapeType="1" noTextEdit="1"/>
            </p:cNvSpPr>
            <p:nvPr/>
          </p:nvSpPr>
          <p:spPr>
            <a:xfrm>
              <a:off x="2218257" y="3931345"/>
              <a:ext cx="464473" cy="655006"/>
            </a:xfrm>
            <a:prstGeom prst="rect">
              <a:avLst/>
            </a:prstGeom>
            <a:blipFill rotWithShape="1">
              <a:blip r:embed="rId10"/>
              <a:stretch>
                <a:fillRect/>
              </a:stretch>
            </a:blipFill>
          </p:spPr>
          <p:txBody>
            <a:bodyPr/>
            <a:lstStyle/>
            <a:p>
              <a:pPr>
                <a:defRPr/>
              </a:pPr>
              <a:r>
                <a:rPr lang="ko-KR" altLang="en-US">
                  <a:noFill/>
                </a:rPr>
                <a:t> </a:t>
              </a:r>
            </a:p>
          </p:txBody>
        </p:sp>
        <p:sp>
          <p:nvSpPr>
            <p:cNvPr id="88" name="직사각형 87"/>
            <p:cNvSpPr/>
            <p:nvPr/>
          </p:nvSpPr>
          <p:spPr>
            <a:xfrm>
              <a:off x="971472" y="2276872"/>
              <a:ext cx="2880448" cy="179967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600">
                <a:solidFill>
                  <a:srgbClr val="FFFFFF"/>
                </a:solidFill>
                <a:latin typeface="Tw Cen MT" charset="0"/>
                <a:ea typeface="HY얕은샘물M" charset="0"/>
                <a:cs typeface="HY얕은샘물M" charset="0"/>
              </a:endParaRPr>
            </a:p>
          </p:txBody>
        </p:sp>
      </p:grpSp>
      <p:cxnSp>
        <p:nvCxnSpPr>
          <p:cNvPr id="79" name="직선 화살표 연결선 78"/>
          <p:cNvCxnSpPr/>
          <p:nvPr/>
        </p:nvCxnSpPr>
        <p:spPr>
          <a:xfrm flipV="1">
            <a:off x="6881813" y="5199063"/>
            <a:ext cx="0" cy="304800"/>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0" name="직선 화살표 연결선 79"/>
          <p:cNvCxnSpPr/>
          <p:nvPr/>
        </p:nvCxnSpPr>
        <p:spPr>
          <a:xfrm flipV="1">
            <a:off x="7013575" y="4979988"/>
            <a:ext cx="0" cy="517525"/>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1" name="직선 화살표 연결선 80"/>
          <p:cNvCxnSpPr/>
          <p:nvPr/>
        </p:nvCxnSpPr>
        <p:spPr>
          <a:xfrm flipV="1">
            <a:off x="7148513" y="4800600"/>
            <a:ext cx="0" cy="696913"/>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2" name="직선 화살표 연결선 81"/>
          <p:cNvCxnSpPr/>
          <p:nvPr/>
        </p:nvCxnSpPr>
        <p:spPr>
          <a:xfrm flipV="1">
            <a:off x="7318375" y="5194300"/>
            <a:ext cx="0" cy="300038"/>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3" name="직선 화살표 연결선 82"/>
          <p:cNvCxnSpPr/>
          <p:nvPr/>
        </p:nvCxnSpPr>
        <p:spPr>
          <a:xfrm flipV="1">
            <a:off x="7608888" y="5378450"/>
            <a:ext cx="0" cy="115888"/>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4" name="직선 화살표 연결선 83"/>
          <p:cNvCxnSpPr/>
          <p:nvPr/>
        </p:nvCxnSpPr>
        <p:spPr>
          <a:xfrm flipV="1">
            <a:off x="7723188" y="5302250"/>
            <a:ext cx="0" cy="201613"/>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5" name="직선 화살표 연결선 84"/>
          <p:cNvCxnSpPr/>
          <p:nvPr/>
        </p:nvCxnSpPr>
        <p:spPr>
          <a:xfrm flipV="1">
            <a:off x="7880350" y="5189538"/>
            <a:ext cx="0" cy="300037"/>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6" name="직선 화살표 연결선 85"/>
          <p:cNvCxnSpPr/>
          <p:nvPr/>
        </p:nvCxnSpPr>
        <p:spPr>
          <a:xfrm flipV="1">
            <a:off x="8032750" y="5316538"/>
            <a:ext cx="0" cy="180975"/>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87" name="직선 화살표 연결선 86"/>
          <p:cNvCxnSpPr/>
          <p:nvPr/>
        </p:nvCxnSpPr>
        <p:spPr>
          <a:xfrm flipV="1">
            <a:off x="8153400" y="5402263"/>
            <a:ext cx="0" cy="95250"/>
          </a:xfrm>
          <a:prstGeom prst="straightConnector1">
            <a:avLst/>
          </a:prstGeom>
          <a:ln w="12700">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104" name="TextBox 103"/>
          <p:cNvSpPr txBox="1">
            <a:spLocks noRot="1" noChangeAspect="1" noMove="1" noResize="1" noEditPoints="1" noAdjustHandles="1" noChangeArrowheads="1" noChangeShapeType="1" noTextEdit="1"/>
          </p:cNvSpPr>
          <p:nvPr/>
        </p:nvSpPr>
        <p:spPr>
          <a:xfrm>
            <a:off x="1508025" y="3007462"/>
            <a:ext cx="355995" cy="338554"/>
          </a:xfrm>
          <a:prstGeom prst="rect">
            <a:avLst/>
          </a:prstGeom>
          <a:blipFill rotWithShape="1">
            <a:blip r:embed="rId11"/>
            <a:stretch>
              <a:fillRect/>
            </a:stretch>
          </a:blipFill>
        </p:spPr>
        <p:txBody>
          <a:bodyPr/>
          <a:lstStyle/>
          <a:p>
            <a:pPr>
              <a:defRPr/>
            </a:pPr>
            <a:r>
              <a:rPr lang="ko-KR" altLang="en-US">
                <a:noFill/>
              </a:rPr>
              <a:t> </a:t>
            </a:r>
          </a:p>
        </p:txBody>
      </p:sp>
      <p:grpSp>
        <p:nvGrpSpPr>
          <p:cNvPr id="63506" name="그룹 4141"/>
          <p:cNvGrpSpPr>
            <a:grpSpLocks/>
          </p:cNvGrpSpPr>
          <p:nvPr/>
        </p:nvGrpSpPr>
        <p:grpSpPr bwMode="auto">
          <a:xfrm>
            <a:off x="636588" y="2068513"/>
            <a:ext cx="2206625" cy="931862"/>
            <a:chOff x="602403" y="2077495"/>
            <a:chExt cx="2207620" cy="931063"/>
          </a:xfrm>
        </p:grpSpPr>
        <p:sp>
          <p:nvSpPr>
            <p:cNvPr id="113" name="자유형 112"/>
            <p:cNvSpPr/>
            <p:nvPr/>
          </p:nvSpPr>
          <p:spPr>
            <a:xfrm>
              <a:off x="602403" y="2188525"/>
              <a:ext cx="2202855" cy="820033"/>
            </a:xfrm>
            <a:custGeom>
              <a:avLst/>
              <a:gdLst>
                <a:gd name="connsiteX0" fmla="*/ 0 w 2202873"/>
                <a:gd name="connsiteY0" fmla="*/ 698485 h 706798"/>
                <a:gd name="connsiteX1" fmla="*/ 490451 w 2202873"/>
                <a:gd name="connsiteY1" fmla="*/ 590420 h 706798"/>
                <a:gd name="connsiteX2" fmla="*/ 1030779 w 2202873"/>
                <a:gd name="connsiteY2" fmla="*/ 216 h 706798"/>
                <a:gd name="connsiteX3" fmla="*/ 1529542 w 2202873"/>
                <a:gd name="connsiteY3" fmla="*/ 523918 h 706798"/>
                <a:gd name="connsiteX4" fmla="*/ 2202873 w 2202873"/>
                <a:gd name="connsiteY4" fmla="*/ 706798 h 70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873" h="706798">
                  <a:moveTo>
                    <a:pt x="0" y="698485"/>
                  </a:moveTo>
                  <a:cubicBezTo>
                    <a:pt x="159327" y="702641"/>
                    <a:pt x="318655" y="706798"/>
                    <a:pt x="490451" y="590420"/>
                  </a:cubicBezTo>
                  <a:cubicBezTo>
                    <a:pt x="662247" y="474042"/>
                    <a:pt x="857597" y="11300"/>
                    <a:pt x="1030779" y="216"/>
                  </a:cubicBezTo>
                  <a:cubicBezTo>
                    <a:pt x="1203961" y="-10868"/>
                    <a:pt x="1334193" y="406154"/>
                    <a:pt x="1529542" y="523918"/>
                  </a:cubicBezTo>
                  <a:cubicBezTo>
                    <a:pt x="1724891" y="641682"/>
                    <a:pt x="1963882" y="674240"/>
                    <a:pt x="2202873" y="706798"/>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sz="1600"/>
            </a:p>
          </p:txBody>
        </p:sp>
        <p:sp>
          <p:nvSpPr>
            <p:cNvPr id="115" name="직사각형 114"/>
            <p:cNvSpPr/>
            <p:nvPr/>
          </p:nvSpPr>
          <p:spPr>
            <a:xfrm>
              <a:off x="602403" y="2077495"/>
              <a:ext cx="2207620" cy="9310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600">
                <a:solidFill>
                  <a:srgbClr val="FFFFFF"/>
                </a:solidFill>
                <a:latin typeface="Tw Cen MT" charset="0"/>
                <a:ea typeface="HY얕은샘물M" charset="0"/>
                <a:cs typeface="HY얕은샘물M" charset="0"/>
              </a:endParaRPr>
            </a:p>
          </p:txBody>
        </p:sp>
        <p:cxnSp>
          <p:nvCxnSpPr>
            <p:cNvPr id="4120" name="직선 연결선 4119"/>
            <p:cNvCxnSpPr/>
            <p:nvPr/>
          </p:nvCxnSpPr>
          <p:spPr>
            <a:xfrm>
              <a:off x="1647449" y="2077495"/>
              <a:ext cx="0" cy="931063"/>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4121" name="TextBox 4120"/>
          <p:cNvSpPr txBox="1">
            <a:spLocks noRot="1" noChangeAspect="1" noMove="1" noResize="1" noEditPoints="1" noAdjustHandles="1" noChangeArrowheads="1" noChangeShapeType="1" noTextEdit="1"/>
          </p:cNvSpPr>
          <p:nvPr/>
        </p:nvSpPr>
        <p:spPr>
          <a:xfrm>
            <a:off x="1243215" y="1737855"/>
            <a:ext cx="910186" cy="307777"/>
          </a:xfrm>
          <a:prstGeom prst="rect">
            <a:avLst/>
          </a:prstGeom>
          <a:blipFill rotWithShape="1">
            <a:blip r:embed="rId12"/>
            <a:stretch>
              <a:fillRect/>
            </a:stretch>
          </a:blipFill>
        </p:spPr>
        <p:txBody>
          <a:bodyPr/>
          <a:lstStyle/>
          <a:p>
            <a:pPr>
              <a:defRPr/>
            </a:pPr>
            <a:r>
              <a:rPr lang="ko-KR" altLang="en-US">
                <a:noFill/>
              </a:rPr>
              <a:t> </a:t>
            </a:r>
          </a:p>
        </p:txBody>
      </p:sp>
      <p:sp>
        <p:nvSpPr>
          <p:cNvPr id="131" name="TextBox 130"/>
          <p:cNvSpPr txBox="1">
            <a:spLocks noRot="1" noChangeAspect="1" noMove="1" noResize="1" noEditPoints="1" noAdjustHandles="1" noChangeArrowheads="1" noChangeShapeType="1" noTextEdit="1"/>
          </p:cNvSpPr>
          <p:nvPr/>
        </p:nvSpPr>
        <p:spPr>
          <a:xfrm>
            <a:off x="6032832" y="2364957"/>
            <a:ext cx="430311" cy="338554"/>
          </a:xfrm>
          <a:prstGeom prst="rect">
            <a:avLst/>
          </a:prstGeom>
          <a:blipFill rotWithShape="1">
            <a:blip r:embed="rId13"/>
            <a:stretch>
              <a:fillRect b="-5455"/>
            </a:stretch>
          </a:blipFill>
        </p:spPr>
        <p:txBody>
          <a:bodyPr/>
          <a:lstStyle/>
          <a:p>
            <a:pPr>
              <a:defRPr/>
            </a:pPr>
            <a:r>
              <a:rPr lang="ko-KR" altLang="en-US">
                <a:noFill/>
              </a:rPr>
              <a:t> </a:t>
            </a:r>
          </a:p>
        </p:txBody>
      </p:sp>
      <p:sp>
        <p:nvSpPr>
          <p:cNvPr id="132" name="TextBox 131"/>
          <p:cNvSpPr txBox="1">
            <a:spLocks noRot="1" noChangeAspect="1" noMove="1" noResize="1" noEditPoints="1" noAdjustHandles="1" noChangeArrowheads="1" noChangeShapeType="1" noTextEdit="1"/>
          </p:cNvSpPr>
          <p:nvPr/>
        </p:nvSpPr>
        <p:spPr>
          <a:xfrm>
            <a:off x="7255731" y="2990815"/>
            <a:ext cx="355995" cy="338554"/>
          </a:xfrm>
          <a:prstGeom prst="rect">
            <a:avLst/>
          </a:prstGeom>
          <a:blipFill rotWithShape="1">
            <a:blip r:embed="rId14"/>
            <a:stretch>
              <a:fillRect/>
            </a:stretch>
          </a:blipFill>
        </p:spPr>
        <p:txBody>
          <a:bodyPr/>
          <a:lstStyle/>
          <a:p>
            <a:pPr>
              <a:defRPr/>
            </a:pPr>
            <a:r>
              <a:rPr lang="ko-KR" altLang="en-US">
                <a:noFill/>
              </a:rPr>
              <a:t> </a:t>
            </a:r>
          </a:p>
        </p:txBody>
      </p:sp>
      <p:sp>
        <p:nvSpPr>
          <p:cNvPr id="133" name="직사각형 132"/>
          <p:cNvSpPr/>
          <p:nvPr/>
        </p:nvSpPr>
        <p:spPr>
          <a:xfrm>
            <a:off x="6384925" y="2060575"/>
            <a:ext cx="2208213" cy="9302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sz="1600">
              <a:solidFill>
                <a:srgbClr val="FFFFFF"/>
              </a:solidFill>
              <a:latin typeface="Tw Cen MT" charset="0"/>
              <a:ea typeface="HY얕은샘물M" charset="0"/>
              <a:cs typeface="HY얕은샘물M" charset="0"/>
            </a:endParaRPr>
          </a:p>
        </p:txBody>
      </p:sp>
      <p:sp>
        <p:nvSpPr>
          <p:cNvPr id="143" name="자유형 142"/>
          <p:cNvSpPr/>
          <p:nvPr/>
        </p:nvSpPr>
        <p:spPr>
          <a:xfrm>
            <a:off x="6378575" y="2220913"/>
            <a:ext cx="2211388" cy="773112"/>
          </a:xfrm>
          <a:custGeom>
            <a:avLst/>
            <a:gdLst>
              <a:gd name="connsiteX0" fmla="*/ 0 w 2211185"/>
              <a:gd name="connsiteY0" fmla="*/ 764798 h 773111"/>
              <a:gd name="connsiteX1" fmla="*/ 307571 w 2211185"/>
              <a:gd name="connsiteY1" fmla="*/ 598543 h 773111"/>
              <a:gd name="connsiteX2" fmla="*/ 673331 w 2211185"/>
              <a:gd name="connsiteY2" fmla="*/ 27 h 773111"/>
              <a:gd name="connsiteX3" fmla="*/ 1088967 w 2211185"/>
              <a:gd name="connsiteY3" fmla="*/ 623482 h 773111"/>
              <a:gd name="connsiteX4" fmla="*/ 1454727 w 2211185"/>
              <a:gd name="connsiteY4" fmla="*/ 390725 h 773111"/>
              <a:gd name="connsiteX5" fmla="*/ 1812174 w 2211185"/>
              <a:gd name="connsiteY5" fmla="*/ 648420 h 773111"/>
              <a:gd name="connsiteX6" fmla="*/ 2211185 w 2211185"/>
              <a:gd name="connsiteY6" fmla="*/ 773111 h 77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1185" h="773111">
                <a:moveTo>
                  <a:pt x="0" y="764798"/>
                </a:moveTo>
                <a:cubicBezTo>
                  <a:pt x="97674" y="745401"/>
                  <a:pt x="195349" y="726005"/>
                  <a:pt x="307571" y="598543"/>
                </a:cubicBezTo>
                <a:cubicBezTo>
                  <a:pt x="419793" y="471081"/>
                  <a:pt x="543098" y="-4130"/>
                  <a:pt x="673331" y="27"/>
                </a:cubicBezTo>
                <a:cubicBezTo>
                  <a:pt x="803564" y="4184"/>
                  <a:pt x="958734" y="558366"/>
                  <a:pt x="1088967" y="623482"/>
                </a:cubicBezTo>
                <a:cubicBezTo>
                  <a:pt x="1219200" y="688598"/>
                  <a:pt x="1334193" y="386569"/>
                  <a:pt x="1454727" y="390725"/>
                </a:cubicBezTo>
                <a:cubicBezTo>
                  <a:pt x="1575261" y="394881"/>
                  <a:pt x="1686098" y="584689"/>
                  <a:pt x="1812174" y="648420"/>
                </a:cubicBezTo>
                <a:cubicBezTo>
                  <a:pt x="1938250" y="712151"/>
                  <a:pt x="2074717" y="742631"/>
                  <a:pt x="2211185" y="773111"/>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cxnSp>
        <p:nvCxnSpPr>
          <p:cNvPr id="144" name="직선 연결선 143"/>
          <p:cNvCxnSpPr/>
          <p:nvPr/>
        </p:nvCxnSpPr>
        <p:spPr>
          <a:xfrm>
            <a:off x="7050088" y="2060575"/>
            <a:ext cx="0" cy="93027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5" name="TextBox 144"/>
          <p:cNvSpPr txBox="1">
            <a:spLocks noRot="1" noChangeAspect="1" noMove="1" noResize="1" noEditPoints="1" noAdjustHandles="1" noChangeArrowheads="1" noChangeShapeType="1" noTextEdit="1"/>
          </p:cNvSpPr>
          <p:nvPr/>
        </p:nvSpPr>
        <p:spPr>
          <a:xfrm>
            <a:off x="6378222" y="1583966"/>
            <a:ext cx="953274" cy="307777"/>
          </a:xfrm>
          <a:prstGeom prst="rect">
            <a:avLst/>
          </a:prstGeom>
          <a:blipFill rotWithShape="1">
            <a:blip r:embed="rId15"/>
            <a:stretch>
              <a:fillRect/>
            </a:stretch>
          </a:blipFill>
        </p:spPr>
        <p:txBody>
          <a:bodyPr/>
          <a:lstStyle/>
          <a:p>
            <a:pPr>
              <a:defRPr/>
            </a:pPr>
            <a:r>
              <a:rPr lang="ko-KR" altLang="en-US">
                <a:noFill/>
              </a:rPr>
              <a:t> </a:t>
            </a:r>
          </a:p>
        </p:txBody>
      </p:sp>
      <p:sp>
        <p:nvSpPr>
          <p:cNvPr id="4125" name="직사각형 4124"/>
          <p:cNvSpPr>
            <a:spLocks noRot="1" noChangeAspect="1" noMove="1" noResize="1" noEditPoints="1" noAdjustHandles="1" noChangeArrowheads="1" noChangeShapeType="1" noTextEdit="1"/>
          </p:cNvSpPr>
          <p:nvPr/>
        </p:nvSpPr>
        <p:spPr>
          <a:xfrm>
            <a:off x="291879" y="2366239"/>
            <a:ext cx="430311" cy="338554"/>
          </a:xfrm>
          <a:prstGeom prst="rect">
            <a:avLst/>
          </a:prstGeom>
          <a:blipFill rotWithShape="1">
            <a:blip r:embed="rId16"/>
            <a:stretch>
              <a:fillRect b="-3571"/>
            </a:stretch>
          </a:blipFill>
        </p:spPr>
        <p:txBody>
          <a:bodyPr/>
          <a:lstStyle/>
          <a:p>
            <a:pPr>
              <a:defRPr/>
            </a:pPr>
            <a:r>
              <a:rPr lang="ko-KR" altLang="en-US">
                <a:noFill/>
              </a:rPr>
              <a:t> </a:t>
            </a:r>
          </a:p>
        </p:txBody>
      </p:sp>
      <p:sp>
        <p:nvSpPr>
          <p:cNvPr id="4126" name="직사각형 4125"/>
          <p:cNvSpPr>
            <a:spLocks noRot="1" noChangeAspect="1" noMove="1" noResize="1" noEditPoints="1" noAdjustHandles="1" noChangeArrowheads="1" noChangeShapeType="1" noTextEdit="1"/>
          </p:cNvSpPr>
          <p:nvPr/>
        </p:nvSpPr>
        <p:spPr>
          <a:xfrm>
            <a:off x="242001" y="5740446"/>
            <a:ext cx="2882862" cy="584775"/>
          </a:xfrm>
          <a:prstGeom prst="rect">
            <a:avLst/>
          </a:prstGeom>
          <a:blipFill rotWithShape="1">
            <a:blip r:embed="rId17"/>
            <a:stretch>
              <a:fillRect t="-3125" b="-13542"/>
            </a:stretch>
          </a:blipFill>
        </p:spPr>
        <p:txBody>
          <a:bodyPr/>
          <a:lstStyle/>
          <a:p>
            <a:pPr>
              <a:defRPr/>
            </a:pPr>
            <a:r>
              <a:rPr lang="ko-KR" altLang="en-US">
                <a:noFill/>
              </a:rPr>
              <a:t> </a:t>
            </a:r>
          </a:p>
        </p:txBody>
      </p:sp>
      <p:sp>
        <p:nvSpPr>
          <p:cNvPr id="63516" name="직사각형 4127"/>
          <p:cNvSpPr>
            <a:spLocks noChangeArrowheads="1"/>
          </p:cNvSpPr>
          <p:nvPr/>
        </p:nvSpPr>
        <p:spPr bwMode="auto">
          <a:xfrm>
            <a:off x="1754188" y="3919538"/>
            <a:ext cx="912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sz="1600">
                <a:ea typeface="HY얕은샘물M" charset="0"/>
                <a:cs typeface="HY얕은샘물M" charset="0"/>
              </a:rPr>
              <a:t>Sampled</a:t>
            </a:r>
          </a:p>
          <a:p>
            <a:pPr algn="ctr"/>
            <a:r>
              <a:rPr kumimoji="0" lang="en-US" altLang="ko-KR" sz="1600">
                <a:ea typeface="HY얕은샘물M" charset="0"/>
                <a:cs typeface="HY얕은샘물M" charset="0"/>
              </a:rPr>
              <a:t>densities</a:t>
            </a:r>
          </a:p>
        </p:txBody>
      </p:sp>
      <p:sp>
        <p:nvSpPr>
          <p:cNvPr id="4129" name="TextBox 4128"/>
          <p:cNvSpPr txBox="1">
            <a:spLocks noRot="1" noChangeAspect="1" noMove="1" noResize="1" noEditPoints="1" noAdjustHandles="1" noChangeArrowheads="1" noChangeShapeType="1" noTextEdit="1"/>
          </p:cNvSpPr>
          <p:nvPr/>
        </p:nvSpPr>
        <p:spPr>
          <a:xfrm>
            <a:off x="3123527" y="5742572"/>
            <a:ext cx="2880320" cy="571247"/>
          </a:xfrm>
          <a:prstGeom prst="rect">
            <a:avLst/>
          </a:prstGeom>
          <a:blipFill rotWithShape="1">
            <a:blip r:embed="rId18"/>
            <a:stretch>
              <a:fillRect t="-3191"/>
            </a:stretch>
          </a:blipFill>
        </p:spPr>
        <p:txBody>
          <a:bodyPr/>
          <a:lstStyle/>
          <a:p>
            <a:pPr>
              <a:defRPr/>
            </a:pPr>
            <a:r>
              <a:rPr lang="ko-KR" altLang="en-US">
                <a:noFill/>
              </a:rPr>
              <a:t> </a:t>
            </a:r>
          </a:p>
        </p:txBody>
      </p:sp>
      <p:sp>
        <p:nvSpPr>
          <p:cNvPr id="63518" name="직사각형 164"/>
          <p:cNvSpPr>
            <a:spLocks noChangeArrowheads="1"/>
          </p:cNvSpPr>
          <p:nvPr/>
        </p:nvSpPr>
        <p:spPr bwMode="auto">
          <a:xfrm>
            <a:off x="7500938" y="3902075"/>
            <a:ext cx="9128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sz="1600">
                <a:ea typeface="HY얕은샘물M" charset="0"/>
                <a:cs typeface="HY얕은샘물M" charset="0"/>
              </a:rPr>
              <a:t>Sampled</a:t>
            </a:r>
          </a:p>
          <a:p>
            <a:pPr algn="ctr"/>
            <a:r>
              <a:rPr kumimoji="0" lang="en-US" altLang="ko-KR" sz="1600">
                <a:ea typeface="HY얕은샘물M" charset="0"/>
                <a:cs typeface="HY얕은샘물M" charset="0"/>
              </a:rPr>
              <a:t>densities</a:t>
            </a:r>
          </a:p>
        </p:txBody>
      </p:sp>
      <p:cxnSp>
        <p:nvCxnSpPr>
          <p:cNvPr id="4137" name="직선 연결선 4136"/>
          <p:cNvCxnSpPr/>
          <p:nvPr/>
        </p:nvCxnSpPr>
        <p:spPr>
          <a:xfrm>
            <a:off x="3124200" y="1668463"/>
            <a:ext cx="0" cy="505142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아래쪽 화살표 169"/>
          <p:cNvSpPr/>
          <p:nvPr/>
        </p:nvSpPr>
        <p:spPr>
          <a:xfrm rot="16200000">
            <a:off x="2987675" y="4813300"/>
            <a:ext cx="274638" cy="401638"/>
          </a:xfrm>
          <a:prstGeom prst="downArrow">
            <a:avLst/>
          </a:prstGeom>
          <a:gradFill flip="none" rotWithShape="1">
            <a:gsLst>
              <a:gs pos="50000">
                <a:schemeClr val="tx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171" name="직선 연결선 170"/>
          <p:cNvCxnSpPr/>
          <p:nvPr/>
        </p:nvCxnSpPr>
        <p:spPr>
          <a:xfrm>
            <a:off x="6003925" y="1670050"/>
            <a:ext cx="0" cy="505142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8" name="TextBox 177"/>
          <p:cNvSpPr txBox="1">
            <a:spLocks noRot="1" noChangeAspect="1" noMove="1" noResize="1" noEditPoints="1" noAdjustHandles="1" noChangeArrowheads="1" noChangeShapeType="1" noTextEdit="1"/>
          </p:cNvSpPr>
          <p:nvPr/>
        </p:nvSpPr>
        <p:spPr>
          <a:xfrm>
            <a:off x="3169825" y="2377066"/>
            <a:ext cx="436968" cy="345996"/>
          </a:xfrm>
          <a:prstGeom prst="rect">
            <a:avLst/>
          </a:prstGeom>
          <a:blipFill rotWithShape="1">
            <a:blip r:embed="rId19"/>
            <a:stretch>
              <a:fillRect b="-1754"/>
            </a:stretch>
          </a:blipFill>
        </p:spPr>
        <p:txBody>
          <a:bodyPr/>
          <a:lstStyle/>
          <a:p>
            <a:pPr>
              <a:defRPr/>
            </a:pPr>
            <a:r>
              <a:rPr lang="ko-KR" altLang="en-US">
                <a:noFill/>
              </a:rPr>
              <a:t> </a:t>
            </a:r>
          </a:p>
        </p:txBody>
      </p:sp>
      <p:sp>
        <p:nvSpPr>
          <p:cNvPr id="179" name="TextBox 178"/>
          <p:cNvSpPr txBox="1">
            <a:spLocks noRot="1" noChangeAspect="1" noMove="1" noResize="1" noEditPoints="1" noAdjustHandles="1" noChangeArrowheads="1" noChangeShapeType="1" noTextEdit="1"/>
          </p:cNvSpPr>
          <p:nvPr/>
        </p:nvSpPr>
        <p:spPr>
          <a:xfrm>
            <a:off x="4389228" y="3000020"/>
            <a:ext cx="361502" cy="345996"/>
          </a:xfrm>
          <a:prstGeom prst="rect">
            <a:avLst/>
          </a:prstGeom>
          <a:blipFill rotWithShape="1">
            <a:blip r:embed="rId20"/>
            <a:stretch>
              <a:fillRect/>
            </a:stretch>
          </a:blipFill>
        </p:spPr>
        <p:txBody>
          <a:bodyPr/>
          <a:lstStyle/>
          <a:p>
            <a:pPr>
              <a:defRPr/>
            </a:pPr>
            <a:r>
              <a:rPr lang="ko-KR" altLang="en-US">
                <a:noFill/>
              </a:rPr>
              <a:t> </a:t>
            </a:r>
          </a:p>
        </p:txBody>
      </p:sp>
      <p:sp>
        <p:nvSpPr>
          <p:cNvPr id="174" name="TextBox 173"/>
          <p:cNvSpPr txBox="1">
            <a:spLocks noRot="1" noChangeAspect="1" noMove="1" noResize="1" noEditPoints="1" noAdjustHandles="1" noChangeArrowheads="1" noChangeShapeType="1" noTextEdit="1"/>
          </p:cNvSpPr>
          <p:nvPr/>
        </p:nvSpPr>
        <p:spPr>
          <a:xfrm>
            <a:off x="6003847" y="5742572"/>
            <a:ext cx="2888633" cy="1039708"/>
          </a:xfrm>
          <a:prstGeom prst="rect">
            <a:avLst/>
          </a:prstGeom>
          <a:blipFill rotWithShape="1">
            <a:blip r:embed="rId21"/>
            <a:stretch>
              <a:fillRect t="-1754"/>
            </a:stretch>
          </a:blipFill>
        </p:spPr>
        <p:txBody>
          <a:bodyPr/>
          <a:lstStyle/>
          <a:p>
            <a:pPr>
              <a:defRPr/>
            </a:pPr>
            <a:r>
              <a:rPr lang="ko-KR" altLang="en-US">
                <a:noFill/>
              </a:rPr>
              <a:t> </a:t>
            </a:r>
          </a:p>
        </p:txBody>
      </p:sp>
      <p:grpSp>
        <p:nvGrpSpPr>
          <p:cNvPr id="63525" name="그룹 4142"/>
          <p:cNvGrpSpPr>
            <a:grpSpLocks/>
          </p:cNvGrpSpPr>
          <p:nvPr/>
        </p:nvGrpSpPr>
        <p:grpSpPr bwMode="auto">
          <a:xfrm>
            <a:off x="3498850" y="2068513"/>
            <a:ext cx="2222500" cy="931862"/>
            <a:chOff x="3565228" y="2067942"/>
            <a:chExt cx="2222595" cy="932585"/>
          </a:xfrm>
        </p:grpSpPr>
        <p:sp>
          <p:nvSpPr>
            <p:cNvPr id="176" name="직사각형 175"/>
            <p:cNvSpPr/>
            <p:nvPr/>
          </p:nvSpPr>
          <p:spPr>
            <a:xfrm>
              <a:off x="3571578" y="2067942"/>
              <a:ext cx="2216245" cy="9325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77" name="자유형 176"/>
            <p:cNvSpPr/>
            <p:nvPr/>
          </p:nvSpPr>
          <p:spPr>
            <a:xfrm>
              <a:off x="3565228" y="2179153"/>
              <a:ext cx="2222595" cy="815019"/>
            </a:xfrm>
            <a:custGeom>
              <a:avLst/>
              <a:gdLst>
                <a:gd name="connsiteX0" fmla="*/ 0 w 4330931"/>
                <a:gd name="connsiteY0" fmla="*/ 1438102 h 1443198"/>
                <a:gd name="connsiteX1" fmla="*/ 723208 w 4330931"/>
                <a:gd name="connsiteY1" fmla="*/ 1221971 h 1443198"/>
                <a:gd name="connsiteX2" fmla="*/ 1438102 w 4330931"/>
                <a:gd name="connsiteY2" fmla="*/ 0 h 1443198"/>
                <a:gd name="connsiteX3" fmla="*/ 2161309 w 4330931"/>
                <a:gd name="connsiteY3" fmla="*/ 1221971 h 1443198"/>
                <a:gd name="connsiteX4" fmla="*/ 2884517 w 4330931"/>
                <a:gd name="connsiteY4" fmla="*/ 0 h 1443198"/>
                <a:gd name="connsiteX5" fmla="*/ 3599411 w 4330931"/>
                <a:gd name="connsiteY5" fmla="*/ 1221971 h 1443198"/>
                <a:gd name="connsiteX6" fmla="*/ 4330931 w 4330931"/>
                <a:gd name="connsiteY6" fmla="*/ 1438102 h 144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931" h="1443198">
                  <a:moveTo>
                    <a:pt x="0" y="1438102"/>
                  </a:moveTo>
                  <a:cubicBezTo>
                    <a:pt x="241762" y="1449878"/>
                    <a:pt x="483524" y="1461655"/>
                    <a:pt x="723208" y="1221971"/>
                  </a:cubicBezTo>
                  <a:cubicBezTo>
                    <a:pt x="962892" y="982287"/>
                    <a:pt x="1198419" y="0"/>
                    <a:pt x="1438102" y="0"/>
                  </a:cubicBezTo>
                  <a:cubicBezTo>
                    <a:pt x="1677785" y="0"/>
                    <a:pt x="1920240" y="1221971"/>
                    <a:pt x="2161309" y="1221971"/>
                  </a:cubicBezTo>
                  <a:cubicBezTo>
                    <a:pt x="2402378" y="1221971"/>
                    <a:pt x="2644833" y="0"/>
                    <a:pt x="2884517" y="0"/>
                  </a:cubicBezTo>
                  <a:cubicBezTo>
                    <a:pt x="3124201" y="0"/>
                    <a:pt x="3358342" y="982287"/>
                    <a:pt x="3599411" y="1221971"/>
                  </a:cubicBezTo>
                  <a:cubicBezTo>
                    <a:pt x="3840480" y="1461655"/>
                    <a:pt x="4085705" y="1449878"/>
                    <a:pt x="4330931" y="1438102"/>
                  </a:cubicBezTo>
                </a:path>
              </a:pathLst>
            </a:cu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grpSp>
      <p:sp>
        <p:nvSpPr>
          <p:cNvPr id="4140" name="직사각형 4139"/>
          <p:cNvSpPr>
            <a:spLocks noRot="1" noChangeAspect="1" noMove="1" noResize="1" noEditPoints="1" noAdjustHandles="1" noChangeArrowheads="1" noChangeShapeType="1" noTextEdit="1"/>
          </p:cNvSpPr>
          <p:nvPr/>
        </p:nvSpPr>
        <p:spPr>
          <a:xfrm>
            <a:off x="257592" y="4009459"/>
            <a:ext cx="1425840" cy="407227"/>
          </a:xfrm>
          <a:prstGeom prst="rect">
            <a:avLst/>
          </a:prstGeom>
          <a:blipFill rotWithShape="1">
            <a:blip r:embed="rId22"/>
            <a:stretch>
              <a:fillRect/>
            </a:stretch>
          </a:blipFill>
        </p:spPr>
        <p:txBody>
          <a:bodyPr/>
          <a:lstStyle/>
          <a:p>
            <a:pPr>
              <a:defRPr/>
            </a:pPr>
            <a:r>
              <a:rPr lang="ko-KR" altLang="en-US">
                <a:noFill/>
              </a:rPr>
              <a:t> </a:t>
            </a:r>
          </a:p>
        </p:txBody>
      </p:sp>
      <p:sp>
        <p:nvSpPr>
          <p:cNvPr id="182" name="직사각형 181"/>
          <p:cNvSpPr>
            <a:spLocks noRot="1" noChangeAspect="1" noMove="1" noResize="1" noEditPoints="1" noAdjustHandles="1" noChangeArrowheads="1" noChangeShapeType="1" noTextEdit="1"/>
          </p:cNvSpPr>
          <p:nvPr/>
        </p:nvSpPr>
        <p:spPr>
          <a:xfrm>
            <a:off x="6346612" y="4006818"/>
            <a:ext cx="1086002" cy="407227"/>
          </a:xfrm>
          <a:prstGeom prst="rect">
            <a:avLst/>
          </a:prstGeom>
          <a:blipFill rotWithShape="1">
            <a:blip r:embed="rId23"/>
            <a:stretch>
              <a:fillRect/>
            </a:stretch>
          </a:blipFill>
        </p:spPr>
        <p:txBody>
          <a:bodyPr/>
          <a:lstStyle/>
          <a:p>
            <a:pPr>
              <a:defRPr/>
            </a:pPr>
            <a:r>
              <a:rPr lang="ko-KR" altLang="en-US">
                <a:noFill/>
              </a:rPr>
              <a:t> </a:t>
            </a:r>
          </a:p>
        </p:txBody>
      </p:sp>
      <p:sp>
        <p:nvSpPr>
          <p:cNvPr id="184" name="아래쪽 화살표 183"/>
          <p:cNvSpPr/>
          <p:nvPr/>
        </p:nvSpPr>
        <p:spPr>
          <a:xfrm rot="16200000">
            <a:off x="5876925" y="4813300"/>
            <a:ext cx="274638" cy="401638"/>
          </a:xfrm>
          <a:prstGeom prst="downArrow">
            <a:avLst/>
          </a:prstGeom>
          <a:gradFill flip="none" rotWithShape="1">
            <a:gsLst>
              <a:gs pos="50000">
                <a:schemeClr val="tx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85" name="아래쪽 화살표 184"/>
          <p:cNvSpPr/>
          <p:nvPr/>
        </p:nvSpPr>
        <p:spPr>
          <a:xfrm rot="10800000">
            <a:off x="1554163" y="4014788"/>
            <a:ext cx="274637" cy="401637"/>
          </a:xfrm>
          <a:prstGeom prst="downArrow">
            <a:avLst/>
          </a:prstGeom>
          <a:gradFill flip="none" rotWithShape="1">
            <a:gsLst>
              <a:gs pos="50000">
                <a:schemeClr val="tx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86" name="아래쪽 화살표 185"/>
          <p:cNvSpPr/>
          <p:nvPr/>
        </p:nvSpPr>
        <p:spPr>
          <a:xfrm rot="10800000">
            <a:off x="7310438" y="4010025"/>
            <a:ext cx="274637" cy="401638"/>
          </a:xfrm>
          <a:prstGeom prst="downArrow">
            <a:avLst/>
          </a:prstGeom>
          <a:gradFill flip="none" rotWithShape="1">
            <a:gsLst>
              <a:gs pos="50000">
                <a:schemeClr val="tx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4146" name="직사각형 4145"/>
          <p:cNvSpPr/>
          <p:nvPr/>
        </p:nvSpPr>
        <p:spPr>
          <a:xfrm>
            <a:off x="179388" y="4487863"/>
            <a:ext cx="8785225" cy="2109787"/>
          </a:xfrm>
          <a:prstGeom prst="rect">
            <a:avLst/>
          </a:prstGeom>
          <a:noFill/>
          <a:ln w="15875">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89" name="직선 연결선 88"/>
          <p:cNvCxnSpPr/>
          <p:nvPr/>
        </p:nvCxnSpPr>
        <p:spPr>
          <a:xfrm>
            <a:off x="7304088" y="2051050"/>
            <a:ext cx="0" cy="930275"/>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92" name="TextBox 91"/>
          <p:cNvSpPr txBox="1">
            <a:spLocks noRot="1" noChangeAspect="1" noMove="1" noResize="1" noEditPoints="1" noAdjustHandles="1" noChangeArrowheads="1" noChangeShapeType="1" noTextEdit="1"/>
          </p:cNvSpPr>
          <p:nvPr/>
        </p:nvSpPr>
        <p:spPr>
          <a:xfrm>
            <a:off x="7183172" y="1583966"/>
            <a:ext cx="957955" cy="307777"/>
          </a:xfrm>
          <a:prstGeom prst="rect">
            <a:avLst/>
          </a:prstGeom>
          <a:blipFill rotWithShape="1">
            <a:blip r:embed="rId24"/>
            <a:stretch>
              <a:fillRect/>
            </a:stretch>
          </a:blipFill>
        </p:spPr>
        <p:txBody>
          <a:bodyPr/>
          <a:lstStyle/>
          <a:p>
            <a:pPr>
              <a:defRPr/>
            </a:pPr>
            <a:r>
              <a:rPr lang="ko-KR" altLang="en-US">
                <a:noFill/>
              </a:rPr>
              <a:t> </a:t>
            </a:r>
          </a:p>
        </p:txBody>
      </p:sp>
      <p:cxnSp>
        <p:nvCxnSpPr>
          <p:cNvPr id="4" name="직선 화살표 연결선 3"/>
          <p:cNvCxnSpPr>
            <a:endCxn id="145" idx="2"/>
          </p:cNvCxnSpPr>
          <p:nvPr/>
        </p:nvCxnSpPr>
        <p:spPr>
          <a:xfrm flipH="1" flipV="1">
            <a:off x="6854825" y="1892300"/>
            <a:ext cx="195263" cy="176213"/>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93" name="직선 화살표 연결선 92"/>
          <p:cNvCxnSpPr/>
          <p:nvPr/>
        </p:nvCxnSpPr>
        <p:spPr>
          <a:xfrm flipV="1">
            <a:off x="7304088" y="1879600"/>
            <a:ext cx="222250" cy="180975"/>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78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63489"/>
                                        </p:tgtEl>
                                        <p:attrNameLst>
                                          <p:attrName>style.color</p:attrName>
                                        </p:attrNameLst>
                                      </p:cBhvr>
                                      <p:by>
                                        <p:hsl h="0" s="-12549" l="-25098"/>
                                      </p:by>
                                    </p:animClr>
                                    <p:animClr clrSpc="hsl" dir="cw">
                                      <p:cBhvr>
                                        <p:cTn id="7" dur="500" fill="hold"/>
                                        <p:tgtEl>
                                          <p:spTgt spid="63489"/>
                                        </p:tgtEl>
                                        <p:attrNameLst>
                                          <p:attrName>fillcolor</p:attrName>
                                        </p:attrNameLst>
                                      </p:cBhvr>
                                      <p:by>
                                        <p:hsl h="0" s="-12549" l="-25098"/>
                                      </p:by>
                                    </p:animClr>
                                    <p:animClr clrSpc="hsl" dir="cw">
                                      <p:cBhvr>
                                        <p:cTn id="8" dur="500" fill="hold"/>
                                        <p:tgtEl>
                                          <p:spTgt spid="63489"/>
                                        </p:tgtEl>
                                        <p:attrNameLst>
                                          <p:attrName>stroke.color</p:attrName>
                                        </p:attrNameLst>
                                      </p:cBhvr>
                                      <p:by>
                                        <p:hsl h="0" s="-12549" l="-25098"/>
                                      </p:by>
                                    </p:animClr>
                                    <p:set>
                                      <p:cBhvr>
                                        <p:cTn id="9" dur="500" fill="hold"/>
                                        <p:tgtEl>
                                          <p:spTgt spid="6348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PF: Degeneracy Problem</a:t>
            </a:r>
            <a:endParaRPr lang="ko-KR" altLang="en-US">
              <a:latin typeface="Tw Cen MT" charset="0"/>
              <a:ea typeface="HY얕은샘물M" charset="0"/>
            </a:endParaRPr>
          </a:p>
        </p:txBody>
      </p:sp>
      <p:sp>
        <p:nvSpPr>
          <p:cNvPr id="64514" name="내용 개체 틀 2"/>
          <p:cNvSpPr>
            <a:spLocks noGrp="1"/>
          </p:cNvSpPr>
          <p:nvPr>
            <p:ph sz="quarter" idx="1"/>
          </p:nvPr>
        </p:nvSpPr>
        <p:spPr>
          <a:xfrm>
            <a:off x="612775" y="1600200"/>
            <a:ext cx="8153400" cy="1111250"/>
          </a:xfrm>
        </p:spPr>
        <p:txBody>
          <a:bodyPr/>
          <a:lstStyle/>
          <a:p>
            <a:pPr eaLnBrk="1" hangingPunct="1"/>
            <a:r>
              <a:rPr lang="en-US" altLang="ko-KR" sz="2400">
                <a:latin typeface="Tw Cen MT" charset="0"/>
                <a:ea typeface="HY얕은샘물M" charset="0"/>
              </a:rPr>
              <a:t>Degeneracy phenomenon after a few iterations</a:t>
            </a:r>
          </a:p>
        </p:txBody>
      </p:sp>
      <p:cxnSp>
        <p:nvCxnSpPr>
          <p:cNvPr id="7" name="직선 화살표 연결선 6"/>
          <p:cNvCxnSpPr/>
          <p:nvPr/>
        </p:nvCxnSpPr>
        <p:spPr>
          <a:xfrm>
            <a:off x="2339975" y="4911725"/>
            <a:ext cx="4535488" cy="10810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a:spLocks noRot="1" noChangeAspect="1" noMove="1" noResize="1" noEditPoints="1" noAdjustHandles="1" noChangeArrowheads="1" noChangeShapeType="1" noTextEdit="1"/>
          </p:cNvSpPr>
          <p:nvPr/>
        </p:nvSpPr>
        <p:spPr>
          <a:xfrm>
            <a:off x="6850378" y="5867980"/>
            <a:ext cx="345799" cy="369332"/>
          </a:xfrm>
          <a:prstGeom prst="rect">
            <a:avLst/>
          </a:prstGeom>
          <a:blipFill rotWithShape="1">
            <a:blip r:embed="rId3"/>
            <a:stretch>
              <a:fillRect/>
            </a:stretch>
          </a:blipFill>
        </p:spPr>
        <p:txBody>
          <a:bodyPr/>
          <a:lstStyle/>
          <a:p>
            <a:pPr>
              <a:defRPr/>
            </a:pPr>
            <a:r>
              <a:rPr lang="ko-KR" altLang="en-US">
                <a:noFill/>
              </a:rPr>
              <a:t> </a:t>
            </a:r>
          </a:p>
        </p:txBody>
      </p:sp>
      <p:cxnSp>
        <p:nvCxnSpPr>
          <p:cNvPr id="10" name="직선 화살표 연결선 9"/>
          <p:cNvCxnSpPr/>
          <p:nvPr/>
        </p:nvCxnSpPr>
        <p:spPr>
          <a:xfrm flipV="1">
            <a:off x="2339975" y="2895600"/>
            <a:ext cx="0" cy="20161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a:spLocks noRot="1" noChangeAspect="1" noMove="1" noResize="1" noEditPoints="1" noAdjustHandles="1" noChangeArrowheads="1" noChangeShapeType="1" noTextEdit="1"/>
          </p:cNvSpPr>
          <p:nvPr/>
        </p:nvSpPr>
        <p:spPr>
          <a:xfrm>
            <a:off x="1947369" y="2544643"/>
            <a:ext cx="784766" cy="369332"/>
          </a:xfrm>
          <a:prstGeom prst="rect">
            <a:avLst/>
          </a:prstGeom>
          <a:blipFill rotWithShape="1">
            <a:blip r:embed="rId4"/>
            <a:stretch>
              <a:fillRect b="-4918"/>
            </a:stretch>
          </a:blipFill>
        </p:spPr>
        <p:txBody>
          <a:bodyPr/>
          <a:lstStyle/>
          <a:p>
            <a:pPr>
              <a:defRPr/>
            </a:pPr>
            <a:r>
              <a:rPr lang="ko-KR" altLang="en-US">
                <a:noFill/>
              </a:rPr>
              <a:t> </a:t>
            </a:r>
          </a:p>
        </p:txBody>
      </p:sp>
      <p:cxnSp>
        <p:nvCxnSpPr>
          <p:cNvPr id="13" name="직선 화살표 연결선 12"/>
          <p:cNvCxnSpPr/>
          <p:nvPr/>
        </p:nvCxnSpPr>
        <p:spPr>
          <a:xfrm flipV="1">
            <a:off x="755650" y="4221163"/>
            <a:ext cx="3311525" cy="13239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p:nvPr/>
        </p:nvCxnSpPr>
        <p:spPr>
          <a:xfrm flipV="1">
            <a:off x="1947863" y="4545013"/>
            <a:ext cx="3311525" cy="13223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자유형 15"/>
          <p:cNvSpPr/>
          <p:nvPr/>
        </p:nvSpPr>
        <p:spPr>
          <a:xfrm>
            <a:off x="4155876" y="4800600"/>
            <a:ext cx="1984375" cy="1489075"/>
          </a:xfrm>
          <a:custGeom>
            <a:avLst/>
            <a:gdLst>
              <a:gd name="connsiteX0" fmla="*/ 0 w 2216989"/>
              <a:gd name="connsiteY0" fmla="*/ 1642378 h 1642378"/>
              <a:gd name="connsiteX1" fmla="*/ 664234 w 2216989"/>
              <a:gd name="connsiteY1" fmla="*/ 1159299 h 1642378"/>
              <a:gd name="connsiteX2" fmla="*/ 1026544 w 2216989"/>
              <a:gd name="connsiteY2" fmla="*/ 3359 h 1642378"/>
              <a:gd name="connsiteX3" fmla="*/ 1604514 w 2216989"/>
              <a:gd name="connsiteY3" fmla="*/ 805616 h 1642378"/>
              <a:gd name="connsiteX4" fmla="*/ 2216989 w 2216989"/>
              <a:gd name="connsiteY4" fmla="*/ 762483 h 164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989" h="1642378">
                <a:moveTo>
                  <a:pt x="0" y="1642378"/>
                </a:moveTo>
                <a:cubicBezTo>
                  <a:pt x="246571" y="1537423"/>
                  <a:pt x="493143" y="1432469"/>
                  <a:pt x="664234" y="1159299"/>
                </a:cubicBezTo>
                <a:cubicBezTo>
                  <a:pt x="835325" y="886129"/>
                  <a:pt x="869831" y="62306"/>
                  <a:pt x="1026544" y="3359"/>
                </a:cubicBezTo>
                <a:cubicBezTo>
                  <a:pt x="1183257" y="-55588"/>
                  <a:pt x="1406107" y="679095"/>
                  <a:pt x="1604514" y="805616"/>
                </a:cubicBezTo>
                <a:cubicBezTo>
                  <a:pt x="1802921" y="932137"/>
                  <a:pt x="2009955" y="847310"/>
                  <a:pt x="2216989" y="762483"/>
                </a:cubicBezTo>
              </a:path>
            </a:pathLst>
          </a:custGeom>
          <a:solidFill>
            <a:schemeClr val="accent1">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cxnSp>
        <p:nvCxnSpPr>
          <p:cNvPr id="18" name="직선 화살표 연결선 17"/>
          <p:cNvCxnSpPr/>
          <p:nvPr/>
        </p:nvCxnSpPr>
        <p:spPr>
          <a:xfrm flipV="1">
            <a:off x="3059113" y="4911725"/>
            <a:ext cx="3313112" cy="132397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자유형 18"/>
          <p:cNvSpPr/>
          <p:nvPr/>
        </p:nvSpPr>
        <p:spPr>
          <a:xfrm>
            <a:off x="2611438" y="4545013"/>
            <a:ext cx="2382837" cy="1062037"/>
          </a:xfrm>
          <a:custGeom>
            <a:avLst/>
            <a:gdLst>
              <a:gd name="connsiteX0" fmla="*/ 0 w 2863969"/>
              <a:gd name="connsiteY0" fmla="*/ 1259864 h 1259864"/>
              <a:gd name="connsiteX1" fmla="*/ 966158 w 2863969"/>
              <a:gd name="connsiteY1" fmla="*/ 707773 h 1259864"/>
              <a:gd name="connsiteX2" fmla="*/ 1552754 w 2863969"/>
              <a:gd name="connsiteY2" fmla="*/ 17660 h 1259864"/>
              <a:gd name="connsiteX3" fmla="*/ 2225615 w 2863969"/>
              <a:gd name="connsiteY3" fmla="*/ 198815 h 1259864"/>
              <a:gd name="connsiteX4" fmla="*/ 2863969 w 2863969"/>
              <a:gd name="connsiteY4" fmla="*/ 129804 h 1259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3969" h="1259864">
                <a:moveTo>
                  <a:pt x="0" y="1259864"/>
                </a:moveTo>
                <a:cubicBezTo>
                  <a:pt x="353683" y="1087335"/>
                  <a:pt x="707366" y="914807"/>
                  <a:pt x="966158" y="707773"/>
                </a:cubicBezTo>
                <a:cubicBezTo>
                  <a:pt x="1224950" y="500739"/>
                  <a:pt x="1342845" y="102486"/>
                  <a:pt x="1552754" y="17660"/>
                </a:cubicBezTo>
                <a:cubicBezTo>
                  <a:pt x="1762663" y="-67166"/>
                  <a:pt x="2007079" y="180124"/>
                  <a:pt x="2225615" y="198815"/>
                </a:cubicBezTo>
                <a:cubicBezTo>
                  <a:pt x="2444151" y="217506"/>
                  <a:pt x="2654060" y="173655"/>
                  <a:pt x="2863969" y="129804"/>
                </a:cubicBezTo>
              </a:path>
            </a:pathLst>
          </a:custGeom>
          <a:solidFill>
            <a:schemeClr val="accent1">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20" name="자유형 19"/>
          <p:cNvSpPr/>
          <p:nvPr/>
        </p:nvSpPr>
        <p:spPr>
          <a:xfrm>
            <a:off x="971550" y="4261643"/>
            <a:ext cx="3095625" cy="1243013"/>
          </a:xfrm>
          <a:custGeom>
            <a:avLst/>
            <a:gdLst>
              <a:gd name="connsiteX0" fmla="*/ 0 w 3165895"/>
              <a:gd name="connsiteY0" fmla="*/ 1259457 h 1259457"/>
              <a:gd name="connsiteX1" fmla="*/ 854015 w 3165895"/>
              <a:gd name="connsiteY1" fmla="*/ 759125 h 1259457"/>
              <a:gd name="connsiteX2" fmla="*/ 1595887 w 3165895"/>
              <a:gd name="connsiteY2" fmla="*/ 232913 h 1259457"/>
              <a:gd name="connsiteX3" fmla="*/ 2674189 w 3165895"/>
              <a:gd name="connsiteY3" fmla="*/ 103517 h 1259457"/>
              <a:gd name="connsiteX4" fmla="*/ 3165895 w 3165895"/>
              <a:gd name="connsiteY4" fmla="*/ 0 h 1259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5895" h="1259457">
                <a:moveTo>
                  <a:pt x="0" y="1259457"/>
                </a:moveTo>
                <a:cubicBezTo>
                  <a:pt x="294017" y="1094836"/>
                  <a:pt x="588034" y="930216"/>
                  <a:pt x="854015" y="759125"/>
                </a:cubicBezTo>
                <a:cubicBezTo>
                  <a:pt x="1119996" y="588034"/>
                  <a:pt x="1292525" y="342181"/>
                  <a:pt x="1595887" y="232913"/>
                </a:cubicBezTo>
                <a:cubicBezTo>
                  <a:pt x="1899249" y="123645"/>
                  <a:pt x="2412521" y="142336"/>
                  <a:pt x="2674189" y="103517"/>
                </a:cubicBezTo>
                <a:cubicBezTo>
                  <a:pt x="2935857" y="64698"/>
                  <a:pt x="3050876" y="32349"/>
                  <a:pt x="3165895" y="0"/>
                </a:cubicBezTo>
              </a:path>
            </a:pathLst>
          </a:custGeom>
          <a:solidFill>
            <a:schemeClr val="accent1">
              <a:alpha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
        <p:nvSpPr>
          <p:cNvPr id="21" name="직사각형 20"/>
          <p:cNvSpPr>
            <a:spLocks noRot="1" noChangeAspect="1" noMove="1" noResize="1" noEditPoints="1" noAdjustHandles="1" noChangeArrowheads="1" noChangeShapeType="1" noTextEdit="1"/>
          </p:cNvSpPr>
          <p:nvPr/>
        </p:nvSpPr>
        <p:spPr>
          <a:xfrm>
            <a:off x="4067944" y="3904032"/>
            <a:ext cx="477310" cy="369332"/>
          </a:xfrm>
          <a:prstGeom prst="rect">
            <a:avLst/>
          </a:prstGeom>
          <a:blipFill rotWithShape="1">
            <a:blip r:embed="rId5"/>
            <a:stretch>
              <a:fillRect/>
            </a:stretch>
          </a:blipFill>
        </p:spPr>
        <p:txBody>
          <a:bodyPr/>
          <a:lstStyle/>
          <a:p>
            <a:pPr>
              <a:defRPr/>
            </a:pPr>
            <a:r>
              <a:rPr lang="ko-KR" altLang="en-US">
                <a:noFill/>
              </a:rPr>
              <a:t> </a:t>
            </a:r>
          </a:p>
        </p:txBody>
      </p:sp>
      <p:sp>
        <p:nvSpPr>
          <p:cNvPr id="24" name="직사각형 23"/>
          <p:cNvSpPr>
            <a:spLocks noRot="1" noChangeAspect="1" noMove="1" noResize="1" noEditPoints="1" noAdjustHandles="1" noChangeArrowheads="1" noChangeShapeType="1" noTextEdit="1"/>
          </p:cNvSpPr>
          <p:nvPr/>
        </p:nvSpPr>
        <p:spPr>
          <a:xfrm>
            <a:off x="5148064" y="4167755"/>
            <a:ext cx="477310" cy="369332"/>
          </a:xfrm>
          <a:prstGeom prst="rect">
            <a:avLst/>
          </a:prstGeom>
          <a:blipFill rotWithShape="1">
            <a:blip r:embed="rId6"/>
            <a:stretch>
              <a:fillRect/>
            </a:stretch>
          </a:blipFill>
        </p:spPr>
        <p:txBody>
          <a:bodyPr/>
          <a:lstStyle/>
          <a:p>
            <a:pPr>
              <a:defRPr/>
            </a:pPr>
            <a:r>
              <a:rPr lang="ko-KR" altLang="en-US">
                <a:noFill/>
              </a:rPr>
              <a:t> </a:t>
            </a:r>
          </a:p>
        </p:txBody>
      </p:sp>
      <p:sp>
        <p:nvSpPr>
          <p:cNvPr id="25" name="직사각형 24"/>
          <p:cNvSpPr>
            <a:spLocks noRot="1" noChangeAspect="1" noMove="1" noResize="1" noEditPoints="1" noAdjustHandles="1" noChangeArrowheads="1" noChangeShapeType="1" noTextEdit="1"/>
          </p:cNvSpPr>
          <p:nvPr/>
        </p:nvSpPr>
        <p:spPr>
          <a:xfrm>
            <a:off x="6338646" y="4580551"/>
            <a:ext cx="477310" cy="369332"/>
          </a:xfrm>
          <a:prstGeom prst="rect">
            <a:avLst/>
          </a:prstGeom>
          <a:blipFill rotWithShape="1">
            <a:blip r:embed="rId7"/>
            <a:stretch>
              <a:fillRect/>
            </a:stretch>
          </a:blipFill>
        </p:spPr>
        <p:txBody>
          <a:bodyPr/>
          <a:lstStyle/>
          <a:p>
            <a:pPr>
              <a:defRPr/>
            </a:pPr>
            <a:r>
              <a:rPr lang="ko-KR" altLang="en-US">
                <a:noFill/>
              </a:rPr>
              <a:t> </a:t>
            </a:r>
          </a:p>
        </p:txBody>
      </p:sp>
      <p:sp>
        <p:nvSpPr>
          <p:cNvPr id="40" name="직사각형 39"/>
          <p:cNvSpPr>
            <a:spLocks noChangeArrowheads="1"/>
          </p:cNvSpPr>
          <p:nvPr/>
        </p:nvSpPr>
        <p:spPr bwMode="auto">
          <a:xfrm>
            <a:off x="4792663" y="3241675"/>
            <a:ext cx="348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ko-KR" sz="2000" b="1">
                <a:solidFill>
                  <a:srgbClr val="FF0000"/>
                </a:solidFill>
                <a:ea typeface="HY얕은샘물M" charset="0"/>
                <a:cs typeface="HY얕은샘물M" charset="0"/>
              </a:rPr>
              <a:t>Increasing variance of weights</a:t>
            </a:r>
          </a:p>
        </p:txBody>
      </p:sp>
      <p:sp>
        <p:nvSpPr>
          <p:cNvPr id="45" name="자유형 44"/>
          <p:cNvSpPr/>
          <p:nvPr/>
        </p:nvSpPr>
        <p:spPr>
          <a:xfrm>
            <a:off x="3770313" y="3165475"/>
            <a:ext cx="3001962" cy="1216025"/>
          </a:xfrm>
          <a:custGeom>
            <a:avLst/>
            <a:gdLst>
              <a:gd name="connsiteX0" fmla="*/ 0 w 3001993"/>
              <a:gd name="connsiteY0" fmla="*/ 0 h 1216325"/>
              <a:gd name="connsiteX1" fmla="*/ 1302589 w 3001993"/>
              <a:gd name="connsiteY1" fmla="*/ 690114 h 1216325"/>
              <a:gd name="connsiteX2" fmla="*/ 3001993 w 3001993"/>
              <a:gd name="connsiteY2" fmla="*/ 1216325 h 1216325"/>
            </a:gdLst>
            <a:ahLst/>
            <a:cxnLst>
              <a:cxn ang="0">
                <a:pos x="connsiteX0" y="connsiteY0"/>
              </a:cxn>
              <a:cxn ang="0">
                <a:pos x="connsiteX1" y="connsiteY1"/>
              </a:cxn>
              <a:cxn ang="0">
                <a:pos x="connsiteX2" y="connsiteY2"/>
              </a:cxn>
            </a:cxnLst>
            <a:rect l="l" t="t" r="r" b="b"/>
            <a:pathLst>
              <a:path w="3001993" h="1216325">
                <a:moveTo>
                  <a:pt x="0" y="0"/>
                </a:moveTo>
                <a:cubicBezTo>
                  <a:pt x="401128" y="243696"/>
                  <a:pt x="802257" y="487393"/>
                  <a:pt x="1302589" y="690114"/>
                </a:cubicBezTo>
                <a:cubicBezTo>
                  <a:pt x="1802921" y="892835"/>
                  <a:pt x="2402457" y="1054580"/>
                  <a:pt x="3001993" y="1216325"/>
                </a:cubicBezTo>
              </a:path>
            </a:pathLst>
          </a:custGeom>
          <a:noFill/>
          <a:ln w="107950">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ko-KR" altLang="en-US"/>
          </a:p>
        </p:txBody>
      </p:sp>
    </p:spTree>
    <p:extLst>
      <p:ext uri="{BB962C8B-B14F-4D97-AF65-F5344CB8AC3E}">
        <p14:creationId xmlns:p14="http://schemas.microsoft.com/office/powerpoint/2010/main" val="598789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par>
                                <p:cTn id="19" presetID="22" presetClass="entr" presetSubtype="1"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up)">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PF: Optimal Importance Density</a:t>
            </a:r>
            <a:endParaRPr lang="ko-KR" altLang="en-US">
              <a:latin typeface="Tw Cen MT" charset="0"/>
              <a:ea typeface="HY얕은샘물M" charset="0"/>
            </a:endParaRPr>
          </a:p>
        </p:txBody>
      </p:sp>
      <p:sp>
        <p:nvSpPr>
          <p:cNvPr id="8" name="내용 개체 틀 2"/>
          <p:cNvSpPr>
            <a:spLocks noGrp="1" noRot="1" noChangeAspect="1" noMove="1" noResize="1" noEditPoints="1" noAdjustHandles="1" noChangeArrowheads="1" noChangeShapeType="1" noTextEdit="1"/>
          </p:cNvSpPr>
          <p:nvPr>
            <p:ph sz="quarter" idx="1"/>
          </p:nvPr>
        </p:nvSpPr>
        <p:spPr>
          <a:xfrm>
            <a:off x="612648" y="1600200"/>
            <a:ext cx="8153400" cy="1980000"/>
          </a:xfrm>
          <a:blipFill rotWithShape="1">
            <a:blip r:embed="rId3"/>
            <a:srcRect/>
            <a:stretch>
              <a:fillRect l="-150" t="-2467" b="38"/>
            </a:stretch>
          </a:blipFill>
          <a:extLst/>
        </p:spPr>
        <p:txBody>
          <a:bodyPr/>
          <a:lstStyle/>
          <a:p>
            <a:pPr eaLnBrk="1" hangingPunct="1">
              <a:defRPr/>
            </a:pPr>
            <a:r>
              <a:rPr lang="ko-KR" altLang="en-US">
                <a:noFill/>
              </a:rPr>
              <a:t> </a:t>
            </a:r>
          </a:p>
        </p:txBody>
      </p:sp>
      <p:sp>
        <p:nvSpPr>
          <p:cNvPr id="66563" name="TextBox 2"/>
          <p:cNvSpPr txBox="1">
            <a:spLocks noChangeArrowheads="1"/>
          </p:cNvSpPr>
          <p:nvPr/>
        </p:nvSpPr>
        <p:spPr bwMode="auto">
          <a:xfrm>
            <a:off x="2903538" y="393382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endParaRPr kumimoji="0" lang="ko-KR" altLang="en-US" sz="2000">
              <a:ea typeface="HY얕은샘물M" charset="0"/>
              <a:cs typeface="HY얕은샘물M" charset="0"/>
            </a:endParaRPr>
          </a:p>
        </p:txBody>
      </p:sp>
      <p:sp>
        <p:nvSpPr>
          <p:cNvPr id="4" name="TextBox 3"/>
          <p:cNvSpPr txBox="1">
            <a:spLocks noRot="1" noChangeAspect="1" noMove="1" noResize="1" noEditPoints="1" noAdjustHandles="1" noChangeArrowheads="1" noChangeShapeType="1" noTextEdit="1"/>
          </p:cNvSpPr>
          <p:nvPr/>
        </p:nvSpPr>
        <p:spPr>
          <a:xfrm>
            <a:off x="2838182" y="4477938"/>
            <a:ext cx="4290470" cy="759888"/>
          </a:xfrm>
          <a:prstGeom prst="rect">
            <a:avLst/>
          </a:prstGeom>
          <a:blipFill rotWithShape="1">
            <a:blip r:embed="rId4"/>
            <a:stretch>
              <a:fillRect b="-5645"/>
            </a:stretch>
          </a:blipFill>
        </p:spPr>
        <p:txBody>
          <a:bodyPr/>
          <a:lstStyle/>
          <a:p>
            <a:pPr>
              <a:defRPr/>
            </a:pPr>
            <a:r>
              <a:rPr lang="ko-KR" altLang="en-US">
                <a:noFill/>
              </a:rPr>
              <a:t> </a:t>
            </a:r>
          </a:p>
        </p:txBody>
      </p:sp>
      <p:sp>
        <p:nvSpPr>
          <p:cNvPr id="5" name="직사각형 4"/>
          <p:cNvSpPr>
            <a:spLocks noRot="1" noChangeAspect="1" noMove="1" noResize="1" noEditPoints="1" noAdjustHandles="1" noChangeArrowheads="1" noChangeShapeType="1" noTextEdit="1"/>
          </p:cNvSpPr>
          <p:nvPr/>
        </p:nvSpPr>
        <p:spPr>
          <a:xfrm>
            <a:off x="2849569" y="5592203"/>
            <a:ext cx="3721403" cy="400110"/>
          </a:xfrm>
          <a:prstGeom prst="rect">
            <a:avLst/>
          </a:prstGeom>
          <a:blipFill rotWithShape="1">
            <a:blip r:embed="rId5"/>
            <a:stretch>
              <a:fillRect b="-6061"/>
            </a:stretch>
          </a:blipFill>
        </p:spPr>
        <p:txBody>
          <a:bodyPr/>
          <a:lstStyle/>
          <a:p>
            <a:pPr>
              <a:defRPr/>
            </a:pPr>
            <a:r>
              <a:rPr lang="ko-KR" altLang="en-US">
                <a:noFill/>
              </a:rPr>
              <a:t> </a:t>
            </a:r>
          </a:p>
        </p:txBody>
      </p:sp>
      <p:sp>
        <p:nvSpPr>
          <p:cNvPr id="6" name="직사각형 5"/>
          <p:cNvSpPr>
            <a:spLocks noRot="1" noChangeAspect="1" noMove="1" noResize="1" noEditPoints="1" noAdjustHandles="1" noChangeArrowheads="1" noChangeShapeType="1" noTextEdit="1"/>
          </p:cNvSpPr>
          <p:nvPr/>
        </p:nvSpPr>
        <p:spPr>
          <a:xfrm>
            <a:off x="2851707" y="3447376"/>
            <a:ext cx="2616641" cy="707886"/>
          </a:xfrm>
          <a:prstGeom prst="rect">
            <a:avLst/>
          </a:prstGeom>
          <a:blipFill rotWithShape="1">
            <a:blip r:embed="rId6"/>
            <a:stretch>
              <a:fillRect b="-3448"/>
            </a:stretch>
          </a:blipFill>
        </p:spPr>
        <p:txBody>
          <a:bodyPr/>
          <a:lstStyle/>
          <a:p>
            <a:pPr>
              <a:defRPr/>
            </a:pPr>
            <a:r>
              <a:rPr lang="ko-KR" altLang="en-US">
                <a:noFill/>
              </a:rPr>
              <a:t> </a:t>
            </a:r>
          </a:p>
        </p:txBody>
      </p:sp>
      <p:sp>
        <p:nvSpPr>
          <p:cNvPr id="66567" name="TextBox 6"/>
          <p:cNvSpPr txBox="1">
            <a:spLocks noChangeArrowheads="1"/>
          </p:cNvSpPr>
          <p:nvPr/>
        </p:nvSpPr>
        <p:spPr bwMode="auto">
          <a:xfrm>
            <a:off x="1590675" y="3609975"/>
            <a:ext cx="946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2000" b="1">
                <a:ea typeface="HY얕은샘물M" charset="0"/>
                <a:cs typeface="HY얕은샘물M" charset="0"/>
              </a:rPr>
              <a:t>System</a:t>
            </a:r>
            <a:endParaRPr kumimoji="0" lang="ko-KR" altLang="en-US" sz="2000" b="1">
              <a:ea typeface="HY얕은샘물M" charset="0"/>
              <a:cs typeface="HY얕은샘물M" charset="0"/>
            </a:endParaRPr>
          </a:p>
        </p:txBody>
      </p:sp>
      <p:sp>
        <p:nvSpPr>
          <p:cNvPr id="66568" name="TextBox 8"/>
          <p:cNvSpPr txBox="1">
            <a:spLocks noChangeArrowheads="1"/>
          </p:cNvSpPr>
          <p:nvPr/>
        </p:nvSpPr>
        <p:spPr bwMode="auto">
          <a:xfrm>
            <a:off x="1316038" y="4462463"/>
            <a:ext cx="14811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2000" b="1">
                <a:ea typeface="HY얕은샘물M" charset="0"/>
                <a:cs typeface="HY얕은샘물M" charset="0"/>
              </a:rPr>
              <a:t>Covaricance</a:t>
            </a:r>
          </a:p>
          <a:p>
            <a:pPr algn="ctr" eaLnBrk="1" hangingPunct="1"/>
            <a:r>
              <a:rPr kumimoji="0" lang="en-US" altLang="ko-KR" sz="2000" b="1">
                <a:ea typeface="HY얕은샘물M" charset="0"/>
                <a:cs typeface="HY얕은샘물M" charset="0"/>
              </a:rPr>
              <a:t>Mean</a:t>
            </a:r>
            <a:endParaRPr kumimoji="0" lang="ko-KR" altLang="en-US" sz="2000" b="1">
              <a:ea typeface="HY얕은샘물M" charset="0"/>
              <a:cs typeface="HY얕은샘물M" charset="0"/>
            </a:endParaRPr>
          </a:p>
        </p:txBody>
      </p:sp>
      <p:sp>
        <p:nvSpPr>
          <p:cNvPr id="66569" name="TextBox 9"/>
          <p:cNvSpPr txBox="1">
            <a:spLocks noChangeArrowheads="1"/>
          </p:cNvSpPr>
          <p:nvPr/>
        </p:nvSpPr>
        <p:spPr bwMode="auto">
          <a:xfrm>
            <a:off x="5580063" y="3530600"/>
            <a:ext cx="2435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solidFill>
                  <a:srgbClr val="0070C0"/>
                </a:solidFill>
                <a:ea typeface="HY얕은샘물M" charset="0"/>
                <a:cs typeface="HY얕은샘물M" charset="0"/>
              </a:rPr>
              <a:t>~ Nonlinear dynamics</a:t>
            </a:r>
          </a:p>
          <a:p>
            <a:pPr eaLnBrk="1" hangingPunct="1"/>
            <a:r>
              <a:rPr kumimoji="0" lang="en-US" altLang="ko-KR" sz="1800" b="1">
                <a:solidFill>
                  <a:srgbClr val="0070C0"/>
                </a:solidFill>
                <a:ea typeface="HY얕은샘물M" charset="0"/>
                <a:cs typeface="HY얕은샘물M" charset="0"/>
              </a:rPr>
              <a:t>~ Linear measurements</a:t>
            </a:r>
            <a:endParaRPr kumimoji="0" lang="ko-KR" altLang="en-US" sz="1800" b="1">
              <a:solidFill>
                <a:srgbClr val="0070C0"/>
              </a:solidFill>
              <a:ea typeface="HY얕은샘물M" charset="0"/>
              <a:cs typeface="HY얕은샘물M" charset="0"/>
            </a:endParaRPr>
          </a:p>
        </p:txBody>
      </p:sp>
      <p:sp>
        <p:nvSpPr>
          <p:cNvPr id="66570" name="TextBox 10"/>
          <p:cNvSpPr txBox="1">
            <a:spLocks noChangeArrowheads="1"/>
          </p:cNvSpPr>
          <p:nvPr/>
        </p:nvSpPr>
        <p:spPr bwMode="auto">
          <a:xfrm>
            <a:off x="1363663" y="5430838"/>
            <a:ext cx="1385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2000" b="1">
                <a:ea typeface="HY얕은샘물M" charset="0"/>
                <a:cs typeface="HY얕은샘물M" charset="0"/>
              </a:rPr>
              <a:t>Importance</a:t>
            </a:r>
          </a:p>
          <a:p>
            <a:pPr algn="ctr" eaLnBrk="1" hangingPunct="1"/>
            <a:r>
              <a:rPr kumimoji="0" lang="en-US" altLang="ko-KR" sz="2000" b="1">
                <a:ea typeface="HY얕은샘물M" charset="0"/>
                <a:cs typeface="HY얕은샘물M" charset="0"/>
              </a:rPr>
              <a:t>density</a:t>
            </a:r>
            <a:endParaRPr kumimoji="0" lang="ko-KR" altLang="en-US" sz="2000" b="1">
              <a:ea typeface="HY얕은샘물M" charset="0"/>
              <a:cs typeface="HY얕은샘물M" charset="0"/>
            </a:endParaRPr>
          </a:p>
        </p:txBody>
      </p:sp>
      <p:sp>
        <p:nvSpPr>
          <p:cNvPr id="12" name="모서리가 둥근 직사각형 11"/>
          <p:cNvSpPr/>
          <p:nvPr/>
        </p:nvSpPr>
        <p:spPr>
          <a:xfrm>
            <a:off x="1116013" y="5430838"/>
            <a:ext cx="5759450" cy="708025"/>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 name="Oval 1"/>
          <p:cNvSpPr/>
          <p:nvPr/>
        </p:nvSpPr>
        <p:spPr>
          <a:xfrm>
            <a:off x="5796136" y="1844824"/>
            <a:ext cx="648072" cy="79208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715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G:\LENSE research\Simulation\Matlab\pf_figure\pf_common.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3425825"/>
            <a:ext cx="36004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0" name="Picture 3" descr="G:\LENSE research\Simulation\Matlab\pf_figure\pf_optimal.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3430588"/>
            <a:ext cx="359886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제목 1"/>
          <p:cNvSpPr>
            <a:spLocks noGrp="1"/>
          </p:cNvSpPr>
          <p:nvPr>
            <p:ph type="title"/>
          </p:nvPr>
        </p:nvSpPr>
        <p:spPr>
          <a:xfrm>
            <a:off x="612775" y="228600"/>
            <a:ext cx="8153400" cy="990600"/>
          </a:xfrm>
        </p:spPr>
        <p:txBody>
          <a:bodyPr>
            <a:normAutofit fontScale="90000"/>
          </a:bodyPr>
          <a:lstStyle/>
          <a:p>
            <a:pPr eaLnBrk="1" hangingPunct="1"/>
            <a:r>
              <a:rPr lang="en-US" altLang="ko-KR" sz="4000">
                <a:latin typeface="Tw Cen MT" charset="0"/>
                <a:ea typeface="HY얕은샘물M" charset="0"/>
              </a:rPr>
              <a:t>Particle Filtering for Strongly Nonlinear Systems: Illustrative Examples</a:t>
            </a:r>
            <a:endParaRPr lang="ko-KR" altLang="en-US" sz="4000">
              <a:latin typeface="Tw Cen MT" charset="0"/>
              <a:ea typeface="HY얕은샘물M" charset="0"/>
            </a:endParaRPr>
          </a:p>
        </p:txBody>
      </p:sp>
      <p:sp>
        <p:nvSpPr>
          <p:cNvPr id="68612" name="TextBox 11"/>
          <p:cNvSpPr txBox="1">
            <a:spLocks noChangeArrowheads="1"/>
          </p:cNvSpPr>
          <p:nvPr/>
        </p:nvSpPr>
        <p:spPr bwMode="auto">
          <a:xfrm>
            <a:off x="1344613" y="6116638"/>
            <a:ext cx="23987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just" eaLnBrk="1" hangingPunct="1"/>
            <a:r>
              <a:rPr kumimoji="0" lang="en-US" altLang="ko-KR" sz="1800">
                <a:ea typeface="HY얕은샘물M" charset="0"/>
                <a:cs typeface="HY얕은샘물M" charset="0"/>
              </a:rPr>
              <a:t>RMSE (mean) = </a:t>
            </a:r>
            <a:r>
              <a:rPr kumimoji="0" lang="en-US" altLang="ko-KR" sz="1800">
                <a:solidFill>
                  <a:srgbClr val="FF0000"/>
                </a:solidFill>
                <a:ea typeface="HY얕은샘물M" charset="0"/>
                <a:cs typeface="HY얕은샘물M" charset="0"/>
              </a:rPr>
              <a:t>7.1452</a:t>
            </a:r>
          </a:p>
          <a:p>
            <a:pPr algn="just" eaLnBrk="1" hangingPunct="1"/>
            <a:r>
              <a:rPr kumimoji="0" lang="en-US" altLang="ko-KR" sz="1800">
                <a:ea typeface="HY얕은샘물M" charset="0"/>
                <a:cs typeface="HY얕은샘물M" charset="0"/>
              </a:rPr>
              <a:t>RMSE (mode) = </a:t>
            </a:r>
            <a:r>
              <a:rPr kumimoji="0" lang="en-US" altLang="ko-KR" sz="1800">
                <a:solidFill>
                  <a:srgbClr val="FF0000"/>
                </a:solidFill>
                <a:ea typeface="HY얕은샘물M" charset="0"/>
                <a:cs typeface="HY얕은샘물M" charset="0"/>
              </a:rPr>
              <a:t>9.5829</a:t>
            </a:r>
            <a:endParaRPr kumimoji="0" lang="ko-KR" altLang="en-US" sz="1800">
              <a:solidFill>
                <a:srgbClr val="FF0000"/>
              </a:solidFill>
              <a:ea typeface="HY얕은샘물M" charset="0"/>
              <a:cs typeface="HY얕은샘물M" charset="0"/>
            </a:endParaRPr>
          </a:p>
        </p:txBody>
      </p:sp>
      <p:sp>
        <p:nvSpPr>
          <p:cNvPr id="14" name="TextBox 13"/>
          <p:cNvSpPr txBox="1">
            <a:spLocks noRot="1" noChangeAspect="1" noMove="1" noResize="1" noEditPoints="1" noAdjustHandles="1" noChangeArrowheads="1" noChangeShapeType="1" noTextEdit="1"/>
          </p:cNvSpPr>
          <p:nvPr/>
        </p:nvSpPr>
        <p:spPr>
          <a:xfrm>
            <a:off x="792011" y="4589472"/>
            <a:ext cx="418640" cy="307777"/>
          </a:xfrm>
          <a:prstGeom prst="rect">
            <a:avLst/>
          </a:prstGeom>
          <a:blipFill rotWithShape="1">
            <a:blip r:embed="rId4"/>
            <a:stretch>
              <a:fillRect/>
            </a:stretch>
          </a:blipFill>
        </p:spPr>
        <p:txBody>
          <a:bodyPr/>
          <a:lstStyle/>
          <a:p>
            <a:pPr>
              <a:defRPr/>
            </a:pPr>
            <a:r>
              <a:rPr lang="ko-KR" altLang="en-US">
                <a:noFill/>
              </a:rPr>
              <a:t> </a:t>
            </a:r>
          </a:p>
        </p:txBody>
      </p:sp>
      <p:sp>
        <p:nvSpPr>
          <p:cNvPr id="16" name="TextBox 15"/>
          <p:cNvSpPr txBox="1">
            <a:spLocks noRot="1" noChangeAspect="1" noMove="1" noResize="1" noEditPoints="1" noAdjustHandles="1" noChangeArrowheads="1" noChangeShapeType="1" noTextEdit="1"/>
          </p:cNvSpPr>
          <p:nvPr/>
        </p:nvSpPr>
        <p:spPr>
          <a:xfrm>
            <a:off x="2528727" y="5910878"/>
            <a:ext cx="339003" cy="307777"/>
          </a:xfrm>
          <a:prstGeom prst="rect">
            <a:avLst/>
          </a:prstGeom>
          <a:blipFill rotWithShape="1">
            <a:blip r:embed="rId5"/>
            <a:stretch>
              <a:fillRect/>
            </a:stretch>
          </a:blipFill>
        </p:spPr>
        <p:txBody>
          <a:bodyPr/>
          <a:lstStyle/>
          <a:p>
            <a:pPr>
              <a:defRPr/>
            </a:pPr>
            <a:r>
              <a:rPr lang="ko-KR" altLang="en-US">
                <a:noFill/>
              </a:rPr>
              <a:t> </a:t>
            </a:r>
          </a:p>
        </p:txBody>
      </p:sp>
      <p:sp>
        <p:nvSpPr>
          <p:cNvPr id="18" name="직사각형 17"/>
          <p:cNvSpPr/>
          <p:nvPr/>
        </p:nvSpPr>
        <p:spPr>
          <a:xfrm>
            <a:off x="1323975" y="3633788"/>
            <a:ext cx="2789238" cy="2193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68616" name="TextBox 12"/>
          <p:cNvSpPr txBox="1">
            <a:spLocks noChangeArrowheads="1"/>
          </p:cNvSpPr>
          <p:nvPr/>
        </p:nvSpPr>
        <p:spPr bwMode="auto">
          <a:xfrm>
            <a:off x="5003800" y="6116638"/>
            <a:ext cx="2346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1800">
                <a:ea typeface="HY얕은샘물M" charset="0"/>
                <a:cs typeface="HY얕은샘물M" charset="0"/>
              </a:rPr>
              <a:t>RMSE (mean) = </a:t>
            </a:r>
            <a:r>
              <a:rPr kumimoji="0" lang="en-US" altLang="ko-KR" sz="1800" b="1">
                <a:solidFill>
                  <a:srgbClr val="0070C0"/>
                </a:solidFill>
                <a:ea typeface="HY얕은샘물M" charset="0"/>
                <a:cs typeface="HY얕은샘물M" charset="0"/>
              </a:rPr>
              <a:t>4.7477</a:t>
            </a:r>
          </a:p>
          <a:p>
            <a:pPr algn="ctr" eaLnBrk="1" hangingPunct="1"/>
            <a:r>
              <a:rPr kumimoji="0" lang="en-US" altLang="ko-KR" sz="1800">
                <a:ea typeface="HY얕은샘물M" charset="0"/>
                <a:cs typeface="HY얕은샘물M" charset="0"/>
              </a:rPr>
              <a:t>RMSE (mode) = </a:t>
            </a:r>
            <a:r>
              <a:rPr kumimoji="0" lang="en-US" altLang="ko-KR" sz="1800" b="1">
                <a:solidFill>
                  <a:srgbClr val="0070C0"/>
                </a:solidFill>
                <a:ea typeface="HY얕은샘물M" charset="0"/>
                <a:cs typeface="HY얕은샘물M" charset="0"/>
              </a:rPr>
              <a:t>5.9934</a:t>
            </a:r>
            <a:endParaRPr kumimoji="0" lang="ko-KR" altLang="en-US" sz="1800" b="1">
              <a:solidFill>
                <a:srgbClr val="0070C0"/>
              </a:solidFill>
              <a:ea typeface="HY얕은샘물M" charset="0"/>
              <a:cs typeface="HY얕은샘물M" charset="0"/>
            </a:endParaRPr>
          </a:p>
        </p:txBody>
      </p:sp>
      <p:sp>
        <p:nvSpPr>
          <p:cNvPr id="15" name="TextBox 14"/>
          <p:cNvSpPr txBox="1">
            <a:spLocks noRot="1" noChangeAspect="1" noMove="1" noResize="1" noEditPoints="1" noAdjustHandles="1" noChangeArrowheads="1" noChangeShapeType="1" noTextEdit="1"/>
          </p:cNvSpPr>
          <p:nvPr/>
        </p:nvSpPr>
        <p:spPr>
          <a:xfrm>
            <a:off x="4389228" y="4589472"/>
            <a:ext cx="418640" cy="307777"/>
          </a:xfrm>
          <a:prstGeom prst="rect">
            <a:avLst/>
          </a:prstGeom>
          <a:blipFill rotWithShape="1">
            <a:blip r:embed="rId4"/>
            <a:stretch>
              <a:fillRect/>
            </a:stretch>
          </a:blipFill>
        </p:spPr>
        <p:txBody>
          <a:bodyPr/>
          <a:lstStyle/>
          <a:p>
            <a:pPr>
              <a:defRPr/>
            </a:pPr>
            <a:r>
              <a:rPr lang="ko-KR" altLang="en-US">
                <a:noFill/>
              </a:rPr>
              <a:t> </a:t>
            </a:r>
          </a:p>
        </p:txBody>
      </p:sp>
      <p:sp>
        <p:nvSpPr>
          <p:cNvPr id="17" name="TextBox 16"/>
          <p:cNvSpPr txBox="1">
            <a:spLocks noRot="1" noChangeAspect="1" noMove="1" noResize="1" noEditPoints="1" noAdjustHandles="1" noChangeArrowheads="1" noChangeShapeType="1" noTextEdit="1"/>
          </p:cNvSpPr>
          <p:nvPr/>
        </p:nvSpPr>
        <p:spPr>
          <a:xfrm>
            <a:off x="6130144" y="5910878"/>
            <a:ext cx="339003" cy="307777"/>
          </a:xfrm>
          <a:prstGeom prst="rect">
            <a:avLst/>
          </a:prstGeom>
          <a:blipFill rotWithShape="1">
            <a:blip r:embed="rId5"/>
            <a:stretch>
              <a:fillRect/>
            </a:stretch>
          </a:blipFill>
        </p:spPr>
        <p:txBody>
          <a:bodyPr/>
          <a:lstStyle/>
          <a:p>
            <a:pPr>
              <a:defRPr/>
            </a:pPr>
            <a:r>
              <a:rPr lang="ko-KR" altLang="en-US">
                <a:noFill/>
              </a:rPr>
              <a:t> </a:t>
            </a:r>
          </a:p>
        </p:txBody>
      </p:sp>
      <p:sp>
        <p:nvSpPr>
          <p:cNvPr id="19" name="직사각형 18"/>
          <p:cNvSpPr/>
          <p:nvPr/>
        </p:nvSpPr>
        <p:spPr>
          <a:xfrm>
            <a:off x="4919663" y="3633788"/>
            <a:ext cx="2790825" cy="2193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 name="내용 개체 틀 2"/>
          <p:cNvSpPr>
            <a:spLocks noGrp="1" noRot="1" noChangeAspect="1" noMove="1" noResize="1" noEditPoints="1" noAdjustHandles="1" noChangeArrowheads="1" noChangeShapeType="1" noTextEdit="1"/>
          </p:cNvSpPr>
          <p:nvPr>
            <p:ph sz="quarter" idx="1"/>
          </p:nvPr>
        </p:nvSpPr>
        <p:spPr>
          <a:xfrm>
            <a:off x="612648" y="1600200"/>
            <a:ext cx="8135816" cy="1900808"/>
          </a:xfrm>
          <a:blipFill rotWithShape="1">
            <a:blip r:embed="rId6"/>
            <a:stretch>
              <a:fillRect t="-1608"/>
            </a:stretch>
          </a:blipFill>
          <a:extLst/>
        </p:spPr>
        <p:txBody>
          <a:bodyPr/>
          <a:lstStyle/>
          <a:p>
            <a:pPr eaLnBrk="1" hangingPunct="1">
              <a:defRPr/>
            </a:pPr>
            <a:r>
              <a:rPr lang="ko-KR" altLang="en-US">
                <a:noFill/>
              </a:rPr>
              <a:t> </a:t>
            </a:r>
          </a:p>
        </p:txBody>
      </p:sp>
      <p:sp>
        <p:nvSpPr>
          <p:cNvPr id="68621" name="직사각형 2"/>
          <p:cNvSpPr>
            <a:spLocks noChangeArrowheads="1"/>
          </p:cNvSpPr>
          <p:nvPr/>
        </p:nvSpPr>
        <p:spPr bwMode="auto">
          <a:xfrm>
            <a:off x="2517775" y="3267075"/>
            <a:ext cx="417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b="1">
                <a:ea typeface="HY얕은샘물M" charset="0"/>
                <a:cs typeface="HY얕은샘물M" charset="0"/>
              </a:rPr>
              <a:t>PF</a:t>
            </a:r>
          </a:p>
        </p:txBody>
      </p:sp>
      <p:sp>
        <p:nvSpPr>
          <p:cNvPr id="68622" name="직사각형 3"/>
          <p:cNvSpPr>
            <a:spLocks noChangeArrowheads="1"/>
          </p:cNvSpPr>
          <p:nvPr/>
        </p:nvSpPr>
        <p:spPr bwMode="auto">
          <a:xfrm>
            <a:off x="4476750" y="3267075"/>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b="1">
                <a:ea typeface="HY얕은샘물M" charset="0"/>
                <a:cs typeface="HY얕은샘물M" charset="0"/>
              </a:rPr>
              <a:t>PF with optimal importance function</a:t>
            </a:r>
          </a:p>
        </p:txBody>
      </p:sp>
      <p:sp>
        <p:nvSpPr>
          <p:cNvPr id="68623" name="TextBox 24"/>
          <p:cNvSpPr txBox="1">
            <a:spLocks noChangeArrowheads="1"/>
          </p:cNvSpPr>
          <p:nvPr/>
        </p:nvSpPr>
        <p:spPr bwMode="auto">
          <a:xfrm>
            <a:off x="7820025" y="6107113"/>
            <a:ext cx="1201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200">
                <a:ea typeface="Arial" charset="0"/>
                <a:cs typeface="Arial" charset="0"/>
              </a:rPr>
              <a:t>States</a:t>
            </a:r>
          </a:p>
          <a:p>
            <a:pPr eaLnBrk="1" hangingPunct="1"/>
            <a:r>
              <a:rPr kumimoji="0" lang="en-US" altLang="ko-KR" sz="1200">
                <a:ea typeface="Arial" charset="0"/>
                <a:cs typeface="Arial" charset="0"/>
              </a:rPr>
              <a:t>Estimates (mean)</a:t>
            </a:r>
            <a:endParaRPr kumimoji="0" lang="en-US" altLang="ko-KR" sz="1200">
              <a:latin typeface="바탕" charset="0"/>
              <a:ea typeface="Arial" charset="0"/>
              <a:cs typeface="Arial" charset="0"/>
            </a:endParaRPr>
          </a:p>
          <a:p>
            <a:pPr eaLnBrk="1" hangingPunct="1"/>
            <a:r>
              <a:rPr kumimoji="0" lang="en-US" altLang="ko-KR" sz="1200">
                <a:ea typeface="Arial" charset="0"/>
                <a:cs typeface="Arial" charset="0"/>
              </a:rPr>
              <a:t>Estimates (mode)</a:t>
            </a:r>
            <a:endParaRPr kumimoji="0" lang="ko-KR" altLang="en-US" sz="1200">
              <a:ea typeface="나눔고딕" charset="0"/>
            </a:endParaRPr>
          </a:p>
        </p:txBody>
      </p:sp>
      <p:cxnSp>
        <p:nvCxnSpPr>
          <p:cNvPr id="68624" name="직선 연결선 25"/>
          <p:cNvCxnSpPr>
            <a:cxnSpLocks noChangeShapeType="1"/>
          </p:cNvCxnSpPr>
          <p:nvPr/>
        </p:nvCxnSpPr>
        <p:spPr bwMode="auto">
          <a:xfrm>
            <a:off x="7564438" y="6424613"/>
            <a:ext cx="234950" cy="0"/>
          </a:xfrm>
          <a:prstGeom prst="line">
            <a:avLst/>
          </a:prstGeom>
          <a:noFill/>
          <a:ln w="15875">
            <a:solidFill>
              <a:srgbClr val="0060B6"/>
            </a:solidFill>
            <a:round/>
            <a:headEnd/>
            <a:tailEnd/>
          </a:ln>
          <a:extLst>
            <a:ext uri="{909E8E84-426E-40DD-AFC4-6F175D3DCCD1}">
              <a14:hiddenFill xmlns:a14="http://schemas.microsoft.com/office/drawing/2010/main">
                <a:noFill/>
              </a14:hiddenFill>
            </a:ext>
          </a:extLst>
        </p:spPr>
      </p:cxnSp>
      <p:cxnSp>
        <p:nvCxnSpPr>
          <p:cNvPr id="68625" name="직선 연결선 26"/>
          <p:cNvCxnSpPr>
            <a:cxnSpLocks noChangeShapeType="1"/>
          </p:cNvCxnSpPr>
          <p:nvPr/>
        </p:nvCxnSpPr>
        <p:spPr bwMode="auto">
          <a:xfrm>
            <a:off x="7564438" y="6249988"/>
            <a:ext cx="234950"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28" name="직사각형 27"/>
          <p:cNvSpPr/>
          <p:nvPr/>
        </p:nvSpPr>
        <p:spPr bwMode="auto">
          <a:xfrm>
            <a:off x="7462838" y="6116638"/>
            <a:ext cx="1558925" cy="636587"/>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lIns="0" tIns="0" rIns="0" bIns="0" anchor="ctr"/>
          <a:lstStyle/>
          <a:p>
            <a:pPr defTabSz="801688" eaLnBrk="0" latinLnBrk="0" hangingPunct="0">
              <a:defRPr/>
            </a:pPr>
            <a:endParaRPr lang="ko-KR" altLang="en-US" sz="1600"/>
          </a:p>
        </p:txBody>
      </p:sp>
      <p:cxnSp>
        <p:nvCxnSpPr>
          <p:cNvPr id="68627" name="직선 연결선 29"/>
          <p:cNvCxnSpPr>
            <a:cxnSpLocks noChangeShapeType="1"/>
          </p:cNvCxnSpPr>
          <p:nvPr/>
        </p:nvCxnSpPr>
        <p:spPr bwMode="auto">
          <a:xfrm>
            <a:off x="7564438" y="6611938"/>
            <a:ext cx="234950" cy="0"/>
          </a:xfrm>
          <a:prstGeom prst="line">
            <a:avLst/>
          </a:prstGeom>
          <a:noFill/>
          <a:ln w="15875">
            <a:solidFill>
              <a:srgbClr val="92D050"/>
            </a:solidFill>
            <a:round/>
            <a:headEnd/>
            <a:tailEnd/>
          </a:ln>
          <a:extLst>
            <a:ext uri="{909E8E84-426E-40DD-AFC4-6F175D3DCCD1}">
              <a14:hiddenFill xmlns:a14="http://schemas.microsoft.com/office/drawing/2010/main">
                <a:noFill/>
              </a14:hiddenFill>
            </a:ext>
          </a:extLst>
        </p:spPr>
      </p:cxnSp>
      <p:sp>
        <p:nvSpPr>
          <p:cNvPr id="68628" name="TextBox 4"/>
          <p:cNvSpPr txBox="1">
            <a:spLocks noChangeArrowheads="1"/>
          </p:cNvSpPr>
          <p:nvPr/>
        </p:nvSpPr>
        <p:spPr bwMode="auto">
          <a:xfrm>
            <a:off x="4564063" y="2216150"/>
            <a:ext cx="1343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solidFill>
                  <a:srgbClr val="0070C0"/>
                </a:solidFill>
                <a:ea typeface="HY얕은샘물M" charset="0"/>
                <a:cs typeface="HY얕은샘물M" charset="0"/>
              </a:rPr>
              <a:t>~ Nonlinear</a:t>
            </a:r>
          </a:p>
          <a:p>
            <a:pPr eaLnBrk="1" hangingPunct="1"/>
            <a:r>
              <a:rPr kumimoji="0" lang="en-US" altLang="ko-KR" sz="1800" b="1">
                <a:solidFill>
                  <a:srgbClr val="0070C0"/>
                </a:solidFill>
                <a:ea typeface="HY얕은샘물M" charset="0"/>
                <a:cs typeface="HY얕은샘물M" charset="0"/>
              </a:rPr>
              <a:t>~ Linear</a:t>
            </a:r>
            <a:endParaRPr kumimoji="0" lang="ko-KR" altLang="en-US" sz="1800" b="1">
              <a:solidFill>
                <a:srgbClr val="0070C0"/>
              </a:solidFill>
              <a:ea typeface="HY얕은샘물M" charset="0"/>
              <a:cs typeface="HY얕은샘물M" charset="0"/>
            </a:endParaRPr>
          </a:p>
        </p:txBody>
      </p:sp>
    </p:spTree>
    <p:extLst>
      <p:ext uri="{BB962C8B-B14F-4D97-AF65-F5344CB8AC3E}">
        <p14:creationId xmlns:p14="http://schemas.microsoft.com/office/powerpoint/2010/main" val="25594958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PF: Resampling</a:t>
            </a:r>
            <a:endParaRPr lang="ko-KR" altLang="en-US">
              <a:latin typeface="Tw Cen MT" charset="0"/>
              <a:ea typeface="HY얕은샘물M" charset="0"/>
            </a:endParaRPr>
          </a:p>
        </p:txBody>
      </p:sp>
      <p:sp>
        <p:nvSpPr>
          <p:cNvPr id="4" name="TextBox 3"/>
          <p:cNvSpPr txBox="1">
            <a:spLocks noRot="1" noChangeAspect="1" noMove="1" noResize="1" noEditPoints="1" noAdjustHandles="1" noChangeArrowheads="1" noChangeShapeType="1" noTextEdit="1"/>
          </p:cNvSpPr>
          <p:nvPr/>
        </p:nvSpPr>
        <p:spPr>
          <a:xfrm>
            <a:off x="969566" y="2780928"/>
            <a:ext cx="3469540" cy="391582"/>
          </a:xfrm>
          <a:prstGeom prst="rect">
            <a:avLst/>
          </a:prstGeom>
          <a:blipFill rotWithShape="1">
            <a:blip r:embed="rId3"/>
            <a:stretch>
              <a:fillRect l="-1406" t="-7813" b="-25000"/>
            </a:stretch>
          </a:blipFill>
        </p:spPr>
        <p:txBody>
          <a:bodyPr/>
          <a:lstStyle/>
          <a:p>
            <a:pPr>
              <a:defRPr/>
            </a:pPr>
            <a:r>
              <a:rPr lang="ko-KR" altLang="en-US">
                <a:noFill/>
              </a:rPr>
              <a:t> </a:t>
            </a:r>
          </a:p>
        </p:txBody>
      </p:sp>
      <p:sp>
        <p:nvSpPr>
          <p:cNvPr id="69635" name="내용 개체 틀 2"/>
          <p:cNvSpPr>
            <a:spLocks noGrp="1"/>
          </p:cNvSpPr>
          <p:nvPr>
            <p:ph sz="quarter" idx="1"/>
          </p:nvPr>
        </p:nvSpPr>
        <p:spPr>
          <a:xfrm>
            <a:off x="395536" y="1628800"/>
            <a:ext cx="8531226" cy="1108720"/>
          </a:xfrm>
        </p:spPr>
        <p:txBody>
          <a:bodyPr>
            <a:noAutofit/>
          </a:bodyPr>
          <a:lstStyle/>
          <a:p>
            <a:pPr eaLnBrk="1" hangingPunct="1"/>
            <a:r>
              <a:rPr lang="en-US" altLang="ko-KR" sz="2400" dirty="0">
                <a:latin typeface="Tw Cen MT" charset="0"/>
                <a:ea typeface="HY얕은샘물M" charset="0"/>
              </a:rPr>
              <a:t>O</a:t>
            </a:r>
            <a:r>
              <a:rPr lang="en-US" altLang="ko-KR" sz="2400" dirty="0" smtClean="0">
                <a:latin typeface="Tw Cen MT" charset="0"/>
                <a:ea typeface="HY얕은샘물M" charset="0"/>
              </a:rPr>
              <a:t>ptimal </a:t>
            </a:r>
            <a:r>
              <a:rPr lang="en-US" altLang="ko-KR" sz="2400" dirty="0">
                <a:latin typeface="Tw Cen MT" charset="0"/>
                <a:ea typeface="HY얕은샘물M" charset="0"/>
              </a:rPr>
              <a:t>importance </a:t>
            </a:r>
            <a:r>
              <a:rPr lang="en-US" altLang="ko-KR" sz="2400" dirty="0" smtClean="0">
                <a:latin typeface="Tw Cen MT" charset="0"/>
                <a:ea typeface="HY얕은샘물M" charset="0"/>
              </a:rPr>
              <a:t>function calculation is not possible in general.</a:t>
            </a:r>
            <a:endParaRPr lang="en-US" altLang="ko-KR" sz="2400" dirty="0">
              <a:latin typeface="Tw Cen MT" charset="0"/>
              <a:ea typeface="HY얕은샘물M" charset="0"/>
            </a:endParaRPr>
          </a:p>
          <a:p>
            <a:pPr eaLnBrk="1" hangingPunct="1"/>
            <a:r>
              <a:rPr lang="en-US" altLang="ko-KR" sz="2400" dirty="0">
                <a:latin typeface="Tw Cen MT" charset="0"/>
                <a:ea typeface="HY얕은샘물M" charset="0"/>
              </a:rPr>
              <a:t>Resampling </a:t>
            </a:r>
            <a:r>
              <a:rPr lang="en-US" altLang="ko-KR" sz="2400" dirty="0">
                <a:latin typeface="Arial" charset="0"/>
                <a:ea typeface="HY얕은샘물M" charset="0"/>
                <a:cs typeface="Arial" charset="0"/>
              </a:rPr>
              <a:t>→ </a:t>
            </a:r>
            <a:r>
              <a:rPr lang="en-US" altLang="ko-KR" sz="2400" dirty="0">
                <a:latin typeface="Tw Cen MT" charset="0"/>
                <a:ea typeface="HY얕은샘물M" charset="0"/>
              </a:rPr>
              <a:t>Removing small weights and equalizing weights</a:t>
            </a:r>
          </a:p>
          <a:p>
            <a:pPr eaLnBrk="1" hangingPunct="1">
              <a:buFont typeface="Wingdings" charset="0"/>
              <a:buNone/>
            </a:pPr>
            <a:endParaRPr lang="ko-KR" altLang="en-US" sz="2400" b="1" dirty="0">
              <a:latin typeface="Tw Cen MT" charset="0"/>
              <a:ea typeface="HY얕은샘물M" charset="0"/>
            </a:endParaRPr>
          </a:p>
        </p:txBody>
      </p:sp>
      <p:grpSp>
        <p:nvGrpSpPr>
          <p:cNvPr id="3" name="그룹 2"/>
          <p:cNvGrpSpPr>
            <a:grpSpLocks/>
          </p:cNvGrpSpPr>
          <p:nvPr/>
        </p:nvGrpSpPr>
        <p:grpSpPr bwMode="auto">
          <a:xfrm>
            <a:off x="755650" y="4497388"/>
            <a:ext cx="7632700" cy="1017587"/>
            <a:chOff x="755576" y="4437410"/>
            <a:chExt cx="7632848" cy="1016792"/>
          </a:xfrm>
        </p:grpSpPr>
        <p:cxnSp>
          <p:nvCxnSpPr>
            <p:cNvPr id="9" name="직선 연결선 8"/>
            <p:cNvCxnSpPr/>
            <p:nvPr/>
          </p:nvCxnSpPr>
          <p:spPr>
            <a:xfrm>
              <a:off x="965130" y="4922805"/>
              <a:ext cx="72058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965130" y="4743558"/>
              <a:ext cx="0" cy="360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직선 연결선 13"/>
            <p:cNvCxnSpPr/>
            <p:nvPr/>
          </p:nvCxnSpPr>
          <p:spPr>
            <a:xfrm>
              <a:off x="8164583" y="4746730"/>
              <a:ext cx="0" cy="360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1668407" y="4746730"/>
              <a:ext cx="0" cy="360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직선 연결선 15"/>
            <p:cNvCxnSpPr/>
            <p:nvPr/>
          </p:nvCxnSpPr>
          <p:spPr>
            <a:xfrm>
              <a:off x="1992263" y="4746730"/>
              <a:ext cx="0" cy="360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직선 연결선 16"/>
            <p:cNvCxnSpPr/>
            <p:nvPr/>
          </p:nvCxnSpPr>
          <p:spPr>
            <a:xfrm>
              <a:off x="3203548" y="4746730"/>
              <a:ext cx="0" cy="360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3667107" y="4746730"/>
              <a:ext cx="0" cy="360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직선 연결선 18"/>
            <p:cNvCxnSpPr/>
            <p:nvPr/>
          </p:nvCxnSpPr>
          <p:spPr>
            <a:xfrm>
              <a:off x="5480068" y="4746730"/>
              <a:ext cx="0" cy="360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직선 연결선 19"/>
            <p:cNvCxnSpPr/>
            <p:nvPr/>
          </p:nvCxnSpPr>
          <p:spPr>
            <a:xfrm>
              <a:off x="5791224" y="4746730"/>
              <a:ext cx="0" cy="3600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Rot="1" noChangeAspect="1" noMove="1" noResize="1" noEditPoints="1" noAdjustHandles="1" noChangeArrowheads="1" noChangeShapeType="1" noTextEdit="1"/>
            </p:cNvSpPr>
            <p:nvPr/>
          </p:nvSpPr>
          <p:spPr>
            <a:xfrm>
              <a:off x="755576" y="5115648"/>
              <a:ext cx="394256" cy="338554"/>
            </a:xfrm>
            <a:prstGeom prst="rect">
              <a:avLst/>
            </a:prstGeom>
            <a:blipFill rotWithShape="1">
              <a:blip r:embed="rId4"/>
              <a:stretch>
                <a:fillRect/>
              </a:stretch>
            </a:blipFill>
          </p:spPr>
          <p:txBody>
            <a:bodyPr/>
            <a:lstStyle/>
            <a:p>
              <a:pPr>
                <a:defRPr/>
              </a:pPr>
              <a:r>
                <a:rPr lang="ko-KR" altLang="en-US">
                  <a:noFill/>
                </a:rPr>
                <a:t> </a:t>
              </a:r>
            </a:p>
          </p:txBody>
        </p:sp>
        <p:sp>
          <p:nvSpPr>
            <p:cNvPr id="24" name="TextBox 23"/>
            <p:cNvSpPr txBox="1">
              <a:spLocks noRot="1" noChangeAspect="1" noMove="1" noResize="1" noEditPoints="1" noAdjustHandles="1" noChangeArrowheads="1" noChangeShapeType="1" noTextEdit="1"/>
            </p:cNvSpPr>
            <p:nvPr/>
          </p:nvSpPr>
          <p:spPr>
            <a:xfrm>
              <a:off x="7955050" y="5072067"/>
              <a:ext cx="394256" cy="338554"/>
            </a:xfrm>
            <a:prstGeom prst="rect">
              <a:avLst/>
            </a:prstGeom>
            <a:blipFill rotWithShape="1">
              <a:blip r:embed="rId5"/>
              <a:stretch>
                <a:fillRect/>
              </a:stretch>
            </a:blipFill>
          </p:spPr>
          <p:txBody>
            <a:bodyPr/>
            <a:lstStyle/>
            <a:p>
              <a:pPr>
                <a:defRPr/>
              </a:pPr>
              <a:r>
                <a:rPr lang="ko-KR" altLang="en-US">
                  <a:noFill/>
                </a:rPr>
                <a:t> </a:t>
              </a:r>
            </a:p>
          </p:txBody>
        </p:sp>
        <p:sp>
          <p:nvSpPr>
            <p:cNvPr id="23" name="TextBox 22"/>
            <p:cNvSpPr txBox="1">
              <a:spLocks noRot="1" noChangeAspect="1" noMove="1" noResize="1" noEditPoints="1" noAdjustHandles="1" noChangeArrowheads="1" noChangeShapeType="1" noTextEdit="1"/>
            </p:cNvSpPr>
            <p:nvPr/>
          </p:nvSpPr>
          <p:spPr>
            <a:xfrm>
              <a:off x="1445568" y="4445723"/>
              <a:ext cx="450792" cy="307777"/>
            </a:xfrm>
            <a:prstGeom prst="rect">
              <a:avLst/>
            </a:prstGeom>
            <a:blipFill rotWithShape="1">
              <a:blip r:embed="rId6"/>
              <a:stretch>
                <a:fillRect/>
              </a:stretch>
            </a:blipFill>
          </p:spPr>
          <p:txBody>
            <a:bodyPr/>
            <a:lstStyle/>
            <a:p>
              <a:pPr>
                <a:defRPr/>
              </a:pPr>
              <a:r>
                <a:rPr lang="ko-KR" altLang="en-US">
                  <a:noFill/>
                </a:rPr>
                <a:t> </a:t>
              </a:r>
            </a:p>
          </p:txBody>
        </p:sp>
        <p:sp>
          <p:nvSpPr>
            <p:cNvPr id="26" name="TextBox 25"/>
            <p:cNvSpPr txBox="1">
              <a:spLocks noRot="1" noChangeAspect="1" noMove="1" noResize="1" noEditPoints="1" noAdjustHandles="1" noChangeArrowheads="1" noChangeShapeType="1" noTextEdit="1"/>
            </p:cNvSpPr>
            <p:nvPr/>
          </p:nvSpPr>
          <p:spPr>
            <a:xfrm>
              <a:off x="1765826" y="4445723"/>
              <a:ext cx="455070" cy="307777"/>
            </a:xfrm>
            <a:prstGeom prst="rect">
              <a:avLst/>
            </a:prstGeom>
            <a:blipFill rotWithShape="1">
              <a:blip r:embed="rId7"/>
              <a:stretch>
                <a:fillRect/>
              </a:stretch>
            </a:blipFill>
          </p:spPr>
          <p:txBody>
            <a:bodyPr/>
            <a:lstStyle/>
            <a:p>
              <a:pPr>
                <a:defRPr/>
              </a:pPr>
              <a:r>
                <a:rPr lang="ko-KR" altLang="en-US">
                  <a:noFill/>
                </a:rPr>
                <a:t> </a:t>
              </a:r>
            </a:p>
          </p:txBody>
        </p:sp>
        <p:sp>
          <p:nvSpPr>
            <p:cNvPr id="27" name="TextBox 26"/>
            <p:cNvSpPr txBox="1">
              <a:spLocks noRot="1" noChangeAspect="1" noMove="1" noResize="1" noEditPoints="1" noAdjustHandles="1" noChangeArrowheads="1" noChangeShapeType="1" noTextEdit="1"/>
            </p:cNvSpPr>
            <p:nvPr/>
          </p:nvSpPr>
          <p:spPr>
            <a:xfrm>
              <a:off x="2978619" y="4437410"/>
              <a:ext cx="455070" cy="307777"/>
            </a:xfrm>
            <a:prstGeom prst="rect">
              <a:avLst/>
            </a:prstGeom>
            <a:blipFill rotWithShape="1">
              <a:blip r:embed="rId8"/>
              <a:stretch>
                <a:fillRect/>
              </a:stretch>
            </a:blipFill>
          </p:spPr>
          <p:txBody>
            <a:bodyPr/>
            <a:lstStyle/>
            <a:p>
              <a:pPr>
                <a:defRPr/>
              </a:pPr>
              <a:r>
                <a:rPr lang="ko-KR" altLang="en-US">
                  <a:noFill/>
                </a:rPr>
                <a:t> </a:t>
              </a:r>
            </a:p>
          </p:txBody>
        </p:sp>
        <p:sp>
          <p:nvSpPr>
            <p:cNvPr id="28" name="TextBox 27"/>
            <p:cNvSpPr txBox="1">
              <a:spLocks noRot="1" noChangeAspect="1" noMove="1" noResize="1" noEditPoints="1" noAdjustHandles="1" noChangeArrowheads="1" noChangeShapeType="1" noTextEdit="1"/>
            </p:cNvSpPr>
            <p:nvPr/>
          </p:nvSpPr>
          <p:spPr>
            <a:xfrm>
              <a:off x="3437939" y="4437410"/>
              <a:ext cx="455070" cy="307777"/>
            </a:xfrm>
            <a:prstGeom prst="rect">
              <a:avLst/>
            </a:prstGeom>
            <a:blipFill rotWithShape="1">
              <a:blip r:embed="rId9"/>
              <a:stretch>
                <a:fillRect/>
              </a:stretch>
            </a:blipFill>
          </p:spPr>
          <p:txBody>
            <a:bodyPr/>
            <a:lstStyle/>
            <a:p>
              <a:pPr>
                <a:defRPr/>
              </a:pPr>
              <a:r>
                <a:rPr lang="ko-KR" altLang="en-US">
                  <a:noFill/>
                </a:rPr>
                <a:t> </a:t>
              </a:r>
            </a:p>
          </p:txBody>
        </p:sp>
        <p:sp>
          <p:nvSpPr>
            <p:cNvPr id="29" name="TextBox 28"/>
            <p:cNvSpPr txBox="1">
              <a:spLocks noRot="1" noChangeAspect="1" noMove="1" noResize="1" noEditPoints="1" noAdjustHandles="1" noChangeArrowheads="1" noChangeShapeType="1" noTextEdit="1"/>
            </p:cNvSpPr>
            <p:nvPr/>
          </p:nvSpPr>
          <p:spPr>
            <a:xfrm>
              <a:off x="5253631" y="4440311"/>
              <a:ext cx="455070" cy="310150"/>
            </a:xfrm>
            <a:prstGeom prst="rect">
              <a:avLst/>
            </a:prstGeom>
            <a:blipFill rotWithShape="1">
              <a:blip r:embed="rId10"/>
              <a:stretch>
                <a:fillRect/>
              </a:stretch>
            </a:blipFill>
          </p:spPr>
          <p:txBody>
            <a:bodyPr/>
            <a:lstStyle/>
            <a:p>
              <a:pPr>
                <a:defRPr/>
              </a:pPr>
              <a:r>
                <a:rPr lang="ko-KR" altLang="en-US">
                  <a:noFill/>
                </a:rPr>
                <a:t> </a:t>
              </a:r>
            </a:p>
          </p:txBody>
        </p:sp>
        <p:sp>
          <p:nvSpPr>
            <p:cNvPr id="30" name="TextBox 29"/>
            <p:cNvSpPr txBox="1">
              <a:spLocks noRot="1" noChangeAspect="1" noMove="1" noResize="1" noEditPoints="1" noAdjustHandles="1" noChangeArrowheads="1" noChangeShapeType="1" noTextEdit="1"/>
            </p:cNvSpPr>
            <p:nvPr/>
          </p:nvSpPr>
          <p:spPr>
            <a:xfrm>
              <a:off x="5554179" y="4450997"/>
              <a:ext cx="455070" cy="307777"/>
            </a:xfrm>
            <a:prstGeom prst="rect">
              <a:avLst/>
            </a:prstGeom>
            <a:blipFill rotWithShape="1">
              <a:blip r:embed="rId11"/>
              <a:stretch>
                <a:fillRect/>
              </a:stretch>
            </a:blipFill>
          </p:spPr>
          <p:txBody>
            <a:bodyPr/>
            <a:lstStyle/>
            <a:p>
              <a:pPr>
                <a:defRPr/>
              </a:pPr>
              <a:r>
                <a:rPr lang="ko-KR" altLang="en-US">
                  <a:noFill/>
                </a:rPr>
                <a:t> </a:t>
              </a:r>
            </a:p>
          </p:txBody>
        </p:sp>
        <p:sp>
          <p:nvSpPr>
            <p:cNvPr id="31" name="TextBox 30"/>
            <p:cNvSpPr txBox="1">
              <a:spLocks noRot="1" noChangeAspect="1" noMove="1" noResize="1" noEditPoints="1" noAdjustHandles="1" noChangeArrowheads="1" noChangeShapeType="1" noTextEdit="1"/>
            </p:cNvSpPr>
            <p:nvPr/>
          </p:nvSpPr>
          <p:spPr>
            <a:xfrm>
              <a:off x="7936918" y="4438114"/>
              <a:ext cx="451506" cy="307777"/>
            </a:xfrm>
            <a:prstGeom prst="rect">
              <a:avLst/>
            </a:prstGeom>
            <a:blipFill rotWithShape="1">
              <a:blip r:embed="rId12"/>
              <a:stretch>
                <a:fillRect/>
              </a:stretch>
            </a:blipFill>
          </p:spPr>
          <p:txBody>
            <a:bodyPr/>
            <a:lstStyle/>
            <a:p>
              <a:pPr>
                <a:defRPr/>
              </a:pPr>
              <a:r>
                <a:rPr lang="ko-KR" altLang="en-US">
                  <a:noFill/>
                </a:rPr>
                <a:t> </a:t>
              </a:r>
            </a:p>
          </p:txBody>
        </p:sp>
        <p:cxnSp>
          <p:nvCxnSpPr>
            <p:cNvPr id="43" name="직선 연결선 42"/>
            <p:cNvCxnSpPr/>
            <p:nvPr/>
          </p:nvCxnSpPr>
          <p:spPr>
            <a:xfrm>
              <a:off x="5978552" y="4745144"/>
              <a:ext cx="0" cy="36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a:spLocks noRot="1" noChangeAspect="1" noMove="1" noResize="1" noEditPoints="1" noAdjustHandles="1" noChangeArrowheads="1" noChangeShapeType="1" noTextEdit="1"/>
            </p:cNvSpPr>
            <p:nvPr/>
          </p:nvSpPr>
          <p:spPr>
            <a:xfrm>
              <a:off x="5760602" y="4445722"/>
              <a:ext cx="455070" cy="307777"/>
            </a:xfrm>
            <a:prstGeom prst="rect">
              <a:avLst/>
            </a:prstGeom>
            <a:blipFill rotWithShape="1">
              <a:blip r:embed="rId13"/>
              <a:stretch>
                <a:fillRect/>
              </a:stretch>
            </a:blipFill>
          </p:spPr>
          <p:txBody>
            <a:bodyPr/>
            <a:lstStyle/>
            <a:p>
              <a:pPr>
                <a:defRPr/>
              </a:pPr>
              <a:r>
                <a:rPr lang="ko-KR" altLang="en-US">
                  <a:noFill/>
                </a:rPr>
                <a:t> </a:t>
              </a:r>
            </a:p>
          </p:txBody>
        </p:sp>
        <p:sp>
          <p:nvSpPr>
            <p:cNvPr id="45" name="TextBox 44"/>
            <p:cNvSpPr txBox="1">
              <a:spLocks noRot="1" noChangeAspect="1" noMove="1" noResize="1" noEditPoints="1" noAdjustHandles="1" noChangeArrowheads="1" noChangeShapeType="1" noTextEdit="1"/>
            </p:cNvSpPr>
            <p:nvPr/>
          </p:nvSpPr>
          <p:spPr>
            <a:xfrm>
              <a:off x="6963777" y="4440311"/>
              <a:ext cx="455070" cy="307777"/>
            </a:xfrm>
            <a:prstGeom prst="rect">
              <a:avLst/>
            </a:prstGeom>
            <a:blipFill rotWithShape="1">
              <a:blip r:embed="rId14"/>
              <a:stretch>
                <a:fillRect/>
              </a:stretch>
            </a:blipFill>
          </p:spPr>
          <p:txBody>
            <a:bodyPr/>
            <a:lstStyle/>
            <a:p>
              <a:pPr>
                <a:defRPr/>
              </a:pPr>
              <a:r>
                <a:rPr lang="ko-KR" altLang="en-US">
                  <a:noFill/>
                </a:rPr>
                <a:t> </a:t>
              </a:r>
            </a:p>
          </p:txBody>
        </p:sp>
        <p:cxnSp>
          <p:nvCxnSpPr>
            <p:cNvPr id="46" name="직선 연결선 45"/>
            <p:cNvCxnSpPr/>
            <p:nvPr/>
          </p:nvCxnSpPr>
          <p:spPr>
            <a:xfrm>
              <a:off x="7181901" y="4745144"/>
              <a:ext cx="0" cy="360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그룹 4"/>
          <p:cNvGrpSpPr>
            <a:grpSpLocks/>
          </p:cNvGrpSpPr>
          <p:nvPr/>
        </p:nvGrpSpPr>
        <p:grpSpPr bwMode="auto">
          <a:xfrm>
            <a:off x="984250" y="4975225"/>
            <a:ext cx="7186613" cy="1046163"/>
            <a:chOff x="983667" y="4914618"/>
            <a:chExt cx="7187785" cy="1045736"/>
          </a:xfrm>
        </p:grpSpPr>
        <p:cxnSp>
          <p:nvCxnSpPr>
            <p:cNvPr id="32" name="직선 화살표 연결선 31"/>
            <p:cNvCxnSpPr/>
            <p:nvPr/>
          </p:nvCxnSpPr>
          <p:spPr>
            <a:xfrm flipV="1">
              <a:off x="1386958"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p:nvPr/>
          </p:nvCxnSpPr>
          <p:spPr>
            <a:xfrm flipV="1">
              <a:off x="2187188"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flipV="1">
              <a:off x="2989007"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flipV="1">
              <a:off x="3789237"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flipV="1">
              <a:off x="4589468"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flipV="1">
              <a:off x="5389698"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flipV="1">
              <a:off x="6191516"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flipV="1">
              <a:off x="6991747"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cxnSp>
          <p:nvCxnSpPr>
            <p:cNvPr id="41" name="직선 화살표 연결선 40"/>
            <p:cNvCxnSpPr/>
            <p:nvPr/>
          </p:nvCxnSpPr>
          <p:spPr>
            <a:xfrm flipV="1">
              <a:off x="7791977" y="4914618"/>
              <a:ext cx="0" cy="720431"/>
            </a:xfrm>
            <a:prstGeom prst="straightConnector1">
              <a:avLst/>
            </a:prstGeom>
            <a:ln w="12700">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47" name="TextBox 46"/>
            <p:cNvSpPr txBox="1">
              <a:spLocks noRot="1" noChangeAspect="1" noMove="1" noResize="1" noEditPoints="1" noAdjustHandles="1" noChangeArrowheads="1" noChangeShapeType="1" noTextEdit="1"/>
            </p:cNvSpPr>
            <p:nvPr/>
          </p:nvSpPr>
          <p:spPr>
            <a:xfrm>
              <a:off x="983667" y="5636588"/>
              <a:ext cx="819740" cy="307777"/>
            </a:xfrm>
            <a:prstGeom prst="rect">
              <a:avLst/>
            </a:prstGeom>
            <a:blipFill rotWithShape="1">
              <a:blip r:embed="rId15"/>
              <a:stretch>
                <a:fillRect b="-22000"/>
              </a:stretch>
            </a:blipFill>
          </p:spPr>
          <p:txBody>
            <a:bodyPr/>
            <a:lstStyle/>
            <a:p>
              <a:pPr>
                <a:defRPr/>
              </a:pPr>
              <a:r>
                <a:rPr lang="ko-KR" altLang="en-US">
                  <a:noFill/>
                </a:rPr>
                <a:t> </a:t>
              </a:r>
            </a:p>
          </p:txBody>
        </p:sp>
        <p:sp>
          <p:nvSpPr>
            <p:cNvPr id="42" name="직사각형 41"/>
            <p:cNvSpPr>
              <a:spLocks noRot="1" noChangeAspect="1" noMove="1" noResize="1" noEditPoints="1" noAdjustHandles="1" noChangeArrowheads="1" noChangeShapeType="1" noTextEdit="1"/>
            </p:cNvSpPr>
            <p:nvPr/>
          </p:nvSpPr>
          <p:spPr>
            <a:xfrm>
              <a:off x="1775148" y="5639062"/>
              <a:ext cx="828296" cy="307777"/>
            </a:xfrm>
            <a:prstGeom prst="rect">
              <a:avLst/>
            </a:prstGeom>
            <a:blipFill rotWithShape="1">
              <a:blip r:embed="rId16"/>
              <a:stretch>
                <a:fillRect b="-22000"/>
              </a:stretch>
            </a:blipFill>
          </p:spPr>
          <p:txBody>
            <a:bodyPr/>
            <a:lstStyle/>
            <a:p>
              <a:pPr>
                <a:defRPr/>
              </a:pPr>
              <a:r>
                <a:rPr lang="ko-KR" altLang="en-US">
                  <a:noFill/>
                </a:rPr>
                <a:t> </a:t>
              </a:r>
            </a:p>
          </p:txBody>
        </p:sp>
        <p:sp>
          <p:nvSpPr>
            <p:cNvPr id="48" name="직사각형 47"/>
            <p:cNvSpPr>
              <a:spLocks noRot="1" noChangeAspect="1" noMove="1" noResize="1" noEditPoints="1" noAdjustHandles="1" noChangeArrowheads="1" noChangeShapeType="1" noTextEdit="1"/>
            </p:cNvSpPr>
            <p:nvPr/>
          </p:nvSpPr>
          <p:spPr>
            <a:xfrm>
              <a:off x="2579514" y="5640642"/>
              <a:ext cx="828296" cy="307777"/>
            </a:xfrm>
            <a:prstGeom prst="rect">
              <a:avLst/>
            </a:prstGeom>
            <a:blipFill rotWithShape="1">
              <a:blip r:embed="rId17"/>
              <a:stretch>
                <a:fillRect b="-19608"/>
              </a:stretch>
            </a:blipFill>
          </p:spPr>
          <p:txBody>
            <a:bodyPr/>
            <a:lstStyle/>
            <a:p>
              <a:pPr>
                <a:defRPr/>
              </a:pPr>
              <a:r>
                <a:rPr lang="ko-KR" altLang="en-US">
                  <a:noFill/>
                </a:rPr>
                <a:t> </a:t>
              </a:r>
            </a:p>
          </p:txBody>
        </p:sp>
        <p:sp>
          <p:nvSpPr>
            <p:cNvPr id="50" name="직사각형 49"/>
            <p:cNvSpPr>
              <a:spLocks noRot="1" noChangeAspect="1" noMove="1" noResize="1" noEditPoints="1" noAdjustHandles="1" noChangeArrowheads="1" noChangeShapeType="1" noTextEdit="1"/>
            </p:cNvSpPr>
            <p:nvPr/>
          </p:nvSpPr>
          <p:spPr>
            <a:xfrm>
              <a:off x="3369280" y="5644901"/>
              <a:ext cx="828296" cy="310150"/>
            </a:xfrm>
            <a:prstGeom prst="rect">
              <a:avLst/>
            </a:prstGeom>
            <a:blipFill rotWithShape="1">
              <a:blip r:embed="rId18"/>
              <a:stretch>
                <a:fillRect b="-19608"/>
              </a:stretch>
            </a:blipFill>
          </p:spPr>
          <p:txBody>
            <a:bodyPr/>
            <a:lstStyle/>
            <a:p>
              <a:pPr>
                <a:defRPr/>
              </a:pPr>
              <a:r>
                <a:rPr lang="ko-KR" altLang="en-US">
                  <a:noFill/>
                </a:rPr>
                <a:t> </a:t>
              </a:r>
            </a:p>
          </p:txBody>
        </p:sp>
        <p:sp>
          <p:nvSpPr>
            <p:cNvPr id="51" name="직사각형 50"/>
            <p:cNvSpPr>
              <a:spLocks noRot="1" noChangeAspect="1" noMove="1" noResize="1" noEditPoints="1" noAdjustHandles="1" noChangeArrowheads="1" noChangeShapeType="1" noTextEdit="1"/>
            </p:cNvSpPr>
            <p:nvPr/>
          </p:nvSpPr>
          <p:spPr>
            <a:xfrm>
              <a:off x="4177809" y="5634878"/>
              <a:ext cx="828296" cy="310150"/>
            </a:xfrm>
            <a:prstGeom prst="rect">
              <a:avLst/>
            </a:prstGeom>
            <a:blipFill rotWithShape="1">
              <a:blip r:embed="rId19"/>
              <a:stretch>
                <a:fillRect b="-19608"/>
              </a:stretch>
            </a:blipFill>
          </p:spPr>
          <p:txBody>
            <a:bodyPr/>
            <a:lstStyle/>
            <a:p>
              <a:pPr>
                <a:defRPr/>
              </a:pPr>
              <a:r>
                <a:rPr lang="ko-KR" altLang="en-US">
                  <a:noFill/>
                </a:rPr>
                <a:t> </a:t>
              </a:r>
            </a:p>
          </p:txBody>
        </p:sp>
        <p:sp>
          <p:nvSpPr>
            <p:cNvPr id="52" name="직사각형 51"/>
            <p:cNvSpPr>
              <a:spLocks noRot="1" noChangeAspect="1" noMove="1" noResize="1" noEditPoints="1" noAdjustHandles="1" noChangeArrowheads="1" noChangeShapeType="1" noTextEdit="1"/>
            </p:cNvSpPr>
            <p:nvPr/>
          </p:nvSpPr>
          <p:spPr>
            <a:xfrm>
              <a:off x="4982800" y="5638735"/>
              <a:ext cx="828296" cy="310150"/>
            </a:xfrm>
            <a:prstGeom prst="rect">
              <a:avLst/>
            </a:prstGeom>
            <a:blipFill rotWithShape="1">
              <a:blip r:embed="rId20"/>
              <a:stretch>
                <a:fillRect b="-19608"/>
              </a:stretch>
            </a:blipFill>
          </p:spPr>
          <p:txBody>
            <a:bodyPr/>
            <a:lstStyle/>
            <a:p>
              <a:pPr>
                <a:defRPr/>
              </a:pPr>
              <a:r>
                <a:rPr lang="ko-KR" altLang="en-US">
                  <a:noFill/>
                </a:rPr>
                <a:t> </a:t>
              </a:r>
            </a:p>
          </p:txBody>
        </p:sp>
        <p:sp>
          <p:nvSpPr>
            <p:cNvPr id="53" name="직사각형 52"/>
            <p:cNvSpPr>
              <a:spLocks noRot="1" noChangeAspect="1" noMove="1" noResize="1" noEditPoints="1" noAdjustHandles="1" noChangeArrowheads="1" noChangeShapeType="1" noTextEdit="1"/>
            </p:cNvSpPr>
            <p:nvPr/>
          </p:nvSpPr>
          <p:spPr>
            <a:xfrm>
              <a:off x="5779179" y="5632971"/>
              <a:ext cx="828296" cy="307777"/>
            </a:xfrm>
            <a:prstGeom prst="rect">
              <a:avLst/>
            </a:prstGeom>
            <a:blipFill rotWithShape="1">
              <a:blip r:embed="rId21"/>
              <a:stretch>
                <a:fillRect b="-22000"/>
              </a:stretch>
            </a:blipFill>
          </p:spPr>
          <p:txBody>
            <a:bodyPr/>
            <a:lstStyle/>
            <a:p>
              <a:pPr>
                <a:defRPr/>
              </a:pPr>
              <a:r>
                <a:rPr lang="ko-KR" altLang="en-US">
                  <a:noFill/>
                </a:rPr>
                <a:t> </a:t>
              </a:r>
            </a:p>
          </p:txBody>
        </p:sp>
        <p:sp>
          <p:nvSpPr>
            <p:cNvPr id="54" name="직사각형 53"/>
            <p:cNvSpPr>
              <a:spLocks noRot="1" noChangeAspect="1" noMove="1" noResize="1" noEditPoints="1" noAdjustHandles="1" noChangeArrowheads="1" noChangeShapeType="1" noTextEdit="1"/>
            </p:cNvSpPr>
            <p:nvPr/>
          </p:nvSpPr>
          <p:spPr>
            <a:xfrm>
              <a:off x="7408576" y="5641284"/>
              <a:ext cx="762876" cy="307777"/>
            </a:xfrm>
            <a:prstGeom prst="rect">
              <a:avLst/>
            </a:prstGeom>
            <a:blipFill rotWithShape="1">
              <a:blip r:embed="rId22"/>
              <a:stretch>
                <a:fillRect b="-19608"/>
              </a:stretch>
            </a:blipFill>
          </p:spPr>
          <p:txBody>
            <a:bodyPr/>
            <a:lstStyle/>
            <a:p>
              <a:pPr>
                <a:defRPr/>
              </a:pPr>
              <a:r>
                <a:rPr lang="ko-KR" altLang="en-US">
                  <a:noFill/>
                </a:rPr>
                <a:t> </a:t>
              </a:r>
            </a:p>
          </p:txBody>
        </p:sp>
        <p:sp>
          <p:nvSpPr>
            <p:cNvPr id="56" name="직사각형 55"/>
            <p:cNvSpPr>
              <a:spLocks noRot="1" noChangeAspect="1" noMove="1" noResize="1" noEditPoints="1" noAdjustHandles="1" noChangeArrowheads="1" noChangeShapeType="1" noTextEdit="1"/>
            </p:cNvSpPr>
            <p:nvPr/>
          </p:nvSpPr>
          <p:spPr>
            <a:xfrm>
              <a:off x="6577358" y="5652577"/>
              <a:ext cx="828296" cy="307777"/>
            </a:xfrm>
            <a:prstGeom prst="rect">
              <a:avLst/>
            </a:prstGeom>
            <a:blipFill rotWithShape="1">
              <a:blip r:embed="rId23"/>
              <a:stretch>
                <a:fillRect b="-19608"/>
              </a:stretch>
            </a:blipFill>
          </p:spPr>
          <p:txBody>
            <a:bodyPr/>
            <a:lstStyle/>
            <a:p>
              <a:pPr>
                <a:defRPr/>
              </a:pPr>
              <a:r>
                <a:rPr lang="ko-KR" altLang="en-US">
                  <a:noFill/>
                </a:rPr>
                <a:t> </a:t>
              </a:r>
            </a:p>
          </p:txBody>
        </p:sp>
      </p:grpSp>
      <p:sp>
        <p:nvSpPr>
          <p:cNvPr id="59" name="TextBox 58"/>
          <p:cNvSpPr txBox="1">
            <a:spLocks noChangeArrowheads="1"/>
          </p:cNvSpPr>
          <p:nvPr/>
        </p:nvSpPr>
        <p:spPr bwMode="auto">
          <a:xfrm>
            <a:off x="974725" y="3259138"/>
            <a:ext cx="384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a:latin typeface="바탕" charset="0"/>
                <a:ea typeface="바탕" charset="0"/>
                <a:cs typeface="바탕" charset="0"/>
              </a:rPr>
              <a:t>② </a:t>
            </a:r>
            <a:r>
              <a:rPr kumimoji="0" lang="en-US" altLang="ko-KR" sz="1800">
                <a:ea typeface="HY얕은샘물M" charset="0"/>
                <a:cs typeface="HY얕은샘물M" charset="0"/>
              </a:rPr>
              <a:t>Assign sample ~ Uniform distribution</a:t>
            </a:r>
            <a:endParaRPr kumimoji="0" lang="ko-KR" altLang="en-US" sz="1800">
              <a:ea typeface="HY얕은샘물M" charset="0"/>
              <a:cs typeface="HY얕은샘물M" charset="0"/>
            </a:endParaRPr>
          </a:p>
        </p:txBody>
      </p:sp>
      <p:sp>
        <p:nvSpPr>
          <p:cNvPr id="62" name="TextBox 61"/>
          <p:cNvSpPr txBox="1">
            <a:spLocks noRot="1" noChangeAspect="1" noMove="1" noResize="1" noEditPoints="1" noAdjustHandles="1" noChangeArrowheads="1" noChangeShapeType="1" noTextEdit="1"/>
          </p:cNvSpPr>
          <p:nvPr/>
        </p:nvSpPr>
        <p:spPr>
          <a:xfrm>
            <a:off x="952704" y="3633645"/>
            <a:ext cx="3390223" cy="519181"/>
          </a:xfrm>
          <a:prstGeom prst="rect">
            <a:avLst/>
          </a:prstGeom>
          <a:blipFill rotWithShape="1">
            <a:blip r:embed="rId24"/>
            <a:stretch>
              <a:fillRect l="-1439" b="-1176"/>
            </a:stretch>
          </a:blipFill>
        </p:spPr>
        <p:txBody>
          <a:bodyPr/>
          <a:lstStyle/>
          <a:p>
            <a:pPr>
              <a:defRPr/>
            </a:pPr>
            <a:r>
              <a:rPr lang="ko-KR" altLang="en-US">
                <a:noFill/>
              </a:rPr>
              <a:t> </a:t>
            </a:r>
          </a:p>
        </p:txBody>
      </p:sp>
      <p:sp>
        <p:nvSpPr>
          <p:cNvPr id="65" name="모서리가 둥근 직사각형 64"/>
          <p:cNvSpPr/>
          <p:nvPr/>
        </p:nvSpPr>
        <p:spPr>
          <a:xfrm>
            <a:off x="3233738" y="4810125"/>
            <a:ext cx="396875" cy="354013"/>
          </a:xfrm>
          <a:prstGeom prst="roundRect">
            <a:avLst/>
          </a:prstGeom>
          <a:solidFill>
            <a:srgbClr val="FF0000">
              <a:alpha val="5200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66" name="모서리가 둥근 직사각형 65"/>
          <p:cNvSpPr/>
          <p:nvPr/>
        </p:nvSpPr>
        <p:spPr>
          <a:xfrm>
            <a:off x="5510213" y="4805363"/>
            <a:ext cx="252412" cy="354012"/>
          </a:xfrm>
          <a:prstGeom prst="roundRect">
            <a:avLst/>
          </a:prstGeom>
          <a:solidFill>
            <a:srgbClr val="FF0000">
              <a:alpha val="5200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67" name="모서리가 둥근 직사각형 66"/>
          <p:cNvSpPr/>
          <p:nvPr/>
        </p:nvSpPr>
        <p:spPr>
          <a:xfrm>
            <a:off x="5819775" y="4808538"/>
            <a:ext cx="128588" cy="354012"/>
          </a:xfrm>
          <a:prstGeom prst="roundRect">
            <a:avLst/>
          </a:prstGeom>
          <a:solidFill>
            <a:srgbClr val="FF0000">
              <a:alpha val="5200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1" name="TextBox 70"/>
          <p:cNvSpPr txBox="1">
            <a:spLocks noRot="1" noChangeAspect="1" noMove="1" noResize="1" noEditPoints="1" noAdjustHandles="1" noChangeArrowheads="1" noChangeShapeType="1" noTextEdit="1"/>
          </p:cNvSpPr>
          <p:nvPr/>
        </p:nvSpPr>
        <p:spPr>
          <a:xfrm>
            <a:off x="971486" y="6103403"/>
            <a:ext cx="4875822" cy="369332"/>
          </a:xfrm>
          <a:prstGeom prst="rect">
            <a:avLst/>
          </a:prstGeom>
          <a:blipFill rotWithShape="1">
            <a:blip r:embed="rId25"/>
            <a:stretch>
              <a:fillRect l="-1000" t="-6557" b="-26230"/>
            </a:stretch>
          </a:blipFill>
        </p:spPr>
        <p:txBody>
          <a:bodyPr/>
          <a:lstStyle/>
          <a:p>
            <a:pPr>
              <a:defRPr/>
            </a:pPr>
            <a:r>
              <a:rPr lang="ko-KR" altLang="en-US">
                <a:noFill/>
              </a:rPr>
              <a:t> </a:t>
            </a:r>
          </a:p>
        </p:txBody>
      </p:sp>
      <p:sp>
        <p:nvSpPr>
          <p:cNvPr id="63" name="모서리가 둥근 직사각형 62"/>
          <p:cNvSpPr/>
          <p:nvPr/>
        </p:nvSpPr>
        <p:spPr>
          <a:xfrm>
            <a:off x="1692275" y="4791075"/>
            <a:ext cx="273050" cy="354013"/>
          </a:xfrm>
          <a:prstGeom prst="roundRect">
            <a:avLst/>
          </a:prstGeom>
          <a:solidFill>
            <a:srgbClr val="FF0000">
              <a:alpha val="52000"/>
            </a:srgbClr>
          </a:solid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Tree>
    <p:extLst>
      <p:ext uri="{BB962C8B-B14F-4D97-AF65-F5344CB8AC3E}">
        <p14:creationId xmlns:p14="http://schemas.microsoft.com/office/powerpoint/2010/main" val="721783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nodeType="afterGroup">
                            <p:stCondLst>
                              <p:cond delay="5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fade">
                                      <p:cBhvr>
                                        <p:cTn id="36" dur="500"/>
                                        <p:tgtEl>
                                          <p:spTgt spid="67"/>
                                        </p:tgtEl>
                                      </p:cBhvr>
                                    </p:animEffect>
                                  </p:childTnLst>
                                </p:cTn>
                              </p:par>
                              <p:par>
                                <p:cTn id="37" presetID="10" presetClass="entr" presetSubtype="0" fill="hold" nodeType="with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5" grpId="0" animBg="1"/>
      <p:bldP spid="66" grpId="0" animBg="1"/>
      <p:bldP spid="67" grpId="0" animBg="1"/>
      <p:bldP spid="6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G:\LENSE research\Simulation\Matlab\pf_figure\pf_common_nonlinear.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2455863"/>
            <a:ext cx="36004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3" descr="G:\LENSE research\Simulation\Matlab\pf_figure\pf_resampling_nonlinea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525" y="2452688"/>
            <a:ext cx="3598863"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제목 1"/>
          <p:cNvSpPr>
            <a:spLocks noGrp="1"/>
          </p:cNvSpPr>
          <p:nvPr>
            <p:ph type="title"/>
          </p:nvPr>
        </p:nvSpPr>
        <p:spPr>
          <a:xfrm>
            <a:off x="612775" y="228600"/>
            <a:ext cx="8153400" cy="990600"/>
          </a:xfrm>
        </p:spPr>
        <p:txBody>
          <a:bodyPr>
            <a:normAutofit fontScale="90000"/>
          </a:bodyPr>
          <a:lstStyle/>
          <a:p>
            <a:pPr eaLnBrk="1" hangingPunct="1"/>
            <a:r>
              <a:rPr lang="en-US" altLang="ko-KR" sz="4000">
                <a:latin typeface="Tw Cen MT" charset="0"/>
                <a:ea typeface="HY얕은샘물M" charset="0"/>
              </a:rPr>
              <a:t>Particle Filtering for Strongly Nonlinear Systems: Illustrative Examples</a:t>
            </a:r>
            <a:endParaRPr lang="ko-KR" altLang="en-US" sz="4000">
              <a:latin typeface="Tw Cen MT" charset="0"/>
              <a:ea typeface="HY얕은샘물M" charset="0"/>
            </a:endParaRPr>
          </a:p>
        </p:txBody>
      </p:sp>
      <p:sp>
        <p:nvSpPr>
          <p:cNvPr id="71684" name="TextBox 11"/>
          <p:cNvSpPr txBox="1">
            <a:spLocks noChangeArrowheads="1"/>
          </p:cNvSpPr>
          <p:nvPr/>
        </p:nvSpPr>
        <p:spPr bwMode="auto">
          <a:xfrm>
            <a:off x="1362075" y="5143500"/>
            <a:ext cx="2362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just" eaLnBrk="1" hangingPunct="1"/>
            <a:r>
              <a:rPr kumimoji="0" lang="en-US" altLang="ko-KR" sz="1800">
                <a:ea typeface="HY얕은샘물M" charset="0"/>
                <a:cs typeface="HY얕은샘물M" charset="0"/>
              </a:rPr>
              <a:t>RMSE (mean) = </a:t>
            </a:r>
            <a:r>
              <a:rPr kumimoji="0" lang="en-US" altLang="ko-KR" sz="1800">
                <a:solidFill>
                  <a:srgbClr val="FF0000"/>
                </a:solidFill>
                <a:ea typeface="HY얕은샘물M" charset="0"/>
                <a:cs typeface="HY얕은샘물M" charset="0"/>
              </a:rPr>
              <a:t>9.6864</a:t>
            </a:r>
          </a:p>
          <a:p>
            <a:pPr algn="just" eaLnBrk="1" hangingPunct="1"/>
            <a:r>
              <a:rPr kumimoji="0" lang="en-US" altLang="ko-KR" sz="1800">
                <a:ea typeface="HY얕은샘물M" charset="0"/>
                <a:cs typeface="HY얕은샘물M" charset="0"/>
              </a:rPr>
              <a:t>RMSE (mode) = </a:t>
            </a:r>
            <a:r>
              <a:rPr kumimoji="0" lang="en-US" altLang="ko-KR" sz="1800">
                <a:solidFill>
                  <a:srgbClr val="FF0000"/>
                </a:solidFill>
                <a:ea typeface="HY얕은샘물M" charset="0"/>
                <a:cs typeface="HY얕은샘물M" charset="0"/>
              </a:rPr>
              <a:t>9.5829</a:t>
            </a:r>
            <a:endParaRPr kumimoji="0" lang="ko-KR" altLang="en-US" sz="1800">
              <a:solidFill>
                <a:srgbClr val="FF0000"/>
              </a:solidFill>
              <a:ea typeface="HY얕은샘물M" charset="0"/>
              <a:cs typeface="HY얕은샘물M" charset="0"/>
            </a:endParaRPr>
          </a:p>
        </p:txBody>
      </p:sp>
      <p:sp>
        <p:nvSpPr>
          <p:cNvPr id="14" name="TextBox 13"/>
          <p:cNvSpPr txBox="1">
            <a:spLocks noRot="1" noChangeAspect="1" noMove="1" noResize="1" noEditPoints="1" noAdjustHandles="1" noChangeArrowheads="1" noChangeShapeType="1" noTextEdit="1"/>
          </p:cNvSpPr>
          <p:nvPr/>
        </p:nvSpPr>
        <p:spPr>
          <a:xfrm>
            <a:off x="792011" y="3615238"/>
            <a:ext cx="418640" cy="307777"/>
          </a:xfrm>
          <a:prstGeom prst="rect">
            <a:avLst/>
          </a:prstGeom>
          <a:blipFill rotWithShape="1">
            <a:blip r:embed="rId4"/>
            <a:stretch>
              <a:fillRect/>
            </a:stretch>
          </a:blipFill>
        </p:spPr>
        <p:txBody>
          <a:bodyPr/>
          <a:lstStyle/>
          <a:p>
            <a:pPr>
              <a:defRPr/>
            </a:pPr>
            <a:r>
              <a:rPr lang="ko-KR" altLang="en-US">
                <a:noFill/>
              </a:rPr>
              <a:t> </a:t>
            </a:r>
          </a:p>
        </p:txBody>
      </p:sp>
      <p:sp>
        <p:nvSpPr>
          <p:cNvPr id="16" name="TextBox 15"/>
          <p:cNvSpPr txBox="1">
            <a:spLocks noRot="1" noChangeAspect="1" noMove="1" noResize="1" noEditPoints="1" noAdjustHandles="1" noChangeArrowheads="1" noChangeShapeType="1" noTextEdit="1"/>
          </p:cNvSpPr>
          <p:nvPr/>
        </p:nvSpPr>
        <p:spPr>
          <a:xfrm>
            <a:off x="2528727" y="4936644"/>
            <a:ext cx="339003" cy="307777"/>
          </a:xfrm>
          <a:prstGeom prst="rect">
            <a:avLst/>
          </a:prstGeom>
          <a:blipFill rotWithShape="1">
            <a:blip r:embed="rId5"/>
            <a:stretch>
              <a:fillRect/>
            </a:stretch>
          </a:blipFill>
        </p:spPr>
        <p:txBody>
          <a:bodyPr/>
          <a:lstStyle/>
          <a:p>
            <a:pPr>
              <a:defRPr/>
            </a:pPr>
            <a:r>
              <a:rPr lang="ko-KR" altLang="en-US">
                <a:noFill/>
              </a:rPr>
              <a:t> </a:t>
            </a:r>
          </a:p>
        </p:txBody>
      </p:sp>
      <p:sp>
        <p:nvSpPr>
          <p:cNvPr id="18" name="직사각형 17"/>
          <p:cNvSpPr/>
          <p:nvPr/>
        </p:nvSpPr>
        <p:spPr>
          <a:xfrm>
            <a:off x="1323975" y="2660650"/>
            <a:ext cx="2789238" cy="21923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1688" name="TextBox 12"/>
          <p:cNvSpPr txBox="1">
            <a:spLocks noChangeArrowheads="1"/>
          </p:cNvSpPr>
          <p:nvPr/>
        </p:nvSpPr>
        <p:spPr bwMode="auto">
          <a:xfrm>
            <a:off x="4805363" y="5143500"/>
            <a:ext cx="23447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1800">
                <a:ea typeface="HY얕은샘물M" charset="0"/>
                <a:cs typeface="HY얕은샘물M" charset="0"/>
              </a:rPr>
              <a:t>RMSE (mean) = </a:t>
            </a:r>
            <a:r>
              <a:rPr kumimoji="0" lang="en-US" altLang="ko-KR" sz="1800" b="1">
                <a:solidFill>
                  <a:srgbClr val="0070C0"/>
                </a:solidFill>
                <a:ea typeface="HY얕은샘물M" charset="0"/>
                <a:cs typeface="HY얕은샘물M" charset="0"/>
              </a:rPr>
              <a:t>4.9992</a:t>
            </a:r>
          </a:p>
          <a:p>
            <a:pPr algn="ctr" eaLnBrk="1" hangingPunct="1"/>
            <a:r>
              <a:rPr kumimoji="0" lang="en-US" altLang="ko-KR" sz="1800">
                <a:ea typeface="HY얕은샘물M" charset="0"/>
                <a:cs typeface="HY얕은샘물M" charset="0"/>
              </a:rPr>
              <a:t>RMSE (mode) = </a:t>
            </a:r>
            <a:r>
              <a:rPr kumimoji="0" lang="en-US" altLang="ko-KR" sz="1800" b="1">
                <a:solidFill>
                  <a:srgbClr val="0070C0"/>
                </a:solidFill>
                <a:ea typeface="HY얕은샘물M" charset="0"/>
                <a:cs typeface="HY얕은샘물M" charset="0"/>
              </a:rPr>
              <a:t>6.7416</a:t>
            </a:r>
            <a:endParaRPr kumimoji="0" lang="ko-KR" altLang="en-US" sz="1800" b="1">
              <a:solidFill>
                <a:srgbClr val="0070C0"/>
              </a:solidFill>
              <a:ea typeface="HY얕은샘물M" charset="0"/>
              <a:cs typeface="HY얕은샘물M" charset="0"/>
            </a:endParaRPr>
          </a:p>
        </p:txBody>
      </p:sp>
      <p:sp>
        <p:nvSpPr>
          <p:cNvPr id="15" name="TextBox 14"/>
          <p:cNvSpPr txBox="1">
            <a:spLocks noRot="1" noChangeAspect="1" noMove="1" noResize="1" noEditPoints="1" noAdjustHandles="1" noChangeArrowheads="1" noChangeShapeType="1" noTextEdit="1"/>
          </p:cNvSpPr>
          <p:nvPr/>
        </p:nvSpPr>
        <p:spPr>
          <a:xfrm>
            <a:off x="4389228" y="3615238"/>
            <a:ext cx="418640" cy="307777"/>
          </a:xfrm>
          <a:prstGeom prst="rect">
            <a:avLst/>
          </a:prstGeom>
          <a:blipFill rotWithShape="1">
            <a:blip r:embed="rId4"/>
            <a:stretch>
              <a:fillRect/>
            </a:stretch>
          </a:blipFill>
        </p:spPr>
        <p:txBody>
          <a:bodyPr/>
          <a:lstStyle/>
          <a:p>
            <a:pPr>
              <a:defRPr/>
            </a:pPr>
            <a:r>
              <a:rPr lang="ko-KR" altLang="en-US">
                <a:noFill/>
              </a:rPr>
              <a:t> </a:t>
            </a:r>
          </a:p>
        </p:txBody>
      </p:sp>
      <p:sp>
        <p:nvSpPr>
          <p:cNvPr id="17" name="TextBox 16"/>
          <p:cNvSpPr txBox="1">
            <a:spLocks noRot="1" noChangeAspect="1" noMove="1" noResize="1" noEditPoints="1" noAdjustHandles="1" noChangeArrowheads="1" noChangeShapeType="1" noTextEdit="1"/>
          </p:cNvSpPr>
          <p:nvPr/>
        </p:nvSpPr>
        <p:spPr>
          <a:xfrm>
            <a:off x="6130144" y="4936644"/>
            <a:ext cx="339003" cy="307777"/>
          </a:xfrm>
          <a:prstGeom prst="rect">
            <a:avLst/>
          </a:prstGeom>
          <a:blipFill rotWithShape="1">
            <a:blip r:embed="rId5"/>
            <a:stretch>
              <a:fillRect/>
            </a:stretch>
          </a:blipFill>
        </p:spPr>
        <p:txBody>
          <a:bodyPr/>
          <a:lstStyle/>
          <a:p>
            <a:pPr>
              <a:defRPr/>
            </a:pPr>
            <a:r>
              <a:rPr lang="ko-KR" altLang="en-US">
                <a:noFill/>
              </a:rPr>
              <a:t> </a:t>
            </a:r>
          </a:p>
        </p:txBody>
      </p:sp>
      <p:sp>
        <p:nvSpPr>
          <p:cNvPr id="19" name="직사각형 18"/>
          <p:cNvSpPr/>
          <p:nvPr/>
        </p:nvSpPr>
        <p:spPr>
          <a:xfrm>
            <a:off x="4919663" y="2660650"/>
            <a:ext cx="2790825" cy="21923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1692" name="내용 개체 틀 2"/>
          <p:cNvSpPr>
            <a:spLocks noGrp="1"/>
          </p:cNvSpPr>
          <p:nvPr>
            <p:ph sz="quarter" idx="1"/>
          </p:nvPr>
        </p:nvSpPr>
        <p:spPr>
          <a:xfrm>
            <a:off x="612775" y="1600200"/>
            <a:ext cx="8639175" cy="1900238"/>
          </a:xfrm>
        </p:spPr>
        <p:txBody>
          <a:bodyPr/>
          <a:lstStyle/>
          <a:p>
            <a:pPr eaLnBrk="1" hangingPunct="1"/>
            <a:r>
              <a:rPr lang="en-US" altLang="ko-KR" sz="2000">
                <a:latin typeface="Tw Cen MT" charset="0"/>
                <a:ea typeface="HY얕은샘물M" charset="0"/>
              </a:rPr>
              <a:t>M. S. Arulampalam et al., IEEE Transactions on Signal Processing, 50, 2 (2002)</a:t>
            </a:r>
            <a:br>
              <a:rPr lang="en-US" altLang="ko-KR" sz="2000">
                <a:latin typeface="Tw Cen MT" charset="0"/>
                <a:ea typeface="HY얕은샘물M" charset="0"/>
              </a:rPr>
            </a:br>
            <a:r>
              <a:rPr lang="en-US" altLang="ko-KR" sz="2000">
                <a:latin typeface="Tw Cen MT" charset="0"/>
                <a:ea typeface="HY얕은샘물M" charset="0"/>
              </a:rPr>
              <a:t>(Number of particles: 1000)</a:t>
            </a:r>
            <a:br>
              <a:rPr lang="en-US" altLang="ko-KR" sz="2000">
                <a:latin typeface="Tw Cen MT" charset="0"/>
                <a:ea typeface="HY얕은샘물M" charset="0"/>
              </a:rPr>
            </a:br>
            <a:endParaRPr lang="ko-KR" altLang="en-US" sz="2000">
              <a:latin typeface="Tw Cen MT" charset="0"/>
              <a:ea typeface="HY얕은샘물M" charset="0"/>
            </a:endParaRPr>
          </a:p>
        </p:txBody>
      </p:sp>
      <p:sp>
        <p:nvSpPr>
          <p:cNvPr id="71693" name="직사각형 2"/>
          <p:cNvSpPr>
            <a:spLocks noChangeArrowheads="1"/>
          </p:cNvSpPr>
          <p:nvPr/>
        </p:nvSpPr>
        <p:spPr bwMode="auto">
          <a:xfrm>
            <a:off x="1323975" y="2293938"/>
            <a:ext cx="2338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b="1">
                <a:ea typeface="HY얕은샘물M" charset="0"/>
                <a:cs typeface="HY얕은샘물M" charset="0"/>
              </a:rPr>
              <a:t>PF without resampling</a:t>
            </a:r>
          </a:p>
        </p:txBody>
      </p:sp>
      <p:sp>
        <p:nvSpPr>
          <p:cNvPr id="71694" name="직사각형 3"/>
          <p:cNvSpPr>
            <a:spLocks noChangeArrowheads="1"/>
          </p:cNvSpPr>
          <p:nvPr/>
        </p:nvSpPr>
        <p:spPr bwMode="auto">
          <a:xfrm>
            <a:off x="4919663" y="2293938"/>
            <a:ext cx="2036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b="1">
                <a:ea typeface="HY얕은샘물M" charset="0"/>
                <a:cs typeface="HY얕은샘물M" charset="0"/>
              </a:rPr>
              <a:t>PF with resampling</a:t>
            </a:r>
          </a:p>
        </p:txBody>
      </p:sp>
      <p:sp>
        <p:nvSpPr>
          <p:cNvPr id="71695" name="TextBox 24"/>
          <p:cNvSpPr txBox="1">
            <a:spLocks noChangeArrowheads="1"/>
          </p:cNvSpPr>
          <p:nvPr/>
        </p:nvSpPr>
        <p:spPr bwMode="auto">
          <a:xfrm>
            <a:off x="7351713" y="5797550"/>
            <a:ext cx="1531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Arial" charset="0"/>
                <a:cs typeface="Arial" charset="0"/>
              </a:rPr>
              <a:t>States</a:t>
            </a:r>
          </a:p>
          <a:p>
            <a:pPr eaLnBrk="1" hangingPunct="1"/>
            <a:r>
              <a:rPr kumimoji="0" lang="en-US" altLang="ko-KR" sz="1600">
                <a:ea typeface="Arial" charset="0"/>
                <a:cs typeface="Arial" charset="0"/>
              </a:rPr>
              <a:t>Estimates (mean)</a:t>
            </a:r>
            <a:endParaRPr kumimoji="0" lang="en-US" altLang="ko-KR" sz="1600">
              <a:latin typeface="바탕" charset="0"/>
              <a:ea typeface="Arial" charset="0"/>
              <a:cs typeface="Arial" charset="0"/>
            </a:endParaRPr>
          </a:p>
          <a:p>
            <a:pPr eaLnBrk="1" hangingPunct="1"/>
            <a:r>
              <a:rPr kumimoji="0" lang="en-US" altLang="ko-KR" sz="1600">
                <a:ea typeface="Arial" charset="0"/>
                <a:cs typeface="Arial" charset="0"/>
              </a:rPr>
              <a:t>Estimates (mode)</a:t>
            </a:r>
            <a:endParaRPr kumimoji="0" lang="ko-KR" altLang="en-US" sz="1600">
              <a:ea typeface="나눔고딕" charset="0"/>
            </a:endParaRPr>
          </a:p>
        </p:txBody>
      </p:sp>
      <p:cxnSp>
        <p:nvCxnSpPr>
          <p:cNvPr id="71696" name="직선 연결선 25"/>
          <p:cNvCxnSpPr>
            <a:cxnSpLocks noChangeShapeType="1"/>
          </p:cNvCxnSpPr>
          <p:nvPr/>
        </p:nvCxnSpPr>
        <p:spPr bwMode="auto">
          <a:xfrm>
            <a:off x="6862763" y="6213475"/>
            <a:ext cx="468312" cy="0"/>
          </a:xfrm>
          <a:prstGeom prst="line">
            <a:avLst/>
          </a:prstGeom>
          <a:noFill/>
          <a:ln w="15875">
            <a:solidFill>
              <a:srgbClr val="0060B6"/>
            </a:solidFill>
            <a:round/>
            <a:headEnd/>
            <a:tailEnd/>
          </a:ln>
          <a:extLst>
            <a:ext uri="{909E8E84-426E-40DD-AFC4-6F175D3DCCD1}">
              <a14:hiddenFill xmlns:a14="http://schemas.microsoft.com/office/drawing/2010/main">
                <a:noFill/>
              </a14:hiddenFill>
            </a:ext>
          </a:extLst>
        </p:spPr>
      </p:cxnSp>
      <p:cxnSp>
        <p:nvCxnSpPr>
          <p:cNvPr id="71697" name="직선 연결선 26"/>
          <p:cNvCxnSpPr>
            <a:cxnSpLocks noChangeShapeType="1"/>
          </p:cNvCxnSpPr>
          <p:nvPr/>
        </p:nvCxnSpPr>
        <p:spPr bwMode="auto">
          <a:xfrm>
            <a:off x="6862763" y="5983288"/>
            <a:ext cx="468312" cy="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cxnSp>
      <p:sp>
        <p:nvSpPr>
          <p:cNvPr id="28" name="직사각형 27"/>
          <p:cNvSpPr/>
          <p:nvPr/>
        </p:nvSpPr>
        <p:spPr bwMode="auto">
          <a:xfrm>
            <a:off x="6699250" y="5805488"/>
            <a:ext cx="2184400" cy="822325"/>
          </a:xfrm>
          <a:prstGeom prst="rect">
            <a:avLst/>
          </a:prstGeom>
          <a:noFill/>
          <a:ln w="9525" cap="flat" cmpd="sng" algn="ctr">
            <a:solidFill>
              <a:schemeClr val="tx1">
                <a:lumMod val="50000"/>
                <a:lumOff val="50000"/>
              </a:schemeClr>
            </a:solidFill>
            <a:prstDash val="solid"/>
            <a:round/>
            <a:headEnd type="none" w="med" len="med"/>
            <a:tailEnd type="none" w="med" len="med"/>
          </a:ln>
          <a:effectLst/>
        </p:spPr>
        <p:txBody>
          <a:bodyPr lIns="0" tIns="0" rIns="0" bIns="0" anchor="ctr"/>
          <a:lstStyle/>
          <a:p>
            <a:pPr defTabSz="801688" eaLnBrk="0" latinLnBrk="0" hangingPunct="0">
              <a:defRPr/>
            </a:pPr>
            <a:endParaRPr lang="ko-KR" altLang="en-US" sz="1600"/>
          </a:p>
        </p:txBody>
      </p:sp>
      <p:cxnSp>
        <p:nvCxnSpPr>
          <p:cNvPr id="71699" name="직선 연결선 29"/>
          <p:cNvCxnSpPr>
            <a:cxnSpLocks noChangeShapeType="1"/>
          </p:cNvCxnSpPr>
          <p:nvPr/>
        </p:nvCxnSpPr>
        <p:spPr bwMode="auto">
          <a:xfrm>
            <a:off x="6862763" y="6465888"/>
            <a:ext cx="468312" cy="0"/>
          </a:xfrm>
          <a:prstGeom prst="line">
            <a:avLst/>
          </a:prstGeom>
          <a:noFill/>
          <a:ln w="15875">
            <a:solidFill>
              <a:srgbClr val="92D05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933624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제목 1"/>
          <p:cNvSpPr>
            <a:spLocks noGrp="1"/>
          </p:cNvSpPr>
          <p:nvPr>
            <p:ph type="title"/>
          </p:nvPr>
        </p:nvSpPr>
        <p:spPr>
          <a:xfrm>
            <a:off x="612775" y="228600"/>
            <a:ext cx="8153400" cy="990600"/>
          </a:xfrm>
        </p:spPr>
        <p:txBody>
          <a:bodyPr>
            <a:normAutofit fontScale="90000"/>
          </a:bodyPr>
          <a:lstStyle/>
          <a:p>
            <a:pPr eaLnBrk="1" hangingPunct="1"/>
            <a:r>
              <a:rPr lang="en-US" altLang="ko-KR" sz="4000" dirty="0">
                <a:latin typeface="Tw Cen MT" charset="0"/>
                <a:ea typeface="HY얕은샘물M" charset="0"/>
              </a:rPr>
              <a:t>Particle Filtering for Strongly Nonlinear Systems: Illustrative </a:t>
            </a:r>
            <a:r>
              <a:rPr lang="en-US" altLang="ko-KR" sz="4000" dirty="0" smtClean="0">
                <a:latin typeface="Tw Cen MT" charset="0"/>
                <a:ea typeface="HY얕은샘물M" charset="0"/>
              </a:rPr>
              <a:t>Example</a:t>
            </a:r>
            <a:endParaRPr lang="ko-KR" altLang="en-US" sz="4000" dirty="0">
              <a:latin typeface="Tw Cen MT" charset="0"/>
              <a:ea typeface="HY얕은샘물M" charset="0"/>
            </a:endParaRPr>
          </a:p>
        </p:txBody>
      </p:sp>
      <p:pic>
        <p:nvPicPr>
          <p:cNvPr id="72706" name="Picture 11" descr="G:\LENSE research\Simulation\Matlab\ani\pf_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descr="G:\LENSE research\Simulation\Matlab\ani\pf_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46263"/>
            <a:ext cx="6480175"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G:\LENSE research\Simulation\Matlab\ani\pf_3.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846263"/>
            <a:ext cx="6480175"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G:\LENSE research\Simulation\Matlab\ani\pf_4.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G:\LENSE research\Simulation\Matlab\ani\pf_5.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4725"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G:\LENSE research\Simulation\Matlab\ani\pf_6.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1849438"/>
            <a:ext cx="6480175"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G:\LENSE research\Simulation\Matlab\ani\pf_7.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1844675"/>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G:\LENSE research\Simulation\Matlab\ani\pf_8.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1550" y="1849438"/>
            <a:ext cx="6480175" cy="439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19" descr="G:\LENSE research\Simulation\Matlab\ani\pf_9.t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0" descr="G:\LENSE research\Simulation\Matlab\ani\pf_11.t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9" name="Picture 21" descr="G:\LENSE research\Simulation\Matlab\ani\pf_12.t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0" name="Picture 22" descr="G:\LENSE research\Simulation\Matlab\ani\pf_13.t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Picture 23" descr="G:\LENSE research\Simulation\Matlab\ani\pf_14.t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24" descr="G:\LENSE research\Simulation\Matlab\ani\pf_15.t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5" descr="G:\LENSE research\Simulation\Matlab\ani\pf_16.t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26" descr="G:\LENSE research\Simulation\Matlab\ani\pf_17.t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Picture 27" descr="G:\LENSE research\Simulation\Matlab\ani\pf_18.t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8" descr="G:\LENSE research\Simulation\Matlab\ani\pf_19.t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29" descr="G:\LENSE research\Simulation\Matlab\ani\pf_20.t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0" descr="G:\LENSE research\Simulation\Matlab\ani\pf_21.t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9" name="Picture 31" descr="G:\LENSE research\Simulation\Matlab\ani\pf_22.t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1" name="Picture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5"/>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4" name="Picture 3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5" name="Picture 3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3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4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1550" y="1847850"/>
            <a:ext cx="6480175"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a:spLocks noRot="1" noChangeAspect="1" noMove="1" noResize="1" noEditPoints="1" noAdjustHandles="1" noChangeArrowheads="1" noChangeShapeType="1" noTextEdit="1"/>
          </p:cNvSpPr>
          <p:nvPr/>
        </p:nvSpPr>
        <p:spPr>
          <a:xfrm>
            <a:off x="1115616" y="4046668"/>
            <a:ext cx="430311" cy="338554"/>
          </a:xfrm>
          <a:prstGeom prst="rect">
            <a:avLst/>
          </a:prstGeom>
          <a:blipFill rotWithShape="1">
            <a:blip r:embed="rId32"/>
            <a:stretch>
              <a:fillRect b="-5455"/>
            </a:stretch>
          </a:blipFill>
        </p:spPr>
        <p:txBody>
          <a:bodyPr/>
          <a:lstStyle/>
          <a:p>
            <a:pPr>
              <a:defRPr/>
            </a:pPr>
            <a:r>
              <a:rPr lang="ko-KR" altLang="en-US">
                <a:noFill/>
              </a:rPr>
              <a:t> </a:t>
            </a:r>
          </a:p>
        </p:txBody>
      </p:sp>
      <p:sp>
        <p:nvSpPr>
          <p:cNvPr id="20" name="TextBox 19"/>
          <p:cNvSpPr txBox="1">
            <a:spLocks noRot="1" noChangeAspect="1" noMove="1" noResize="1" noEditPoints="1" noAdjustHandles="1" noChangeArrowheads="1" noChangeShapeType="1" noTextEdit="1"/>
          </p:cNvSpPr>
          <p:nvPr/>
        </p:nvSpPr>
        <p:spPr>
          <a:xfrm>
            <a:off x="3475254" y="5807662"/>
            <a:ext cx="360612" cy="338554"/>
          </a:xfrm>
          <a:prstGeom prst="rect">
            <a:avLst/>
          </a:prstGeom>
          <a:blipFill rotWithShape="1">
            <a:blip r:embed="rId33"/>
            <a:stretch>
              <a:fillRect/>
            </a:stretch>
          </a:blipFill>
        </p:spPr>
        <p:txBody>
          <a:bodyPr/>
          <a:lstStyle/>
          <a:p>
            <a:pPr>
              <a:defRPr/>
            </a:pPr>
            <a:r>
              <a:rPr lang="ko-KR" altLang="en-US">
                <a:noFill/>
              </a:rPr>
              <a:t> </a:t>
            </a:r>
          </a:p>
        </p:txBody>
      </p:sp>
      <p:sp>
        <p:nvSpPr>
          <p:cNvPr id="21" name="TextBox 20"/>
          <p:cNvSpPr txBox="1">
            <a:spLocks noRot="1" noChangeAspect="1" noMove="1" noResize="1" noEditPoints="1" noAdjustHandles="1" noChangeArrowheads="1" noChangeShapeType="1" noTextEdit="1"/>
          </p:cNvSpPr>
          <p:nvPr/>
        </p:nvSpPr>
        <p:spPr>
          <a:xfrm>
            <a:off x="6491277" y="5203850"/>
            <a:ext cx="452047" cy="338554"/>
          </a:xfrm>
          <a:prstGeom prst="rect">
            <a:avLst/>
          </a:prstGeom>
          <a:blipFill rotWithShape="1">
            <a:blip r:embed="rId34"/>
            <a:stretch>
              <a:fillRect/>
            </a:stretch>
          </a:blipFill>
        </p:spPr>
        <p:txBody>
          <a:bodyPr/>
          <a:lstStyle/>
          <a:p>
            <a:pPr>
              <a:defRPr/>
            </a:pPr>
            <a:r>
              <a:rPr lang="ko-KR" altLang="en-US">
                <a:noFill/>
              </a:rPr>
              <a:t> </a:t>
            </a:r>
          </a:p>
        </p:txBody>
      </p:sp>
      <p:sp>
        <p:nvSpPr>
          <p:cNvPr id="72739" name="내용 개체 틀 2"/>
          <p:cNvSpPr>
            <a:spLocks noGrp="1"/>
          </p:cNvSpPr>
          <p:nvPr>
            <p:ph sz="quarter" idx="1"/>
          </p:nvPr>
        </p:nvSpPr>
        <p:spPr>
          <a:xfrm>
            <a:off x="612775" y="1600200"/>
            <a:ext cx="8153400" cy="1900238"/>
          </a:xfrm>
        </p:spPr>
        <p:txBody>
          <a:bodyPr/>
          <a:lstStyle/>
          <a:p>
            <a:pPr eaLnBrk="1" hangingPunct="1"/>
            <a:r>
              <a:rPr lang="en-US" altLang="ko-KR" sz="2400">
                <a:latin typeface="Tw Cen MT" charset="0"/>
                <a:ea typeface="HY얕은샘물M" charset="0"/>
              </a:rPr>
              <a:t>Sampled density function propagation in particle filtering</a:t>
            </a:r>
            <a:endParaRPr lang="ko-KR" altLang="en-US" sz="2400">
              <a:latin typeface="Tw Cen MT" charset="0"/>
              <a:ea typeface="HY얕은샘물M" charset="0"/>
            </a:endParaRPr>
          </a:p>
        </p:txBody>
      </p:sp>
      <p:sp>
        <p:nvSpPr>
          <p:cNvPr id="72740" name="TextBox 3"/>
          <p:cNvSpPr txBox="1">
            <a:spLocks noChangeArrowheads="1"/>
          </p:cNvSpPr>
          <p:nvPr/>
        </p:nvSpPr>
        <p:spPr bwMode="auto">
          <a:xfrm>
            <a:off x="971550" y="6113463"/>
            <a:ext cx="664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solidFill>
                  <a:srgbClr val="0070C0"/>
                </a:solidFill>
                <a:ea typeface="HY얕은샘물M" charset="0"/>
                <a:cs typeface="HY얕은샘물M" charset="0"/>
              </a:rPr>
              <a:t>The state estimation is proceeded based on multimodal distribution </a:t>
            </a:r>
            <a:endParaRPr kumimoji="0" lang="ko-KR" altLang="en-US" sz="1800" b="1">
              <a:solidFill>
                <a:srgbClr val="0070C0"/>
              </a:solidFill>
              <a:ea typeface="HY얕은샘물M" charset="0"/>
              <a:cs typeface="HY얕은샘물M" charset="0"/>
            </a:endParaRPr>
          </a:p>
        </p:txBody>
      </p:sp>
    </p:spTree>
    <p:extLst>
      <p:ext uri="{BB962C8B-B14F-4D97-AF65-F5344CB8AC3E}">
        <p14:creationId xmlns:p14="http://schemas.microsoft.com/office/powerpoint/2010/main" val="3410527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fade">
                                      <p:cBhvr>
                                        <p:cTn id="7" dur="500"/>
                                        <p:tgtEl>
                                          <p:spTgt spid="718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181"/>
                                        </p:tgtEl>
                                        <p:attrNameLst>
                                          <p:attrName>style.visibility</p:attrName>
                                        </p:attrNameLst>
                                      </p:cBhvr>
                                      <p:to>
                                        <p:strVal val="visible"/>
                                      </p:to>
                                    </p:set>
                                    <p:animEffect transition="in" filter="fade">
                                      <p:cBhvr>
                                        <p:cTn id="11" dur="500"/>
                                        <p:tgtEl>
                                          <p:spTgt spid="718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7182"/>
                                        </p:tgtEl>
                                        <p:attrNameLst>
                                          <p:attrName>style.visibility</p:attrName>
                                        </p:attrNameLst>
                                      </p:cBhvr>
                                      <p:to>
                                        <p:strVal val="visible"/>
                                      </p:to>
                                    </p:set>
                                    <p:animEffect transition="in" filter="fade">
                                      <p:cBhvr>
                                        <p:cTn id="15" dur="500"/>
                                        <p:tgtEl>
                                          <p:spTgt spid="718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7183"/>
                                        </p:tgtEl>
                                        <p:attrNameLst>
                                          <p:attrName>style.visibility</p:attrName>
                                        </p:attrNameLst>
                                      </p:cBhvr>
                                      <p:to>
                                        <p:strVal val="visible"/>
                                      </p:to>
                                    </p:set>
                                    <p:animEffect transition="in" filter="fade">
                                      <p:cBhvr>
                                        <p:cTn id="19" dur="500"/>
                                        <p:tgtEl>
                                          <p:spTgt spid="7183"/>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7184"/>
                                        </p:tgtEl>
                                        <p:attrNameLst>
                                          <p:attrName>style.visibility</p:attrName>
                                        </p:attrNameLst>
                                      </p:cBhvr>
                                      <p:to>
                                        <p:strVal val="visible"/>
                                      </p:to>
                                    </p:set>
                                    <p:animEffect transition="in" filter="fade">
                                      <p:cBhvr>
                                        <p:cTn id="23" dur="500"/>
                                        <p:tgtEl>
                                          <p:spTgt spid="718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7185"/>
                                        </p:tgtEl>
                                        <p:attrNameLst>
                                          <p:attrName>style.visibility</p:attrName>
                                        </p:attrNameLst>
                                      </p:cBhvr>
                                      <p:to>
                                        <p:strVal val="visible"/>
                                      </p:to>
                                    </p:set>
                                    <p:animEffect transition="in" filter="fade">
                                      <p:cBhvr>
                                        <p:cTn id="27" dur="500"/>
                                        <p:tgtEl>
                                          <p:spTgt spid="7185"/>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7186"/>
                                        </p:tgtEl>
                                        <p:attrNameLst>
                                          <p:attrName>style.visibility</p:attrName>
                                        </p:attrNameLst>
                                      </p:cBhvr>
                                      <p:to>
                                        <p:strVal val="visible"/>
                                      </p:to>
                                    </p:set>
                                    <p:animEffect transition="in" filter="fade">
                                      <p:cBhvr>
                                        <p:cTn id="31" dur="500"/>
                                        <p:tgtEl>
                                          <p:spTgt spid="7186"/>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7187"/>
                                        </p:tgtEl>
                                        <p:attrNameLst>
                                          <p:attrName>style.visibility</p:attrName>
                                        </p:attrNameLst>
                                      </p:cBhvr>
                                      <p:to>
                                        <p:strVal val="visible"/>
                                      </p:to>
                                    </p:set>
                                    <p:animEffect transition="in" filter="fade">
                                      <p:cBhvr>
                                        <p:cTn id="35" dur="500"/>
                                        <p:tgtEl>
                                          <p:spTgt spid="7187"/>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7188"/>
                                        </p:tgtEl>
                                        <p:attrNameLst>
                                          <p:attrName>style.visibility</p:attrName>
                                        </p:attrNameLst>
                                      </p:cBhvr>
                                      <p:to>
                                        <p:strVal val="visible"/>
                                      </p:to>
                                    </p:set>
                                    <p:animEffect transition="in" filter="fade">
                                      <p:cBhvr>
                                        <p:cTn id="39" dur="500"/>
                                        <p:tgtEl>
                                          <p:spTgt spid="7188"/>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7189"/>
                                        </p:tgtEl>
                                        <p:attrNameLst>
                                          <p:attrName>style.visibility</p:attrName>
                                        </p:attrNameLst>
                                      </p:cBhvr>
                                      <p:to>
                                        <p:strVal val="visible"/>
                                      </p:to>
                                    </p:set>
                                    <p:animEffect transition="in" filter="fade">
                                      <p:cBhvr>
                                        <p:cTn id="43" dur="500"/>
                                        <p:tgtEl>
                                          <p:spTgt spid="7189"/>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7190"/>
                                        </p:tgtEl>
                                        <p:attrNameLst>
                                          <p:attrName>style.visibility</p:attrName>
                                        </p:attrNameLst>
                                      </p:cBhvr>
                                      <p:to>
                                        <p:strVal val="visible"/>
                                      </p:to>
                                    </p:set>
                                    <p:animEffect transition="in" filter="fade">
                                      <p:cBhvr>
                                        <p:cTn id="47" dur="500"/>
                                        <p:tgtEl>
                                          <p:spTgt spid="7190"/>
                                        </p:tgtEl>
                                      </p:cBhvr>
                                    </p:animEffect>
                                  </p:childTnLst>
                                </p:cTn>
                              </p:par>
                            </p:childTnLst>
                          </p:cTn>
                        </p:par>
                        <p:par>
                          <p:cTn id="48" fill="hold" nodeType="afterGroup">
                            <p:stCondLst>
                              <p:cond delay="5500"/>
                            </p:stCondLst>
                            <p:childTnLst>
                              <p:par>
                                <p:cTn id="49" presetID="10" presetClass="entr" presetSubtype="0" fill="hold" nodeType="afterEffect">
                                  <p:stCondLst>
                                    <p:cond delay="0"/>
                                  </p:stCondLst>
                                  <p:childTnLst>
                                    <p:set>
                                      <p:cBhvr>
                                        <p:cTn id="50" dur="1" fill="hold">
                                          <p:stCondLst>
                                            <p:cond delay="0"/>
                                          </p:stCondLst>
                                        </p:cTn>
                                        <p:tgtEl>
                                          <p:spTgt spid="7191"/>
                                        </p:tgtEl>
                                        <p:attrNameLst>
                                          <p:attrName>style.visibility</p:attrName>
                                        </p:attrNameLst>
                                      </p:cBhvr>
                                      <p:to>
                                        <p:strVal val="visible"/>
                                      </p:to>
                                    </p:set>
                                    <p:animEffect transition="in" filter="fade">
                                      <p:cBhvr>
                                        <p:cTn id="51" dur="500"/>
                                        <p:tgtEl>
                                          <p:spTgt spid="7191"/>
                                        </p:tgtEl>
                                      </p:cBhvr>
                                    </p:animEffect>
                                  </p:childTnLst>
                                </p:cTn>
                              </p:par>
                            </p:childTnLst>
                          </p:cTn>
                        </p:par>
                        <p:par>
                          <p:cTn id="52" fill="hold" nodeType="afterGroup">
                            <p:stCondLst>
                              <p:cond delay="6000"/>
                            </p:stCondLst>
                            <p:childTnLst>
                              <p:par>
                                <p:cTn id="53" presetID="10" presetClass="entr" presetSubtype="0" fill="hold" nodeType="afterEffect">
                                  <p:stCondLst>
                                    <p:cond delay="0"/>
                                  </p:stCondLst>
                                  <p:childTnLst>
                                    <p:set>
                                      <p:cBhvr>
                                        <p:cTn id="54" dur="1" fill="hold">
                                          <p:stCondLst>
                                            <p:cond delay="0"/>
                                          </p:stCondLst>
                                        </p:cTn>
                                        <p:tgtEl>
                                          <p:spTgt spid="7192"/>
                                        </p:tgtEl>
                                        <p:attrNameLst>
                                          <p:attrName>style.visibility</p:attrName>
                                        </p:attrNameLst>
                                      </p:cBhvr>
                                      <p:to>
                                        <p:strVal val="visible"/>
                                      </p:to>
                                    </p:set>
                                    <p:animEffect transition="in" filter="fade">
                                      <p:cBhvr>
                                        <p:cTn id="55" dur="500"/>
                                        <p:tgtEl>
                                          <p:spTgt spid="7192"/>
                                        </p:tgtEl>
                                      </p:cBhvr>
                                    </p:animEffect>
                                  </p:childTnLst>
                                </p:cTn>
                              </p:par>
                            </p:childTnLst>
                          </p:cTn>
                        </p:par>
                        <p:par>
                          <p:cTn id="56" fill="hold" nodeType="afterGroup">
                            <p:stCondLst>
                              <p:cond delay="6500"/>
                            </p:stCondLst>
                            <p:childTnLst>
                              <p:par>
                                <p:cTn id="57" presetID="10" presetClass="entr" presetSubtype="0" fill="hold" nodeType="afterEffect">
                                  <p:stCondLst>
                                    <p:cond delay="0"/>
                                  </p:stCondLst>
                                  <p:childTnLst>
                                    <p:set>
                                      <p:cBhvr>
                                        <p:cTn id="58" dur="1" fill="hold">
                                          <p:stCondLst>
                                            <p:cond delay="0"/>
                                          </p:stCondLst>
                                        </p:cTn>
                                        <p:tgtEl>
                                          <p:spTgt spid="7193"/>
                                        </p:tgtEl>
                                        <p:attrNameLst>
                                          <p:attrName>style.visibility</p:attrName>
                                        </p:attrNameLst>
                                      </p:cBhvr>
                                      <p:to>
                                        <p:strVal val="visible"/>
                                      </p:to>
                                    </p:set>
                                    <p:animEffect transition="in" filter="fade">
                                      <p:cBhvr>
                                        <p:cTn id="59" dur="500"/>
                                        <p:tgtEl>
                                          <p:spTgt spid="7193"/>
                                        </p:tgtEl>
                                      </p:cBhvr>
                                    </p:animEffect>
                                  </p:childTnLst>
                                </p:cTn>
                              </p:par>
                            </p:childTnLst>
                          </p:cTn>
                        </p:par>
                        <p:par>
                          <p:cTn id="60" fill="hold" nodeType="afterGroup">
                            <p:stCondLst>
                              <p:cond delay="7000"/>
                            </p:stCondLst>
                            <p:childTnLst>
                              <p:par>
                                <p:cTn id="61" presetID="10" presetClass="entr" presetSubtype="0" fill="hold" nodeType="afterEffect">
                                  <p:stCondLst>
                                    <p:cond delay="0"/>
                                  </p:stCondLst>
                                  <p:childTnLst>
                                    <p:set>
                                      <p:cBhvr>
                                        <p:cTn id="62" dur="1" fill="hold">
                                          <p:stCondLst>
                                            <p:cond delay="0"/>
                                          </p:stCondLst>
                                        </p:cTn>
                                        <p:tgtEl>
                                          <p:spTgt spid="7194"/>
                                        </p:tgtEl>
                                        <p:attrNameLst>
                                          <p:attrName>style.visibility</p:attrName>
                                        </p:attrNameLst>
                                      </p:cBhvr>
                                      <p:to>
                                        <p:strVal val="visible"/>
                                      </p:to>
                                    </p:set>
                                    <p:animEffect transition="in" filter="fade">
                                      <p:cBhvr>
                                        <p:cTn id="63" dur="500"/>
                                        <p:tgtEl>
                                          <p:spTgt spid="7194"/>
                                        </p:tgtEl>
                                      </p:cBhvr>
                                    </p:animEffect>
                                  </p:childTnLst>
                                </p:cTn>
                              </p:par>
                            </p:childTnLst>
                          </p:cTn>
                        </p:par>
                        <p:par>
                          <p:cTn id="64" fill="hold" nodeType="afterGroup">
                            <p:stCondLst>
                              <p:cond delay="7500"/>
                            </p:stCondLst>
                            <p:childTnLst>
                              <p:par>
                                <p:cTn id="65" presetID="10" presetClass="entr" presetSubtype="0" fill="hold" nodeType="afterEffect">
                                  <p:stCondLst>
                                    <p:cond delay="0"/>
                                  </p:stCondLst>
                                  <p:childTnLst>
                                    <p:set>
                                      <p:cBhvr>
                                        <p:cTn id="66" dur="1" fill="hold">
                                          <p:stCondLst>
                                            <p:cond delay="0"/>
                                          </p:stCondLst>
                                        </p:cTn>
                                        <p:tgtEl>
                                          <p:spTgt spid="7195"/>
                                        </p:tgtEl>
                                        <p:attrNameLst>
                                          <p:attrName>style.visibility</p:attrName>
                                        </p:attrNameLst>
                                      </p:cBhvr>
                                      <p:to>
                                        <p:strVal val="visible"/>
                                      </p:to>
                                    </p:set>
                                    <p:animEffect transition="in" filter="fade">
                                      <p:cBhvr>
                                        <p:cTn id="67" dur="500"/>
                                        <p:tgtEl>
                                          <p:spTgt spid="7195"/>
                                        </p:tgtEl>
                                      </p:cBhvr>
                                    </p:animEffect>
                                  </p:childTnLst>
                                </p:cTn>
                              </p:par>
                            </p:childTnLst>
                          </p:cTn>
                        </p:par>
                        <p:par>
                          <p:cTn id="68" fill="hold" nodeType="afterGroup">
                            <p:stCondLst>
                              <p:cond delay="8000"/>
                            </p:stCondLst>
                            <p:childTnLst>
                              <p:par>
                                <p:cTn id="69" presetID="10" presetClass="entr" presetSubtype="0" fill="hold" nodeType="afterEffect">
                                  <p:stCondLst>
                                    <p:cond delay="0"/>
                                  </p:stCondLst>
                                  <p:childTnLst>
                                    <p:set>
                                      <p:cBhvr>
                                        <p:cTn id="70" dur="1" fill="hold">
                                          <p:stCondLst>
                                            <p:cond delay="0"/>
                                          </p:stCondLst>
                                        </p:cTn>
                                        <p:tgtEl>
                                          <p:spTgt spid="7196"/>
                                        </p:tgtEl>
                                        <p:attrNameLst>
                                          <p:attrName>style.visibility</p:attrName>
                                        </p:attrNameLst>
                                      </p:cBhvr>
                                      <p:to>
                                        <p:strVal val="visible"/>
                                      </p:to>
                                    </p:set>
                                    <p:animEffect transition="in" filter="fade">
                                      <p:cBhvr>
                                        <p:cTn id="71" dur="500"/>
                                        <p:tgtEl>
                                          <p:spTgt spid="7196"/>
                                        </p:tgtEl>
                                      </p:cBhvr>
                                    </p:animEffect>
                                  </p:childTnLst>
                                </p:cTn>
                              </p:par>
                            </p:childTnLst>
                          </p:cTn>
                        </p:par>
                        <p:par>
                          <p:cTn id="72" fill="hold" nodeType="afterGroup">
                            <p:stCondLst>
                              <p:cond delay="8500"/>
                            </p:stCondLst>
                            <p:childTnLst>
                              <p:par>
                                <p:cTn id="73" presetID="10" presetClass="entr" presetSubtype="0" fill="hold" nodeType="afterEffect">
                                  <p:stCondLst>
                                    <p:cond delay="0"/>
                                  </p:stCondLst>
                                  <p:childTnLst>
                                    <p:set>
                                      <p:cBhvr>
                                        <p:cTn id="74" dur="1" fill="hold">
                                          <p:stCondLst>
                                            <p:cond delay="0"/>
                                          </p:stCondLst>
                                        </p:cTn>
                                        <p:tgtEl>
                                          <p:spTgt spid="7197"/>
                                        </p:tgtEl>
                                        <p:attrNameLst>
                                          <p:attrName>style.visibility</p:attrName>
                                        </p:attrNameLst>
                                      </p:cBhvr>
                                      <p:to>
                                        <p:strVal val="visible"/>
                                      </p:to>
                                    </p:set>
                                    <p:animEffect transition="in" filter="fade">
                                      <p:cBhvr>
                                        <p:cTn id="75" dur="500"/>
                                        <p:tgtEl>
                                          <p:spTgt spid="7197"/>
                                        </p:tgtEl>
                                      </p:cBhvr>
                                    </p:animEffect>
                                  </p:childTnLst>
                                </p:cTn>
                              </p:par>
                            </p:childTnLst>
                          </p:cTn>
                        </p:par>
                        <p:par>
                          <p:cTn id="76" fill="hold" nodeType="afterGroup">
                            <p:stCondLst>
                              <p:cond delay="9000"/>
                            </p:stCondLst>
                            <p:childTnLst>
                              <p:par>
                                <p:cTn id="77" presetID="10" presetClass="entr" presetSubtype="0" fill="hold" nodeType="afterEffect">
                                  <p:stCondLst>
                                    <p:cond delay="0"/>
                                  </p:stCondLst>
                                  <p:childTnLst>
                                    <p:set>
                                      <p:cBhvr>
                                        <p:cTn id="78" dur="1" fill="hold">
                                          <p:stCondLst>
                                            <p:cond delay="0"/>
                                          </p:stCondLst>
                                        </p:cTn>
                                        <p:tgtEl>
                                          <p:spTgt spid="7198"/>
                                        </p:tgtEl>
                                        <p:attrNameLst>
                                          <p:attrName>style.visibility</p:attrName>
                                        </p:attrNameLst>
                                      </p:cBhvr>
                                      <p:to>
                                        <p:strVal val="visible"/>
                                      </p:to>
                                    </p:set>
                                    <p:animEffect transition="in" filter="fade">
                                      <p:cBhvr>
                                        <p:cTn id="79" dur="500"/>
                                        <p:tgtEl>
                                          <p:spTgt spid="7198"/>
                                        </p:tgtEl>
                                      </p:cBhvr>
                                    </p:animEffect>
                                  </p:childTnLst>
                                </p:cTn>
                              </p:par>
                            </p:childTnLst>
                          </p:cTn>
                        </p:par>
                        <p:par>
                          <p:cTn id="80" fill="hold" nodeType="afterGroup">
                            <p:stCondLst>
                              <p:cond delay="9500"/>
                            </p:stCondLst>
                            <p:childTnLst>
                              <p:par>
                                <p:cTn id="81" presetID="10" presetClass="entr" presetSubtype="0" fill="hold" nodeType="afterEffect">
                                  <p:stCondLst>
                                    <p:cond delay="0"/>
                                  </p:stCondLst>
                                  <p:childTnLst>
                                    <p:set>
                                      <p:cBhvr>
                                        <p:cTn id="82" dur="1" fill="hold">
                                          <p:stCondLst>
                                            <p:cond delay="0"/>
                                          </p:stCondLst>
                                        </p:cTn>
                                        <p:tgtEl>
                                          <p:spTgt spid="7199"/>
                                        </p:tgtEl>
                                        <p:attrNameLst>
                                          <p:attrName>style.visibility</p:attrName>
                                        </p:attrNameLst>
                                      </p:cBhvr>
                                      <p:to>
                                        <p:strVal val="visible"/>
                                      </p:to>
                                    </p:set>
                                    <p:animEffect transition="in" filter="fade">
                                      <p:cBhvr>
                                        <p:cTn id="83" dur="500"/>
                                        <p:tgtEl>
                                          <p:spTgt spid="7199"/>
                                        </p:tgtEl>
                                      </p:cBhvr>
                                    </p:animEffect>
                                  </p:childTnLst>
                                </p:cTn>
                              </p:par>
                            </p:childTnLst>
                          </p:cTn>
                        </p:par>
                        <p:par>
                          <p:cTn id="84" fill="hold" nodeType="afterGroup">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200"/>
                                        </p:tgtEl>
                                        <p:attrNameLst>
                                          <p:attrName>style.visibility</p:attrName>
                                        </p:attrNameLst>
                                      </p:cBhvr>
                                      <p:to>
                                        <p:strVal val="visible"/>
                                      </p:to>
                                    </p:set>
                                    <p:animEffect transition="in" filter="fade">
                                      <p:cBhvr>
                                        <p:cTn id="87" dur="500"/>
                                        <p:tgtEl>
                                          <p:spTgt spid="7200"/>
                                        </p:tgtEl>
                                      </p:cBhvr>
                                    </p:animEffect>
                                  </p:childTnLst>
                                </p:cTn>
                              </p:par>
                            </p:childTnLst>
                          </p:cTn>
                        </p:par>
                        <p:par>
                          <p:cTn id="88" fill="hold" nodeType="afterGroup">
                            <p:stCondLst>
                              <p:cond delay="10500"/>
                            </p:stCondLst>
                            <p:childTnLst>
                              <p:par>
                                <p:cTn id="89" presetID="10" presetClass="entr" presetSubtype="0" fill="hold" nodeType="afterEffect">
                                  <p:stCondLst>
                                    <p:cond delay="0"/>
                                  </p:stCondLst>
                                  <p:childTnLst>
                                    <p:set>
                                      <p:cBhvr>
                                        <p:cTn id="90" dur="1" fill="hold">
                                          <p:stCondLst>
                                            <p:cond delay="0"/>
                                          </p:stCondLst>
                                        </p:cTn>
                                        <p:tgtEl>
                                          <p:spTgt spid="7201"/>
                                        </p:tgtEl>
                                        <p:attrNameLst>
                                          <p:attrName>style.visibility</p:attrName>
                                        </p:attrNameLst>
                                      </p:cBhvr>
                                      <p:to>
                                        <p:strVal val="visible"/>
                                      </p:to>
                                    </p:set>
                                    <p:animEffect transition="in" filter="fade">
                                      <p:cBhvr>
                                        <p:cTn id="91" dur="500"/>
                                        <p:tgtEl>
                                          <p:spTgt spid="7201"/>
                                        </p:tgtEl>
                                      </p:cBhvr>
                                    </p:animEffect>
                                  </p:childTnLst>
                                </p:cTn>
                              </p:par>
                            </p:childTnLst>
                          </p:cTn>
                        </p:par>
                        <p:par>
                          <p:cTn id="92" fill="hold" nodeType="afterGroup">
                            <p:stCondLst>
                              <p:cond delay="11000"/>
                            </p:stCondLst>
                            <p:childTnLst>
                              <p:par>
                                <p:cTn id="93" presetID="10" presetClass="entr" presetSubtype="0" fill="hold" nodeType="afterEffect">
                                  <p:stCondLst>
                                    <p:cond delay="0"/>
                                  </p:stCondLst>
                                  <p:childTnLst>
                                    <p:set>
                                      <p:cBhvr>
                                        <p:cTn id="94" dur="1" fill="hold">
                                          <p:stCondLst>
                                            <p:cond delay="0"/>
                                          </p:stCondLst>
                                        </p:cTn>
                                        <p:tgtEl>
                                          <p:spTgt spid="7202"/>
                                        </p:tgtEl>
                                        <p:attrNameLst>
                                          <p:attrName>style.visibility</p:attrName>
                                        </p:attrNameLst>
                                      </p:cBhvr>
                                      <p:to>
                                        <p:strVal val="visible"/>
                                      </p:to>
                                    </p:set>
                                    <p:animEffect transition="in" filter="fade">
                                      <p:cBhvr>
                                        <p:cTn id="95" dur="500"/>
                                        <p:tgtEl>
                                          <p:spTgt spid="7202"/>
                                        </p:tgtEl>
                                      </p:cBhvr>
                                    </p:animEffect>
                                  </p:childTnLst>
                                </p:cTn>
                              </p:par>
                            </p:childTnLst>
                          </p:cTn>
                        </p:par>
                        <p:par>
                          <p:cTn id="96" fill="hold" nodeType="afterGroup">
                            <p:stCondLst>
                              <p:cond delay="11500"/>
                            </p:stCondLst>
                            <p:childTnLst>
                              <p:par>
                                <p:cTn id="97" presetID="10" presetClass="entr" presetSubtype="0" fill="hold" nodeType="afterEffect">
                                  <p:stCondLst>
                                    <p:cond delay="0"/>
                                  </p:stCondLst>
                                  <p:childTnLst>
                                    <p:set>
                                      <p:cBhvr>
                                        <p:cTn id="98" dur="1" fill="hold">
                                          <p:stCondLst>
                                            <p:cond delay="0"/>
                                          </p:stCondLst>
                                        </p:cTn>
                                        <p:tgtEl>
                                          <p:spTgt spid="7203"/>
                                        </p:tgtEl>
                                        <p:attrNameLst>
                                          <p:attrName>style.visibility</p:attrName>
                                        </p:attrNameLst>
                                      </p:cBhvr>
                                      <p:to>
                                        <p:strVal val="visible"/>
                                      </p:to>
                                    </p:set>
                                    <p:animEffect transition="in" filter="fade">
                                      <p:cBhvr>
                                        <p:cTn id="99" dur="500"/>
                                        <p:tgtEl>
                                          <p:spTgt spid="7203"/>
                                        </p:tgtEl>
                                      </p:cBhvr>
                                    </p:animEffect>
                                  </p:childTnLst>
                                </p:cTn>
                              </p:par>
                            </p:childTnLst>
                          </p:cTn>
                        </p:par>
                        <p:par>
                          <p:cTn id="100" fill="hold" nodeType="afterGroup">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7204"/>
                                        </p:tgtEl>
                                        <p:attrNameLst>
                                          <p:attrName>style.visibility</p:attrName>
                                        </p:attrNameLst>
                                      </p:cBhvr>
                                      <p:to>
                                        <p:strVal val="visible"/>
                                      </p:to>
                                    </p:set>
                                    <p:animEffect transition="in" filter="fade">
                                      <p:cBhvr>
                                        <p:cTn id="103" dur="500"/>
                                        <p:tgtEl>
                                          <p:spTgt spid="7204"/>
                                        </p:tgtEl>
                                      </p:cBhvr>
                                    </p:animEffect>
                                  </p:childTnLst>
                                </p:cTn>
                              </p:par>
                            </p:childTnLst>
                          </p:cTn>
                        </p:par>
                        <p:par>
                          <p:cTn id="104" fill="hold" nodeType="afterGroup">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7205"/>
                                        </p:tgtEl>
                                        <p:attrNameLst>
                                          <p:attrName>style.visibility</p:attrName>
                                        </p:attrNameLst>
                                      </p:cBhvr>
                                      <p:to>
                                        <p:strVal val="visible"/>
                                      </p:to>
                                    </p:set>
                                    <p:animEffect transition="in" filter="fade">
                                      <p:cBhvr>
                                        <p:cTn id="107" dur="500"/>
                                        <p:tgtEl>
                                          <p:spTgt spid="7205"/>
                                        </p:tgtEl>
                                      </p:cBhvr>
                                    </p:animEffect>
                                  </p:childTnLst>
                                </p:cTn>
                              </p:par>
                            </p:childTnLst>
                          </p:cTn>
                        </p:par>
                        <p:par>
                          <p:cTn id="108" fill="hold" nodeType="afterGroup">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7206"/>
                                        </p:tgtEl>
                                        <p:attrNameLst>
                                          <p:attrName>style.visibility</p:attrName>
                                        </p:attrNameLst>
                                      </p:cBhvr>
                                      <p:to>
                                        <p:strVal val="visible"/>
                                      </p:to>
                                    </p:set>
                                    <p:animEffect transition="in" filter="fade">
                                      <p:cBhvr>
                                        <p:cTn id="111" dur="500"/>
                                        <p:tgtEl>
                                          <p:spTgt spid="7206"/>
                                        </p:tgtEl>
                                      </p:cBhvr>
                                    </p:animEffect>
                                  </p:childTnLst>
                                </p:cTn>
                              </p:par>
                            </p:childTnLst>
                          </p:cTn>
                        </p:par>
                        <p:par>
                          <p:cTn id="112" fill="hold" nodeType="afterGroup">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7207"/>
                                        </p:tgtEl>
                                        <p:attrNameLst>
                                          <p:attrName>style.visibility</p:attrName>
                                        </p:attrNameLst>
                                      </p:cBhvr>
                                      <p:to>
                                        <p:strVal val="visible"/>
                                      </p:to>
                                    </p:set>
                                    <p:animEffect transition="in" filter="fade">
                                      <p:cBhvr>
                                        <p:cTn id="115" dur="500"/>
                                        <p:tgtEl>
                                          <p:spTgt spid="7207"/>
                                        </p:tgtEl>
                                      </p:cBhvr>
                                    </p:animEffect>
                                  </p:childTnLst>
                                </p:cTn>
                              </p:par>
                            </p:childTnLst>
                          </p:cTn>
                        </p:par>
                        <p:par>
                          <p:cTn id="116" fill="hold" nodeType="afterGroup">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7208"/>
                                        </p:tgtEl>
                                        <p:attrNameLst>
                                          <p:attrName>style.visibility</p:attrName>
                                        </p:attrNameLst>
                                      </p:cBhvr>
                                      <p:to>
                                        <p:strVal val="visible"/>
                                      </p:to>
                                    </p:set>
                                    <p:animEffect transition="in" filter="fade">
                                      <p:cBhvr>
                                        <p:cTn id="119" dur="500"/>
                                        <p:tgtEl>
                                          <p:spTgt spid="7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Deterministic vs. Stochastic Approaches</a:t>
            </a:r>
            <a:endParaRPr lang="ko-KR" altLang="en-US" dirty="0"/>
          </a:p>
        </p:txBody>
      </p:sp>
      <p:sp>
        <p:nvSpPr>
          <p:cNvPr id="3" name="내용 개체 틀 2"/>
          <p:cNvSpPr>
            <a:spLocks noGrp="1"/>
          </p:cNvSpPr>
          <p:nvPr>
            <p:ph sz="quarter" idx="1"/>
          </p:nvPr>
        </p:nvSpPr>
        <p:spPr>
          <a:xfrm>
            <a:off x="539552" y="1556792"/>
            <a:ext cx="8136904" cy="5184576"/>
          </a:xfrm>
        </p:spPr>
        <p:txBody>
          <a:bodyPr>
            <a:normAutofit lnSpcReduction="10000"/>
          </a:bodyPr>
          <a:lstStyle/>
          <a:p>
            <a:r>
              <a:rPr lang="en-US" altLang="ko-KR" sz="2400" dirty="0" smtClean="0"/>
              <a:t>Stochastic approaches require </a:t>
            </a:r>
            <a:r>
              <a:rPr lang="en-US" altLang="ko-KR" sz="2400" b="1" dirty="0" smtClean="0"/>
              <a:t>(or allow for the use of)</a:t>
            </a:r>
            <a:r>
              <a:rPr lang="en-US" altLang="ko-KR" sz="2400" dirty="0" smtClean="0"/>
              <a:t> more system information but can be </a:t>
            </a:r>
            <a:r>
              <a:rPr lang="en-US" altLang="ko-KR" sz="2400" b="1" dirty="0" smtClean="0"/>
              <a:t>more efficient </a:t>
            </a:r>
            <a:r>
              <a:rPr lang="en-US" altLang="ko-KR" sz="2400" dirty="0" smtClean="0"/>
              <a:t>and also return </a:t>
            </a:r>
            <a:r>
              <a:rPr lang="en-US" altLang="ko-KR" sz="2400" b="1" dirty="0" smtClean="0"/>
              <a:t>more information </a:t>
            </a:r>
            <a:r>
              <a:rPr lang="en-US" altLang="ko-KR" sz="2400" dirty="0" smtClean="0"/>
              <a:t>(e.g., uncertainty in the estimates, etc.)</a:t>
            </a:r>
          </a:p>
          <a:p>
            <a:pPr lvl="1"/>
            <a:r>
              <a:rPr lang="en-US" altLang="ko-KR" sz="2100" dirty="0" smtClean="0"/>
              <a:t>Important for “information-poor” cases</a:t>
            </a:r>
          </a:p>
          <a:p>
            <a:r>
              <a:rPr lang="en-US" altLang="ko-KR" sz="2400" dirty="0" smtClean="0"/>
              <a:t>Both approaches can demand selection of “many” parameters difficult to choose, e.g., the selection of weight parameters amounts to the selection of covariance parameters.</a:t>
            </a:r>
          </a:p>
          <a:p>
            <a:r>
              <a:rPr lang="en-US" altLang="ko-KR" sz="2400" dirty="0" smtClean="0"/>
              <a:t>Stochastic analysis reveals fundamental  limitations of certain deterministic approaches, e.g., Least squares minimization leading to a linear type estimator  is optimal for the Gaussian case only.  </a:t>
            </a:r>
          </a:p>
          <a:p>
            <a:r>
              <a:rPr lang="en-US" altLang="ko-KR" sz="2400" dirty="0" smtClean="0"/>
              <a:t>In these senses, stochastic approaches are perhaps more general but deterministic observers may provide simpler solution for </a:t>
            </a:r>
            <a:r>
              <a:rPr lang="en-US" altLang="ko-KR" sz="2400" u="sng" dirty="0" smtClean="0"/>
              <a:t>certain</a:t>
            </a:r>
            <a:r>
              <a:rPr lang="en-US" altLang="ko-KR" sz="2400" dirty="0" smtClean="0"/>
              <a:t> problems (“info-rich” nonlinear problems).</a:t>
            </a:r>
          </a:p>
          <a:p>
            <a:endParaRPr lang="ko-KR"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Particle Filtering for Strongly Nonlinear Systems: Shortcomings and Challenges</a:t>
            </a:r>
            <a:endParaRPr lang="ko-KR" altLang="en-US" dirty="0"/>
          </a:p>
        </p:txBody>
      </p:sp>
      <p:sp>
        <p:nvSpPr>
          <p:cNvPr id="3" name="내용 개체 틀 2"/>
          <p:cNvSpPr>
            <a:spLocks noGrp="1"/>
          </p:cNvSpPr>
          <p:nvPr>
            <p:ph sz="quarter" idx="1"/>
          </p:nvPr>
        </p:nvSpPr>
        <p:spPr>
          <a:xfrm>
            <a:off x="612648" y="1600200"/>
            <a:ext cx="8207824" cy="5069160"/>
          </a:xfrm>
          <a:solidFill>
            <a:schemeClr val="tx1"/>
          </a:solidFill>
        </p:spPr>
        <p:txBody>
          <a:bodyPr>
            <a:noAutofit/>
          </a:bodyPr>
          <a:lstStyle/>
          <a:p>
            <a:r>
              <a:rPr lang="en-US" altLang="ko-KR" sz="2400" dirty="0" smtClean="0">
                <a:solidFill>
                  <a:schemeClr val="bg1"/>
                </a:solidFill>
              </a:rPr>
              <a:t>Optimal importance function ~ hard to choose in general but…</a:t>
            </a:r>
          </a:p>
          <a:p>
            <a:r>
              <a:rPr lang="en-US" altLang="ko-KR" sz="2400" dirty="0" smtClean="0">
                <a:solidFill>
                  <a:schemeClr val="bg1"/>
                </a:solidFill>
              </a:rPr>
              <a:t>Resampling ~ degeneracy vs. diversity</a:t>
            </a:r>
          </a:p>
          <a:p>
            <a:r>
              <a:rPr lang="en-US" altLang="ko-KR" sz="2400" dirty="0" smtClean="0">
                <a:solidFill>
                  <a:schemeClr val="bg1"/>
                </a:solidFill>
              </a:rPr>
              <a:t>Number of particles ~ accuracy vs. computational time</a:t>
            </a:r>
          </a:p>
          <a:p>
            <a:endParaRPr lang="en-US" altLang="ko-KR" sz="2400" dirty="0">
              <a:solidFill>
                <a:schemeClr val="bg1"/>
              </a:solidFill>
            </a:endParaRPr>
          </a:p>
          <a:p>
            <a:endParaRPr lang="en-US" altLang="ko-KR" sz="2400" dirty="0" smtClean="0">
              <a:solidFill>
                <a:schemeClr val="bg1"/>
              </a:solidFill>
            </a:endParaRPr>
          </a:p>
          <a:p>
            <a:endParaRPr lang="en-US" altLang="ko-KR" sz="2400" dirty="0">
              <a:solidFill>
                <a:schemeClr val="bg1"/>
              </a:solidFill>
            </a:endParaRPr>
          </a:p>
          <a:p>
            <a:endParaRPr lang="en-US" altLang="ko-KR" sz="2400" dirty="0" smtClean="0">
              <a:solidFill>
                <a:schemeClr val="bg1"/>
              </a:solidFill>
            </a:endParaRPr>
          </a:p>
          <a:p>
            <a:endParaRPr lang="en-US" altLang="ko-KR" sz="2400" dirty="0">
              <a:solidFill>
                <a:schemeClr val="bg1"/>
              </a:solidFill>
            </a:endParaRPr>
          </a:p>
          <a:p>
            <a:endParaRPr lang="en-US" altLang="ko-KR" sz="2400" dirty="0" smtClean="0">
              <a:solidFill>
                <a:schemeClr val="bg1"/>
              </a:solidFill>
            </a:endParaRPr>
          </a:p>
          <a:p>
            <a:r>
              <a:rPr lang="en-US" altLang="ko-KR" sz="2400" dirty="0" smtClean="0">
                <a:solidFill>
                  <a:schemeClr val="bg1"/>
                </a:solidFill>
              </a:rPr>
              <a:t>Difficult to apply to high-dimensional systems</a:t>
            </a:r>
          </a:p>
          <a:p>
            <a:pPr lvl="1"/>
            <a:r>
              <a:rPr lang="en-US" altLang="ko-KR" sz="2100" dirty="0" smtClean="0">
                <a:solidFill>
                  <a:schemeClr val="bg1"/>
                </a:solidFill>
              </a:rPr>
              <a:t>Hybrid between nonparametric and parametric approach?</a:t>
            </a:r>
          </a:p>
          <a:p>
            <a:endParaRPr lang="en-US" altLang="ko-KR" sz="2400" dirty="0" smtClean="0">
              <a:solidFill>
                <a:schemeClr val="bg1"/>
              </a:solidFill>
            </a:endParaRPr>
          </a:p>
        </p:txBody>
      </p:sp>
      <p:grpSp>
        <p:nvGrpSpPr>
          <p:cNvPr id="4" name="Group 3"/>
          <p:cNvGrpSpPr/>
          <p:nvPr/>
        </p:nvGrpSpPr>
        <p:grpSpPr>
          <a:xfrm>
            <a:off x="611562" y="2996952"/>
            <a:ext cx="7920478" cy="2756853"/>
            <a:chOff x="611562" y="2996952"/>
            <a:chExt cx="7920478" cy="2756853"/>
          </a:xfrm>
        </p:grpSpPr>
        <p:graphicFrame>
          <p:nvGraphicFramePr>
            <p:cNvPr id="6" name="차트 5"/>
            <p:cNvGraphicFramePr>
              <a:graphicFrameLocks/>
            </p:cNvGraphicFramePr>
            <p:nvPr>
              <p:extLst>
                <p:ext uri="{D42A27DB-BD31-4B8C-83A1-F6EECF244321}">
                  <p14:modId xmlns:p14="http://schemas.microsoft.com/office/powerpoint/2010/main" val="1663207782"/>
                </p:ext>
              </p:extLst>
            </p:nvPr>
          </p:nvGraphicFramePr>
          <p:xfrm>
            <a:off x="974409" y="2996952"/>
            <a:ext cx="3600000" cy="248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차트 6"/>
            <p:cNvGraphicFramePr>
              <a:graphicFrameLocks/>
            </p:cNvGraphicFramePr>
            <p:nvPr>
              <p:extLst>
                <p:ext uri="{D42A27DB-BD31-4B8C-83A1-F6EECF244321}">
                  <p14:modId xmlns:p14="http://schemas.microsoft.com/office/powerpoint/2010/main" val="2461381631"/>
                </p:ext>
              </p:extLst>
            </p:nvPr>
          </p:nvGraphicFramePr>
          <p:xfrm>
            <a:off x="4932040" y="2996952"/>
            <a:ext cx="3600000" cy="248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직사각형 7"/>
            <p:cNvSpPr/>
            <p:nvPr/>
          </p:nvSpPr>
          <p:spPr>
            <a:xfrm rot="16200000">
              <a:off x="449017" y="4023593"/>
              <a:ext cx="694421" cy="369332"/>
            </a:xfrm>
            <a:prstGeom prst="rect">
              <a:avLst/>
            </a:prstGeom>
          </p:spPr>
          <p:txBody>
            <a:bodyPr wrap="none">
              <a:spAutoFit/>
            </a:bodyPr>
            <a:lstStyle/>
            <a:p>
              <a:r>
                <a:rPr lang="en-US" altLang="ko-KR" dirty="0" smtClean="0">
                  <a:solidFill>
                    <a:schemeClr val="bg1"/>
                  </a:solidFill>
                </a:rPr>
                <a:t>RMSE</a:t>
              </a:r>
              <a:endParaRPr lang="ko-KR" altLang="en-US" dirty="0">
                <a:solidFill>
                  <a:schemeClr val="bg1"/>
                </a:solidFill>
              </a:endParaRPr>
            </a:p>
          </p:txBody>
        </p:sp>
        <p:sp>
          <p:nvSpPr>
            <p:cNvPr id="9" name="직사각형 8"/>
            <p:cNvSpPr/>
            <p:nvPr/>
          </p:nvSpPr>
          <p:spPr>
            <a:xfrm rot="16200000">
              <a:off x="3773865" y="4011111"/>
              <a:ext cx="1965603" cy="369332"/>
            </a:xfrm>
            <a:prstGeom prst="rect">
              <a:avLst/>
            </a:prstGeom>
          </p:spPr>
          <p:txBody>
            <a:bodyPr wrap="none">
              <a:spAutoFit/>
            </a:bodyPr>
            <a:lstStyle/>
            <a:p>
              <a:r>
                <a:rPr lang="en-US" altLang="ko-KR" dirty="0" smtClean="0">
                  <a:solidFill>
                    <a:schemeClr val="bg1"/>
                  </a:solidFill>
                </a:rPr>
                <a:t>Computational time</a:t>
              </a:r>
              <a:endParaRPr lang="ko-KR" altLang="en-US" dirty="0">
                <a:solidFill>
                  <a:schemeClr val="bg1"/>
                </a:solidFill>
              </a:endParaRPr>
            </a:p>
          </p:txBody>
        </p:sp>
        <p:sp>
          <p:nvSpPr>
            <p:cNvPr id="10" name="직사각형 9"/>
            <p:cNvSpPr/>
            <p:nvPr/>
          </p:nvSpPr>
          <p:spPr>
            <a:xfrm>
              <a:off x="1794245" y="5364903"/>
              <a:ext cx="2151871" cy="369332"/>
            </a:xfrm>
            <a:prstGeom prst="rect">
              <a:avLst/>
            </a:prstGeom>
          </p:spPr>
          <p:txBody>
            <a:bodyPr wrap="none">
              <a:spAutoFit/>
            </a:bodyPr>
            <a:lstStyle/>
            <a:p>
              <a:r>
                <a:rPr lang="en-US" altLang="ko-KR" dirty="0">
                  <a:solidFill>
                    <a:schemeClr val="bg1"/>
                  </a:solidFill>
                </a:rPr>
                <a:t>Number of particles </a:t>
              </a:r>
              <a:endParaRPr lang="ko-KR" altLang="en-US" dirty="0">
                <a:solidFill>
                  <a:schemeClr val="bg1"/>
                </a:solidFill>
              </a:endParaRPr>
            </a:p>
          </p:txBody>
        </p:sp>
        <p:sp>
          <p:nvSpPr>
            <p:cNvPr id="11" name="직사각형 10"/>
            <p:cNvSpPr/>
            <p:nvPr/>
          </p:nvSpPr>
          <p:spPr>
            <a:xfrm>
              <a:off x="5641112" y="5384473"/>
              <a:ext cx="2151871" cy="369332"/>
            </a:xfrm>
            <a:prstGeom prst="rect">
              <a:avLst/>
            </a:prstGeom>
          </p:spPr>
          <p:txBody>
            <a:bodyPr wrap="none">
              <a:spAutoFit/>
            </a:bodyPr>
            <a:lstStyle/>
            <a:p>
              <a:r>
                <a:rPr lang="en-US" altLang="ko-KR" dirty="0">
                  <a:solidFill>
                    <a:schemeClr val="bg1"/>
                  </a:solidFill>
                </a:rPr>
                <a:t>Number of particles </a:t>
              </a:r>
              <a:endParaRPr lang="ko-KR" altLang="en-US" dirty="0">
                <a:solidFill>
                  <a:schemeClr val="bg1"/>
                </a:solidFill>
              </a:endParaRPr>
            </a:p>
          </p:txBody>
        </p:sp>
      </p:grpSp>
    </p:spTree>
    <p:extLst>
      <p:ext uri="{BB962C8B-B14F-4D97-AF65-F5344CB8AC3E}">
        <p14:creationId xmlns:p14="http://schemas.microsoft.com/office/powerpoint/2010/main" val="27394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subTnLst>
                                    <p:animClr clrSpc="rgb" dir="cw">
                                      <p:cBhvr override="childStyle">
                                        <p:cTn dur="1" fill="hold" display="0" masterRel="nextClick" afterEffect="1"/>
                                        <p:tgtEl>
                                          <p:spTgt spid="4"/>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altLang="ko-KR" dirty="0" smtClean="0"/>
              <a:t>Particle Filtering for Strongly Nonlinear Systems: Shortcomings and Challenges</a:t>
            </a:r>
            <a:endParaRPr lang="ko-KR" altLang="en-US" dirty="0"/>
          </a:p>
        </p:txBody>
      </p:sp>
      <p:sp>
        <p:nvSpPr>
          <p:cNvPr id="3" name="내용 개체 틀 2"/>
          <p:cNvSpPr>
            <a:spLocks noGrp="1"/>
          </p:cNvSpPr>
          <p:nvPr>
            <p:ph sz="quarter" idx="1"/>
          </p:nvPr>
        </p:nvSpPr>
        <p:spPr>
          <a:xfrm>
            <a:off x="179512" y="1600200"/>
            <a:ext cx="8712968" cy="5069160"/>
          </a:xfrm>
          <a:solidFill>
            <a:schemeClr val="tx1"/>
          </a:solidFill>
        </p:spPr>
        <p:txBody>
          <a:bodyPr>
            <a:noAutofit/>
          </a:bodyPr>
          <a:lstStyle/>
          <a:p>
            <a:r>
              <a:rPr lang="en-US" altLang="ko-KR" sz="2400" dirty="0" smtClean="0">
                <a:solidFill>
                  <a:srgbClr val="FFFFFF"/>
                </a:solidFill>
              </a:rPr>
              <a:t>Fundamentally hard to handle high-dimensional model within PF.</a:t>
            </a:r>
            <a:br>
              <a:rPr lang="en-US" altLang="ko-KR" sz="2400" dirty="0" smtClean="0">
                <a:solidFill>
                  <a:srgbClr val="FFFFFF"/>
                </a:solidFill>
              </a:rPr>
            </a:br>
            <a:r>
              <a:rPr lang="en-US" altLang="ko-KR" sz="2400" dirty="0" smtClean="0">
                <a:solidFill>
                  <a:srgbClr val="FFFFFF"/>
                </a:solidFill>
              </a:rPr>
              <a:t>~ Very large ensemble is required to avoid </a:t>
            </a:r>
            <a:r>
              <a:rPr lang="en-US" altLang="ko-KR" sz="2400" b="1" dirty="0" smtClean="0">
                <a:solidFill>
                  <a:srgbClr val="FF0000"/>
                </a:solidFill>
              </a:rPr>
              <a:t>collapse of weights</a:t>
            </a:r>
            <a:r>
              <a:rPr lang="en-US" altLang="ko-KR" sz="2400" b="1" dirty="0" smtClean="0">
                <a:solidFill>
                  <a:srgbClr val="FFFFFF"/>
                </a:solidFill>
              </a:rPr>
              <a:t>.</a:t>
            </a:r>
          </a:p>
          <a:p>
            <a:pPr marL="0" indent="0">
              <a:buNone/>
            </a:pPr>
            <a:r>
              <a:rPr lang="en-US" altLang="ko-KR" sz="2400" b="1" dirty="0">
                <a:solidFill>
                  <a:srgbClr val="FFFFFF"/>
                </a:solidFill>
              </a:rPr>
              <a:t>	</a:t>
            </a:r>
            <a:r>
              <a:rPr lang="en-US" altLang="ko-KR" sz="1600" b="1" dirty="0" smtClean="0">
                <a:solidFill>
                  <a:srgbClr val="FFFFFF"/>
                </a:solidFill>
              </a:rPr>
              <a:t>(</a:t>
            </a:r>
            <a:r>
              <a:rPr lang="en-US" altLang="ko-KR" sz="1600" dirty="0">
                <a:solidFill>
                  <a:srgbClr val="FFFFFF"/>
                </a:solidFill>
              </a:rPr>
              <a:t>C. Snyder et al., Mathematical Advances in Data Assimilation, 136 (2008</a:t>
            </a:r>
            <a:r>
              <a:rPr lang="en-US" altLang="ko-KR" sz="1600" dirty="0" smtClean="0">
                <a:solidFill>
                  <a:srgbClr val="FFFFFF"/>
                </a:solidFill>
              </a:rPr>
              <a:t>))</a:t>
            </a:r>
            <a:endParaRPr lang="ko-KR" altLang="en-US" sz="2400" dirty="0">
              <a:solidFill>
                <a:srgbClr val="FFFFFF"/>
              </a:solidFill>
            </a:endParaRPr>
          </a:p>
          <a:p>
            <a:endParaRPr lang="en-US" altLang="ko-KR" sz="2400" b="1" dirty="0" smtClean="0">
              <a:solidFill>
                <a:srgbClr val="FFFFFF"/>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133" y="3126833"/>
            <a:ext cx="4104456" cy="317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직사각형 5"/>
          <p:cNvSpPr/>
          <p:nvPr/>
        </p:nvSpPr>
        <p:spPr>
          <a:xfrm>
            <a:off x="971600" y="6307214"/>
            <a:ext cx="4495141" cy="338554"/>
          </a:xfrm>
          <a:prstGeom prst="rect">
            <a:avLst/>
          </a:prstGeom>
        </p:spPr>
        <p:txBody>
          <a:bodyPr wrap="none">
            <a:spAutoFit/>
          </a:bodyPr>
          <a:lstStyle/>
          <a:p>
            <a:r>
              <a:rPr lang="en-US" altLang="ko-KR" sz="1600" dirty="0" smtClean="0">
                <a:solidFill>
                  <a:srgbClr val="FFFFFF"/>
                </a:solidFill>
              </a:rPr>
              <a:t>Required </a:t>
            </a:r>
            <a:r>
              <a:rPr lang="en-US" altLang="ko-KR" sz="1600" dirty="0">
                <a:solidFill>
                  <a:srgbClr val="FFFFFF"/>
                </a:solidFill>
              </a:rPr>
              <a:t>ensemble size N</a:t>
            </a:r>
            <a:r>
              <a:rPr lang="en-US" altLang="ko-KR" sz="1600" i="1" baseline="-25000" dirty="0">
                <a:solidFill>
                  <a:srgbClr val="FFFFFF"/>
                </a:solidFill>
              </a:rPr>
              <a:t>e</a:t>
            </a:r>
            <a:r>
              <a:rPr lang="en-US" altLang="ko-KR" sz="1600" i="1" dirty="0">
                <a:solidFill>
                  <a:srgbClr val="FFFFFF"/>
                </a:solidFill>
              </a:rPr>
              <a:t> </a:t>
            </a:r>
            <a:r>
              <a:rPr lang="en-US" altLang="ko-KR" sz="1600" dirty="0">
                <a:solidFill>
                  <a:srgbClr val="FFFFFF"/>
                </a:solidFill>
              </a:rPr>
              <a:t>as a function of </a:t>
            </a:r>
            <a:r>
              <a:rPr lang="en-US" altLang="ko-KR" sz="1600" dirty="0" err="1">
                <a:solidFill>
                  <a:srgbClr val="FFFFFF"/>
                </a:solidFill>
              </a:rPr>
              <a:t>N</a:t>
            </a:r>
            <a:r>
              <a:rPr lang="en-US" altLang="ko-KR" sz="1600" baseline="-25000" dirty="0" err="1">
                <a:solidFill>
                  <a:srgbClr val="FFFFFF"/>
                </a:solidFill>
              </a:rPr>
              <a:t>x</a:t>
            </a:r>
            <a:r>
              <a:rPr lang="en-US" altLang="ko-KR" sz="1600" dirty="0">
                <a:solidFill>
                  <a:srgbClr val="FFFFFF"/>
                </a:solidFill>
              </a:rPr>
              <a:t> </a:t>
            </a:r>
            <a:r>
              <a:rPr lang="en-US" altLang="ko-KR" sz="1600" dirty="0" smtClean="0">
                <a:solidFill>
                  <a:srgbClr val="FFFFFF"/>
                </a:solidFill>
              </a:rPr>
              <a:t>(= </a:t>
            </a:r>
            <a:r>
              <a:rPr lang="en-US" altLang="ko-KR" sz="1600" dirty="0" err="1">
                <a:solidFill>
                  <a:srgbClr val="FFFFFF"/>
                </a:solidFill>
              </a:rPr>
              <a:t>N</a:t>
            </a:r>
            <a:r>
              <a:rPr lang="en-US" altLang="ko-KR" sz="1600" baseline="-25000" dirty="0" err="1">
                <a:solidFill>
                  <a:srgbClr val="FFFFFF"/>
                </a:solidFill>
              </a:rPr>
              <a:t>y</a:t>
            </a:r>
            <a:r>
              <a:rPr lang="en-US" altLang="ko-KR" sz="1600" dirty="0">
                <a:solidFill>
                  <a:srgbClr val="FFFFFF"/>
                </a:solidFill>
              </a:rPr>
              <a:t>)</a:t>
            </a:r>
            <a:endParaRPr lang="ko-KR" altLang="en-US" sz="1600" dirty="0">
              <a:solidFill>
                <a:srgbClr val="FFFFFF"/>
              </a:solidFill>
            </a:endParaRPr>
          </a:p>
        </p:txBody>
      </p:sp>
      <mc:AlternateContent xmlns:mc="http://schemas.openxmlformats.org/markup-compatibility/2006" xmlns:a14="http://schemas.microsoft.com/office/drawing/2010/main">
        <mc:Choice Requires="a14">
          <p:sp>
            <p:nvSpPr>
              <p:cNvPr id="7" name="TextBox 6"/>
              <p:cNvSpPr txBox="1"/>
              <p:nvPr/>
            </p:nvSpPr>
            <p:spPr>
              <a:xfrm>
                <a:off x="5292080" y="3137139"/>
                <a:ext cx="2619563" cy="1200329"/>
              </a:xfrm>
              <a:prstGeom prst="rect">
                <a:avLst/>
              </a:prstGeom>
              <a:noFill/>
            </p:spPr>
            <p:txBody>
              <a:bodyPr wrap="none" rtlCol="0">
                <a:spAutoFit/>
              </a:bodyPr>
              <a:lstStyle/>
              <a:p>
                <a:r>
                  <a:rPr lang="en-US" altLang="ko-KR" dirty="0" smtClean="0">
                    <a:solidFill>
                      <a:srgbClr val="FFFFFF"/>
                    </a:solidFill>
                  </a:rPr>
                  <a:t>Even for a simple example</a:t>
                </a:r>
                <a:br>
                  <a:rPr lang="en-US" altLang="ko-KR" dirty="0" smtClean="0">
                    <a:solidFill>
                      <a:srgbClr val="FFFFFF"/>
                    </a:solidFill>
                  </a:rPr>
                </a:br>
                <a:r>
                  <a:rPr lang="en-US" altLang="ko-KR" dirty="0" smtClean="0">
                    <a:solidFill>
                      <a:srgbClr val="FFFFFF"/>
                    </a:solidFill>
                  </a:rPr>
                  <a:t> </a:t>
                </a:r>
              </a:p>
              <a:p>
                <a:r>
                  <a:rPr lang="en-US" altLang="ko-KR" dirty="0" smtClean="0">
                    <a:solidFill>
                      <a:srgbClr val="FFFFFF"/>
                    </a:solidFill>
                  </a:rPr>
                  <a:t> </a:t>
                </a:r>
              </a:p>
              <a:p>
                <a:endParaRPr lang="ko-KR" altLang="en-US" dirty="0">
                  <a:solidFill>
                    <a:srgbClr val="FFFFFF"/>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2080" y="3137139"/>
                <a:ext cx="2619563" cy="1200329"/>
              </a:xfrm>
              <a:prstGeom prst="rect">
                <a:avLst/>
              </a:prstGeom>
              <a:blipFill rotWithShape="1">
                <a:blip r:embed="rId4"/>
                <a:stretch>
                  <a:fillRect/>
                </a:stretch>
              </a:blipFill>
            </p:spPr>
            <p:txBody>
              <a:bodyPr/>
              <a:lstStyle/>
              <a:p>
                <a:r>
                  <a:rPr lang="en-US">
                    <a:noFill/>
                  </a:rPr>
                  <a:t> </a:t>
                </a:r>
              </a:p>
            </p:txBody>
          </p:sp>
        </mc:Fallback>
      </mc:AlternateContent>
      <p:sp>
        <p:nvSpPr>
          <p:cNvPr id="8" name="TextBox 7"/>
          <p:cNvSpPr txBox="1"/>
          <p:nvPr/>
        </p:nvSpPr>
        <p:spPr>
          <a:xfrm>
            <a:off x="2051720" y="5157192"/>
            <a:ext cx="2903359" cy="369332"/>
          </a:xfrm>
          <a:prstGeom prst="rect">
            <a:avLst/>
          </a:prstGeom>
          <a:noFill/>
        </p:spPr>
        <p:txBody>
          <a:bodyPr wrap="none" rtlCol="0">
            <a:spAutoFit/>
          </a:bodyPr>
          <a:lstStyle/>
          <a:p>
            <a:r>
              <a:rPr lang="en-US" altLang="ko-KR" b="1" dirty="0" smtClean="0">
                <a:solidFill>
                  <a:srgbClr val="FF0000"/>
                </a:solidFill>
                <a:latin typeface="Arial"/>
                <a:cs typeface="Arial"/>
              </a:rPr>
              <a:t>→ </a:t>
            </a:r>
            <a:r>
              <a:rPr lang="en-US" altLang="ko-KR" b="1" dirty="0" smtClean="0">
                <a:solidFill>
                  <a:srgbClr val="FF0000"/>
                </a:solidFill>
              </a:rPr>
              <a:t>Exponentially increasing!</a:t>
            </a:r>
            <a:endParaRPr lang="ko-KR" altLang="en-US" b="1" dirty="0">
              <a:solidFill>
                <a:srgbClr val="FF0000"/>
              </a:solidFill>
            </a:endParaRPr>
          </a:p>
        </p:txBody>
      </p:sp>
      <mc:AlternateContent xmlns:mc="http://schemas.openxmlformats.org/markup-compatibility/2006" xmlns:a14="http://schemas.microsoft.com/office/drawing/2010/main">
        <mc:Choice Requires="a14">
          <p:sp>
            <p:nvSpPr>
              <p:cNvPr id="9" name="직사각형 8"/>
              <p:cNvSpPr/>
              <p:nvPr/>
            </p:nvSpPr>
            <p:spPr>
              <a:xfrm>
                <a:off x="2254747" y="4866631"/>
                <a:ext cx="246798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altLang="ko-KR" sz="1600" i="1" smtClean="0">
                              <a:latin typeface="Cambria Math"/>
                            </a:rPr>
                          </m:ctrlPr>
                        </m:funcPr>
                        <m:fName>
                          <m:sSub>
                            <m:sSubPr>
                              <m:ctrlPr>
                                <a:rPr lang="en-US" altLang="ko-KR" sz="1600" i="1" smtClean="0">
                                  <a:latin typeface="Cambria Math"/>
                                </a:rPr>
                              </m:ctrlPr>
                            </m:sSubPr>
                            <m:e>
                              <m:r>
                                <m:rPr>
                                  <m:sty m:val="p"/>
                                </m:rPr>
                                <a:rPr lang="en-US" altLang="ko-KR" sz="1600" i="0" smtClean="0">
                                  <a:latin typeface="Cambria Math"/>
                                </a:rPr>
                                <m:t>log</m:t>
                              </m:r>
                            </m:e>
                            <m:sub>
                              <m:r>
                                <a:rPr lang="en-US" altLang="ko-KR" sz="1600" b="0" i="1" smtClean="0">
                                  <a:latin typeface="Cambria Math"/>
                                </a:rPr>
                                <m:t>10</m:t>
                              </m:r>
                            </m:sub>
                          </m:sSub>
                        </m:fName>
                        <m:e>
                          <m:sSub>
                            <m:sSubPr>
                              <m:ctrlPr>
                                <a:rPr lang="en-US" altLang="ko-KR" sz="1600" i="1" smtClean="0">
                                  <a:latin typeface="Cambria Math"/>
                                </a:rPr>
                              </m:ctrlPr>
                            </m:sSubPr>
                            <m:e>
                              <m:r>
                                <a:rPr lang="en-US" altLang="ko-KR" sz="1600" b="0" i="1" smtClean="0">
                                  <a:latin typeface="Cambria Math"/>
                                </a:rPr>
                                <m:t>𝑁</m:t>
                              </m:r>
                            </m:e>
                            <m:sub>
                              <m:r>
                                <a:rPr lang="en-US" altLang="ko-KR" sz="1600" b="0" i="1" smtClean="0">
                                  <a:latin typeface="Cambria Math"/>
                                </a:rPr>
                                <m:t>𝑒</m:t>
                              </m:r>
                            </m:sub>
                          </m:sSub>
                        </m:e>
                      </m:func>
                      <m:r>
                        <a:rPr lang="en-US" altLang="ko-KR" sz="1600" b="0" i="1" smtClean="0">
                          <a:latin typeface="Cambria Math"/>
                        </a:rPr>
                        <m:t>=0.05</m:t>
                      </m:r>
                      <m:sSub>
                        <m:sSubPr>
                          <m:ctrlPr>
                            <a:rPr lang="en-US" altLang="ko-KR" sz="1600" b="0" i="1" smtClean="0">
                              <a:latin typeface="Cambria Math"/>
                            </a:rPr>
                          </m:ctrlPr>
                        </m:sSubPr>
                        <m:e>
                          <m:r>
                            <a:rPr lang="en-US" altLang="ko-KR" sz="1600" b="0" i="1" smtClean="0">
                              <a:latin typeface="Cambria Math"/>
                            </a:rPr>
                            <m:t>𝑁</m:t>
                          </m:r>
                        </m:e>
                        <m:sub>
                          <m:r>
                            <a:rPr lang="en-US" altLang="ko-KR" sz="1600" b="0" i="1" smtClean="0">
                              <a:latin typeface="Cambria Math"/>
                            </a:rPr>
                            <m:t>𝑥</m:t>
                          </m:r>
                        </m:sub>
                      </m:sSub>
                      <m:r>
                        <a:rPr lang="en-US" altLang="ko-KR" sz="1600" b="0" i="1" smtClean="0">
                          <a:latin typeface="Cambria Math"/>
                        </a:rPr>
                        <m:t>+0.78</m:t>
                      </m:r>
                    </m:oMath>
                  </m:oMathPara>
                </a14:m>
                <a:endParaRPr lang="ko-KR" altLang="en-US" sz="1600" dirty="0"/>
              </a:p>
            </p:txBody>
          </p:sp>
        </mc:Choice>
        <mc:Fallback xmlns="">
          <p:sp>
            <p:nvSpPr>
              <p:cNvPr id="9" name="직사각형 8"/>
              <p:cNvSpPr>
                <a:spLocks noRot="1" noChangeAspect="1" noMove="1" noResize="1" noEditPoints="1" noAdjustHandles="1" noChangeArrowheads="1" noChangeShapeType="1" noTextEdit="1"/>
              </p:cNvSpPr>
              <p:nvPr/>
            </p:nvSpPr>
            <p:spPr>
              <a:xfrm>
                <a:off x="2254747" y="4866631"/>
                <a:ext cx="2467983" cy="338554"/>
              </a:xfrm>
              <a:prstGeom prst="rect">
                <a:avLst/>
              </a:prstGeom>
              <a:blipFill rotWithShape="1">
                <a:blip r:embed="rId5"/>
                <a:stretch>
                  <a:fillRect b="-10714"/>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2124581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988840"/>
            <a:ext cx="8496944" cy="424847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제목 1"/>
          <p:cNvSpPr>
            <a:spLocks noGrp="1"/>
          </p:cNvSpPr>
          <p:nvPr>
            <p:ph type="title"/>
          </p:nvPr>
        </p:nvSpPr>
        <p:spPr/>
        <p:txBody>
          <a:bodyPr>
            <a:normAutofit fontScale="90000"/>
          </a:bodyPr>
          <a:lstStyle/>
          <a:p>
            <a:r>
              <a:rPr lang="en-US" altLang="ko-KR" dirty="0" smtClean="0"/>
              <a:t>Integration of State Estimation and Control</a:t>
            </a:r>
            <a:endParaRPr lang="ko-KR" altLang="en-US" dirty="0"/>
          </a:p>
        </p:txBody>
      </p:sp>
      <p:sp>
        <p:nvSpPr>
          <p:cNvPr id="3" name="내용 개체 틀 2"/>
          <p:cNvSpPr>
            <a:spLocks noGrp="1"/>
          </p:cNvSpPr>
          <p:nvPr>
            <p:ph sz="quarter" idx="1"/>
          </p:nvPr>
        </p:nvSpPr>
        <p:spPr>
          <a:xfrm>
            <a:off x="611560" y="1988840"/>
            <a:ext cx="8153400" cy="4495800"/>
          </a:xfrm>
        </p:spPr>
        <p:txBody>
          <a:bodyPr>
            <a:normAutofit/>
          </a:bodyPr>
          <a:lstStyle/>
          <a:p>
            <a:r>
              <a:rPr lang="en-US" altLang="ko-KR" sz="3200" dirty="0" smtClean="0">
                <a:solidFill>
                  <a:schemeClr val="bg1"/>
                </a:solidFill>
              </a:rPr>
              <a:t>State estimation giving fuller information (more than a point estimate):</a:t>
            </a:r>
          </a:p>
          <a:p>
            <a:pPr lvl="1"/>
            <a:r>
              <a:rPr lang="en-US" altLang="ko-KR" sz="2800" dirty="0" smtClean="0">
                <a:solidFill>
                  <a:schemeClr val="bg1"/>
                </a:solidFill>
              </a:rPr>
              <a:t>How do we design controllers utilizing the extra information like uncertainty estimates, multiple point estimates, or even the entire distribution?</a:t>
            </a:r>
          </a:p>
          <a:p>
            <a:pPr lvl="1"/>
            <a:r>
              <a:rPr lang="en-US" altLang="ko-KR" sz="2800" dirty="0" smtClean="0">
                <a:solidFill>
                  <a:schemeClr val="bg1"/>
                </a:solidFill>
              </a:rPr>
              <a:t>How do we design the state estimator and controller in an integrated manner when the separation principle breaks down?</a:t>
            </a:r>
          </a:p>
        </p:txBody>
      </p:sp>
    </p:spTree>
    <p:extLst>
      <p:ext uri="{BB962C8B-B14F-4D97-AF65-F5344CB8AC3E}">
        <p14:creationId xmlns:p14="http://schemas.microsoft.com/office/powerpoint/2010/main" val="391406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idx="1"/>
          </p:nvPr>
        </p:nvSpPr>
        <p:spPr/>
        <p:txBody>
          <a:bodyPr>
            <a:normAutofit/>
          </a:bodyPr>
          <a:lstStyle/>
          <a:p>
            <a:r>
              <a:rPr lang="en-US" altLang="ko-KR" sz="4000" b="1" dirty="0" smtClean="0"/>
              <a:t>Emerging Application</a:t>
            </a:r>
            <a:endParaRPr lang="ko-KR" altLang="en-US" sz="4000" b="1" dirty="0"/>
          </a:p>
        </p:txBody>
      </p:sp>
      <p:sp>
        <p:nvSpPr>
          <p:cNvPr id="3" name="제목 2"/>
          <p:cNvSpPr>
            <a:spLocks noGrp="1"/>
          </p:cNvSpPr>
          <p:nvPr>
            <p:ph type="title"/>
          </p:nvPr>
        </p:nvSpPr>
        <p:spPr/>
        <p:txBody>
          <a:bodyPr>
            <a:normAutofit/>
          </a:bodyPr>
          <a:lstStyle/>
          <a:p>
            <a:r>
              <a:rPr lang="en-US" altLang="ko-KR" sz="4800" dirty="0" smtClean="0"/>
              <a:t>Part IV</a:t>
            </a:r>
            <a:endParaRPr lang="ko-KR" altLang="en-US" sz="4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제목 1"/>
          <p:cNvSpPr>
            <a:spLocks noGrp="1"/>
          </p:cNvSpPr>
          <p:nvPr>
            <p:ph type="title"/>
          </p:nvPr>
        </p:nvSpPr>
        <p:spPr>
          <a:xfrm>
            <a:off x="612775" y="228600"/>
            <a:ext cx="8153400" cy="990600"/>
          </a:xfrm>
        </p:spPr>
        <p:txBody>
          <a:bodyPr/>
          <a:lstStyle/>
          <a:p>
            <a:pPr eaLnBrk="1" hangingPunct="1"/>
            <a:r>
              <a:rPr lang="en-US" altLang="ko-KR" b="1" dirty="0">
                <a:latin typeface="Tw Cen MT" charset="0"/>
                <a:ea typeface="HY얕은샘물M" charset="0"/>
              </a:rPr>
              <a:t>Nano-Sensor Arrays </a:t>
            </a:r>
            <a:endParaRPr lang="ko-KR" altLang="en-US" b="1" dirty="0">
              <a:latin typeface="Tw Cen MT" charset="0"/>
              <a:ea typeface="HY얕은샘물M" charset="0"/>
            </a:endParaRPr>
          </a:p>
        </p:txBody>
      </p:sp>
      <p:pic>
        <p:nvPicPr>
          <p:cNvPr id="563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008188"/>
            <a:ext cx="417195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63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2227263"/>
            <a:ext cx="3273425"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5780" name="직사각형 3"/>
          <p:cNvSpPr>
            <a:spLocks noChangeArrowheads="1"/>
          </p:cNvSpPr>
          <p:nvPr/>
        </p:nvSpPr>
        <p:spPr bwMode="auto">
          <a:xfrm>
            <a:off x="434975" y="5530850"/>
            <a:ext cx="3814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altLang="ko-KR" sz="1600">
                <a:ea typeface="HY얕은샘물M" charset="0"/>
                <a:cs typeface="HY얕은샘물M" charset="0"/>
              </a:rPr>
              <a:t>Atomic force microscopy (AFM) image of </a:t>
            </a:r>
          </a:p>
          <a:p>
            <a:pPr algn="ctr"/>
            <a:r>
              <a:rPr kumimoji="0" lang="en-US" altLang="ko-KR" sz="1600">
                <a:ea typeface="HY얕은샘물M" charset="0"/>
                <a:cs typeface="HY얕은샘물M" charset="0"/>
              </a:rPr>
              <a:t>AT</a:t>
            </a:r>
            <a:r>
              <a:rPr kumimoji="0" lang="en-US" altLang="ko-KR" sz="1600" baseline="-25000">
                <a:ea typeface="HY얕은샘물M" charset="0"/>
                <a:cs typeface="HY얕은샘물M" charset="0"/>
              </a:rPr>
              <a:t>15</a:t>
            </a:r>
            <a:r>
              <a:rPr kumimoji="0" lang="en-US" altLang="ko-KR" sz="1600">
                <a:ea typeface="HY얕은샘물M" charset="0"/>
                <a:cs typeface="HY얕은샘물M" charset="0"/>
              </a:rPr>
              <a:t>-SWNT</a:t>
            </a:r>
            <a:endParaRPr kumimoji="0" lang="ko-KR" altLang="en-US" sz="1600">
              <a:ea typeface="HY얕은샘물M" charset="0"/>
              <a:cs typeface="HY얕은샘물M" charset="0"/>
            </a:endParaRPr>
          </a:p>
        </p:txBody>
      </p:sp>
      <p:sp>
        <p:nvSpPr>
          <p:cNvPr id="75781" name="직사각형 4"/>
          <p:cNvSpPr>
            <a:spLocks noChangeArrowheads="1"/>
          </p:cNvSpPr>
          <p:nvPr/>
        </p:nvSpPr>
        <p:spPr bwMode="auto">
          <a:xfrm>
            <a:off x="5172075" y="3282950"/>
            <a:ext cx="29892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altLang="ko-KR" sz="1600">
                <a:ea typeface="HY얕은샘물M" charset="0"/>
                <a:cs typeface="HY얕은샘물M" charset="0"/>
              </a:rPr>
              <a:t>Front and side schematic views of AT</a:t>
            </a:r>
            <a:r>
              <a:rPr kumimoji="0" lang="en-US" altLang="ko-KR" sz="1600" baseline="-25000">
                <a:ea typeface="HY얕은샘물M" charset="0"/>
                <a:cs typeface="HY얕은샘물M" charset="0"/>
              </a:rPr>
              <a:t>15</a:t>
            </a:r>
            <a:r>
              <a:rPr kumimoji="0" lang="en-US" altLang="ko-KR" sz="1600">
                <a:ea typeface="HY얕은샘물M" charset="0"/>
                <a:cs typeface="HY얕은샘물M" charset="0"/>
              </a:rPr>
              <a:t>-SWNT</a:t>
            </a:r>
            <a:endParaRPr kumimoji="0" lang="ko-KR" altLang="en-US" sz="1600">
              <a:ea typeface="HY얕은샘물M" charset="0"/>
              <a:cs typeface="HY얕은샘물M" charset="0"/>
            </a:endParaRPr>
          </a:p>
        </p:txBody>
      </p:sp>
      <p:pic>
        <p:nvPicPr>
          <p:cNvPr id="56327" name="Picture 9"/>
          <p:cNvPicPr>
            <a:picLocks noChangeAspect="1" noChangeArrowheads="1"/>
          </p:cNvPicPr>
          <p:nvPr/>
        </p:nvPicPr>
        <p:blipFill>
          <a:blip r:embed="rId4">
            <a:extLst>
              <a:ext uri="{28A0092B-C50C-407E-A947-70E740481C1C}">
                <a14:useLocalDpi xmlns:a14="http://schemas.microsoft.com/office/drawing/2010/main" val="0"/>
              </a:ext>
            </a:extLst>
          </a:blip>
          <a:srcRect l="75644" t="10052" b="14587"/>
          <a:stretch>
            <a:fillRect/>
          </a:stretch>
        </p:blipFill>
        <p:spPr bwMode="auto">
          <a:xfrm>
            <a:off x="5508625" y="3868738"/>
            <a:ext cx="2447925" cy="225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5783" name="직사각형 6"/>
          <p:cNvSpPr>
            <a:spLocks noChangeArrowheads="1"/>
          </p:cNvSpPr>
          <p:nvPr/>
        </p:nvSpPr>
        <p:spPr bwMode="auto">
          <a:xfrm>
            <a:off x="5095875" y="6103938"/>
            <a:ext cx="327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kumimoji="0" lang="en-US" altLang="ko-KR">
                <a:ea typeface="HY얕은샘물M" charset="0"/>
                <a:cs typeface="HY얕은샘물M" charset="0"/>
              </a:rPr>
              <a:t>Near-infrared fluorescence image of AT</a:t>
            </a:r>
            <a:r>
              <a:rPr kumimoji="0" lang="en-US" altLang="ko-KR" baseline="-25000">
                <a:ea typeface="HY얕은샘물M" charset="0"/>
                <a:cs typeface="HY얕은샘물M" charset="0"/>
              </a:rPr>
              <a:t>15</a:t>
            </a:r>
            <a:r>
              <a:rPr kumimoji="0" lang="en-US" altLang="ko-KR">
                <a:ea typeface="HY얕은샘물M" charset="0"/>
                <a:cs typeface="HY얕은샘물M" charset="0"/>
              </a:rPr>
              <a:t>-SWNT</a:t>
            </a:r>
            <a:endParaRPr kumimoji="0" lang="ko-KR" altLang="en-US">
              <a:ea typeface="HY얕은샘물M" charset="0"/>
              <a:cs typeface="HY얕은샘물M" charset="0"/>
            </a:endParaRPr>
          </a:p>
        </p:txBody>
      </p:sp>
      <p:sp>
        <p:nvSpPr>
          <p:cNvPr id="75784" name="내용 개체 틀 2"/>
          <p:cNvSpPr>
            <a:spLocks noGrp="1"/>
          </p:cNvSpPr>
          <p:nvPr>
            <p:ph sz="quarter" idx="1"/>
          </p:nvPr>
        </p:nvSpPr>
        <p:spPr>
          <a:xfrm>
            <a:off x="612775" y="1600200"/>
            <a:ext cx="8153400" cy="1111250"/>
          </a:xfrm>
        </p:spPr>
        <p:txBody>
          <a:bodyPr/>
          <a:lstStyle/>
          <a:p>
            <a:pPr eaLnBrk="1" hangingPunct="1"/>
            <a:r>
              <a:rPr lang="en-US" altLang="ko-KR" sz="2400">
                <a:latin typeface="Tw Cen MT" charset="0"/>
                <a:ea typeface="HY얕은샘물M" charset="0"/>
              </a:rPr>
              <a:t>Carbon nanotube-based sensor arrays on 2D field</a:t>
            </a:r>
            <a:endParaRPr lang="ko-KR" altLang="en-US" sz="2400" b="1">
              <a:latin typeface="Tw Cen MT" charset="0"/>
              <a:ea typeface="HY얕은샘물M" charset="0"/>
            </a:endParaRPr>
          </a:p>
        </p:txBody>
      </p:sp>
      <p:sp>
        <p:nvSpPr>
          <p:cNvPr id="3" name="모서리가 둥근 직사각형 2"/>
          <p:cNvSpPr/>
          <p:nvPr/>
        </p:nvSpPr>
        <p:spPr>
          <a:xfrm>
            <a:off x="2921000" y="2827338"/>
            <a:ext cx="720725" cy="215900"/>
          </a:xfrm>
          <a:prstGeom prst="roundRect">
            <a:avLst>
              <a:gd name="adj" fmla="val 50000"/>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8" name="직선 연결선 7"/>
          <p:cNvCxnSpPr/>
          <p:nvPr/>
        </p:nvCxnSpPr>
        <p:spPr>
          <a:xfrm flipV="1">
            <a:off x="2994025" y="2101850"/>
            <a:ext cx="2097088" cy="725488"/>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모서리가 둥근 직사각형 13"/>
          <p:cNvSpPr/>
          <p:nvPr/>
        </p:nvSpPr>
        <p:spPr>
          <a:xfrm>
            <a:off x="4700588" y="2101850"/>
            <a:ext cx="3836987" cy="1181100"/>
          </a:xfrm>
          <a:prstGeom prst="roundRect">
            <a:avLst>
              <a:gd name="adj" fmla="val 42258"/>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16" name="직선 연결선 15"/>
          <p:cNvCxnSpPr/>
          <p:nvPr/>
        </p:nvCxnSpPr>
        <p:spPr>
          <a:xfrm>
            <a:off x="2994025" y="3043238"/>
            <a:ext cx="2159000" cy="239712"/>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0" name="아래쪽 화살표 19"/>
          <p:cNvSpPr/>
          <p:nvPr/>
        </p:nvSpPr>
        <p:spPr>
          <a:xfrm rot="16200000">
            <a:off x="4618038" y="4632325"/>
            <a:ext cx="647700" cy="546100"/>
          </a:xfrm>
          <a:prstGeom prst="downArrow">
            <a:avLst/>
          </a:prstGeom>
          <a:gradFill flip="none" rotWithShape="1">
            <a:gsLst>
              <a:gs pos="49000">
                <a:schemeClr val="tx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5790" name="TextBox 16"/>
          <p:cNvSpPr txBox="1">
            <a:spLocks noChangeArrowheads="1"/>
          </p:cNvSpPr>
          <p:nvPr/>
        </p:nvSpPr>
        <p:spPr bwMode="auto">
          <a:xfrm>
            <a:off x="4468813" y="5221288"/>
            <a:ext cx="927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1800">
                <a:ea typeface="HY얕은샘물M" charset="0"/>
                <a:cs typeface="HY얕은샘물M" charset="0"/>
              </a:rPr>
              <a:t>Light</a:t>
            </a:r>
          </a:p>
          <a:p>
            <a:pPr algn="ctr" eaLnBrk="1" hangingPunct="1"/>
            <a:r>
              <a:rPr kumimoji="0" lang="en-US" altLang="ko-KR" sz="1800">
                <a:ea typeface="HY얕은샘물M" charset="0"/>
                <a:cs typeface="HY얕은샘물M" charset="0"/>
              </a:rPr>
              <a:t>emission</a:t>
            </a:r>
            <a:endParaRPr kumimoji="0" lang="ko-KR" altLang="en-US" sz="1800">
              <a:ea typeface="HY얕은샘물M" charset="0"/>
              <a:cs typeface="HY얕은샘물M" charset="0"/>
            </a:endParaRPr>
          </a:p>
        </p:txBody>
      </p:sp>
    </p:spTree>
    <p:extLst>
      <p:ext uri="{BB962C8B-B14F-4D97-AF65-F5344CB8AC3E}">
        <p14:creationId xmlns:p14="http://schemas.microsoft.com/office/powerpoint/2010/main" val="8133229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내용 개체 틀 2"/>
          <p:cNvSpPr>
            <a:spLocks noGrp="1"/>
          </p:cNvSpPr>
          <p:nvPr>
            <p:ph sz="quarter" idx="1"/>
          </p:nvPr>
        </p:nvSpPr>
        <p:spPr>
          <a:xfrm>
            <a:off x="612775" y="1600200"/>
            <a:ext cx="8153400" cy="5068888"/>
          </a:xfrm>
        </p:spPr>
        <p:txBody>
          <a:bodyPr/>
          <a:lstStyle/>
          <a:p>
            <a:r>
              <a:rPr lang="en-US" altLang="ko-KR" sz="2400" dirty="0" smtClean="0">
                <a:latin typeface="Tw Cen MT" charset="0"/>
                <a:ea typeface="HY얕은샘물M" charset="0"/>
              </a:rPr>
              <a:t>Tissue engineering</a:t>
            </a:r>
            <a:r>
              <a:rPr lang="en-US" altLang="ko-KR" sz="2400" dirty="0">
                <a:latin typeface="Tw Cen MT" charset="0"/>
                <a:ea typeface="HY얕은샘물M" charset="0"/>
              </a:rPr>
              <a:t> ~ </a:t>
            </a:r>
            <a:r>
              <a:rPr lang="en-US" altLang="ko-KR" sz="2400" dirty="0" smtClean="0">
                <a:latin typeface="Tw Cen MT" charset="0"/>
                <a:ea typeface="HY얕은샘물M" charset="0"/>
              </a:rPr>
              <a:t>Signaling drug </a:t>
            </a:r>
            <a:r>
              <a:rPr lang="en-US" altLang="ko-KR" sz="2400" dirty="0">
                <a:latin typeface="Tw Cen MT" charset="0"/>
                <a:ea typeface="HY얕은샘물M" charset="0"/>
              </a:rPr>
              <a:t>delivery</a:t>
            </a: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endParaRPr lang="en-US" altLang="ko-KR" sz="2400" dirty="0">
              <a:latin typeface="Tw Cen MT" charset="0"/>
              <a:ea typeface="HY얕은샘물M" charset="0"/>
            </a:endParaRPr>
          </a:p>
          <a:p>
            <a:pPr eaLnBrk="1" hangingPunct="1"/>
            <a:r>
              <a:rPr lang="en-US" altLang="ko-KR" sz="2400" dirty="0">
                <a:latin typeface="Tw Cen MT" charset="0"/>
                <a:ea typeface="HY얕은샘물M" charset="0"/>
              </a:rPr>
              <a:t>Manufacturing ~ Nano products</a:t>
            </a:r>
          </a:p>
          <a:p>
            <a:pPr eaLnBrk="1" hangingPunct="1"/>
            <a:r>
              <a:rPr lang="en-US" altLang="ko-KR" sz="2400" dirty="0">
                <a:latin typeface="Tw Cen MT" charset="0"/>
                <a:ea typeface="HY얕은샘물M" charset="0"/>
              </a:rPr>
              <a:t>Monitoring ~ </a:t>
            </a:r>
            <a:r>
              <a:rPr lang="en-US" altLang="ko-KR" sz="2400" dirty="0" smtClean="0">
                <a:latin typeface="Tw Cen MT" charset="0"/>
                <a:ea typeface="HY얕은샘물M" charset="0"/>
              </a:rPr>
              <a:t>Environment sensing</a:t>
            </a:r>
            <a:endParaRPr lang="en-US" altLang="ko-KR" sz="2400" dirty="0">
              <a:latin typeface="Tw Cen MT" charset="0"/>
              <a:ea typeface="HY얕은샘물M" charset="0"/>
            </a:endParaRPr>
          </a:p>
          <a:p>
            <a:pPr eaLnBrk="1" hangingPunct="1"/>
            <a:endParaRPr lang="ko-KR" altLang="en-US" sz="2400" b="1" dirty="0">
              <a:latin typeface="Tw Cen MT" charset="0"/>
              <a:ea typeface="HY얕은샘물M" charset="0"/>
            </a:endParaRPr>
          </a:p>
        </p:txBody>
      </p:sp>
      <p:sp>
        <p:nvSpPr>
          <p:cNvPr id="76802"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Applications of Nano-Sensor Arrays </a:t>
            </a:r>
            <a:endParaRPr lang="ko-KR" altLang="en-US">
              <a:latin typeface="Tw Cen MT" charset="0"/>
              <a:ea typeface="HY얕은샘물M" charset="0"/>
            </a:endParaRPr>
          </a:p>
        </p:txBody>
      </p:sp>
      <p:sp>
        <p:nvSpPr>
          <p:cNvPr id="76803" name="TextBox 7"/>
          <p:cNvSpPr txBox="1">
            <a:spLocks noChangeArrowheads="1"/>
          </p:cNvSpPr>
          <p:nvPr/>
        </p:nvSpPr>
        <p:spPr bwMode="auto">
          <a:xfrm>
            <a:off x="3365500" y="2205038"/>
            <a:ext cx="1352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1800" b="1">
                <a:ea typeface="HY얕은샘물M" charset="0"/>
                <a:cs typeface="HY얕은샘물M" charset="0"/>
              </a:rPr>
              <a:t>Stem cells</a:t>
            </a:r>
          </a:p>
        </p:txBody>
      </p:sp>
      <p:sp>
        <p:nvSpPr>
          <p:cNvPr id="76804" name="TextBox 8"/>
          <p:cNvSpPr txBox="1">
            <a:spLocks noChangeArrowheads="1"/>
          </p:cNvSpPr>
          <p:nvPr/>
        </p:nvSpPr>
        <p:spPr bwMode="auto">
          <a:xfrm>
            <a:off x="1660525" y="4149725"/>
            <a:ext cx="1352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1800" b="1">
                <a:ea typeface="HY얕은샘물M" charset="0"/>
                <a:cs typeface="HY얕은샘물M" charset="0"/>
              </a:rPr>
              <a:t>Scaffold</a:t>
            </a:r>
            <a:endParaRPr kumimoji="0" lang="ko-KR" altLang="en-US" sz="1400" b="1">
              <a:ea typeface="HY얕은샘물M" charset="0"/>
              <a:cs typeface="HY얕은샘물M" charset="0"/>
            </a:endParaRPr>
          </a:p>
        </p:txBody>
      </p:sp>
      <p:sp>
        <p:nvSpPr>
          <p:cNvPr id="76805" name="TextBox 10"/>
          <p:cNvSpPr txBox="1">
            <a:spLocks noChangeArrowheads="1"/>
          </p:cNvSpPr>
          <p:nvPr/>
        </p:nvSpPr>
        <p:spPr bwMode="auto">
          <a:xfrm>
            <a:off x="625475" y="3544888"/>
            <a:ext cx="1439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algn="ctr" eaLnBrk="1" hangingPunct="1"/>
            <a:r>
              <a:rPr kumimoji="0" lang="en-US" altLang="ko-KR" sz="1800" b="1">
                <a:ea typeface="HY얕은샘물M" charset="0"/>
                <a:cs typeface="HY얕은샘물M" charset="0"/>
              </a:rPr>
              <a:t>Signaling molecules</a:t>
            </a:r>
            <a:endParaRPr kumimoji="0" lang="ko-KR" altLang="en-US" sz="1400" b="1">
              <a:ea typeface="HY얕은샘물M" charset="0"/>
              <a:cs typeface="HY얕은샘물M" charset="0"/>
            </a:endParaRPr>
          </a:p>
        </p:txBody>
      </p:sp>
      <p:grpSp>
        <p:nvGrpSpPr>
          <p:cNvPr id="76806" name="그룹 241"/>
          <p:cNvGrpSpPr>
            <a:grpSpLocks/>
          </p:cNvGrpSpPr>
          <p:nvPr/>
        </p:nvGrpSpPr>
        <p:grpSpPr bwMode="auto">
          <a:xfrm>
            <a:off x="5926138" y="2262188"/>
            <a:ext cx="2606675" cy="2117725"/>
            <a:chOff x="5500927" y="1920593"/>
            <a:chExt cx="3459137" cy="2626289"/>
          </a:xfrm>
        </p:grpSpPr>
        <p:sp>
          <p:nvSpPr>
            <p:cNvPr id="4" name="Oval 58"/>
            <p:cNvSpPr>
              <a:spLocks noChangeArrowheads="1"/>
            </p:cNvSpPr>
            <p:nvPr>
              <p:custDataLst>
                <p:tags r:id="rId1"/>
              </p:custDataLst>
            </p:nvPr>
          </p:nvSpPr>
          <p:spPr bwMode="blackWhite">
            <a:xfrm>
              <a:off x="5888553" y="1930436"/>
              <a:ext cx="2679673" cy="2616446"/>
            </a:xfrm>
            <a:prstGeom prst="ellipse">
              <a:avLst/>
            </a:prstGeom>
            <a:gradFill rotWithShape="1">
              <a:gsLst>
                <a:gs pos="0">
                  <a:srgbClr val="FFFFFF">
                    <a:alpha val="50000"/>
                  </a:srgbClr>
                </a:gs>
                <a:gs pos="47000">
                  <a:srgbClr val="F2F2F2">
                    <a:alpha val="50000"/>
                  </a:srgbClr>
                </a:gs>
                <a:gs pos="100000">
                  <a:srgbClr val="D9D9D9">
                    <a:alpha val="50000"/>
                  </a:srgbClr>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pic>
          <p:nvPicPr>
            <p:cNvPr id="574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927" y="1920593"/>
              <a:ext cx="3459137" cy="2592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6886" name="TextBox 11"/>
            <p:cNvSpPr txBox="1">
              <a:spLocks noChangeArrowheads="1"/>
            </p:cNvSpPr>
            <p:nvPr/>
          </p:nvSpPr>
          <p:spPr bwMode="auto">
            <a:xfrm>
              <a:off x="6677234" y="4098064"/>
              <a:ext cx="8647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solidFill>
                    <a:srgbClr val="0070C0"/>
                  </a:solidFill>
                  <a:ea typeface="HY얕은샘물M" charset="0"/>
                  <a:cs typeface="HY얕은샘물M" charset="0"/>
                </a:rPr>
                <a:t>Organ</a:t>
              </a:r>
              <a:endParaRPr kumimoji="0" lang="ko-KR" altLang="en-US" sz="1800" b="1">
                <a:solidFill>
                  <a:srgbClr val="0070C0"/>
                </a:solidFill>
                <a:ea typeface="HY얕은샘물M" charset="0"/>
                <a:cs typeface="HY얕은샘물M" charset="0"/>
              </a:endParaRPr>
            </a:p>
          </p:txBody>
        </p:sp>
      </p:grpSp>
      <p:grpSp>
        <p:nvGrpSpPr>
          <p:cNvPr id="76807" name="그룹 74"/>
          <p:cNvGrpSpPr>
            <a:grpSpLocks/>
          </p:cNvGrpSpPr>
          <p:nvPr/>
        </p:nvGrpSpPr>
        <p:grpSpPr bwMode="auto">
          <a:xfrm>
            <a:off x="1160463" y="2692400"/>
            <a:ext cx="3987800" cy="1373188"/>
            <a:chOff x="4495799" y="2384628"/>
            <a:chExt cx="3988346" cy="1373660"/>
          </a:xfrm>
        </p:grpSpPr>
        <p:sp>
          <p:nvSpPr>
            <p:cNvPr id="20" name="정육면체 19"/>
            <p:cNvSpPr>
              <a:spLocks noChangeArrowheads="1"/>
            </p:cNvSpPr>
            <p:nvPr/>
          </p:nvSpPr>
          <p:spPr bwMode="auto">
            <a:xfrm flipH="1">
              <a:off x="4495799" y="2384628"/>
              <a:ext cx="3988346" cy="1373660"/>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21" name="순서도: 자기 디스크 20"/>
            <p:cNvSpPr>
              <a:spLocks noChangeArrowheads="1"/>
            </p:cNvSpPr>
            <p:nvPr/>
          </p:nvSpPr>
          <p:spPr bwMode="auto">
            <a:xfrm rot="-6838220">
              <a:off x="5160245" y="2453746"/>
              <a:ext cx="133396" cy="369938"/>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2" name="순서도: 자기 디스크 21"/>
            <p:cNvSpPr>
              <a:spLocks noChangeArrowheads="1"/>
            </p:cNvSpPr>
            <p:nvPr/>
          </p:nvSpPr>
          <p:spPr bwMode="auto">
            <a:xfrm rot="-6838220">
              <a:off x="5803270" y="2453746"/>
              <a:ext cx="133396" cy="369939"/>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3" name="순서도: 자기 디스크 22"/>
            <p:cNvSpPr>
              <a:spLocks noChangeArrowheads="1"/>
            </p:cNvSpPr>
            <p:nvPr/>
          </p:nvSpPr>
          <p:spPr bwMode="auto">
            <a:xfrm rot="-6838220">
              <a:off x="6393901" y="2453746"/>
              <a:ext cx="133396" cy="369939"/>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4" name="순서도: 자기 디스크 23"/>
            <p:cNvSpPr>
              <a:spLocks noChangeArrowheads="1"/>
            </p:cNvSpPr>
            <p:nvPr/>
          </p:nvSpPr>
          <p:spPr bwMode="auto">
            <a:xfrm rot="-6838220">
              <a:off x="6959128" y="2453746"/>
              <a:ext cx="133396" cy="369939"/>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5" name="순서도: 자기 디스크 24"/>
            <p:cNvSpPr>
              <a:spLocks noChangeArrowheads="1"/>
            </p:cNvSpPr>
            <p:nvPr/>
          </p:nvSpPr>
          <p:spPr bwMode="auto">
            <a:xfrm rot="-6838220">
              <a:off x="5535740" y="2824555"/>
              <a:ext cx="131808" cy="369938"/>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6" name="순서도: 자기 디스크 25"/>
            <p:cNvSpPr>
              <a:spLocks noChangeArrowheads="1"/>
            </p:cNvSpPr>
            <p:nvPr/>
          </p:nvSpPr>
          <p:spPr bwMode="auto">
            <a:xfrm rot="-6838220">
              <a:off x="6177972" y="2814233"/>
              <a:ext cx="133396" cy="369939"/>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7" name="순서도: 자기 디스크 26"/>
            <p:cNvSpPr>
              <a:spLocks noChangeArrowheads="1"/>
            </p:cNvSpPr>
            <p:nvPr/>
          </p:nvSpPr>
          <p:spPr bwMode="auto">
            <a:xfrm rot="-6838220">
              <a:off x="6752725" y="2817409"/>
              <a:ext cx="133396" cy="369939"/>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8" name="순서도: 자기 디스크 27"/>
            <p:cNvSpPr>
              <a:spLocks noChangeArrowheads="1"/>
            </p:cNvSpPr>
            <p:nvPr/>
          </p:nvSpPr>
          <p:spPr bwMode="auto">
            <a:xfrm rot="-6838220">
              <a:off x="7351295" y="2823761"/>
              <a:ext cx="133396" cy="369938"/>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9" name="순서도: 자기 디스크 28"/>
            <p:cNvSpPr>
              <a:spLocks noChangeArrowheads="1"/>
            </p:cNvSpPr>
            <p:nvPr/>
          </p:nvSpPr>
          <p:spPr bwMode="auto">
            <a:xfrm rot="-6838220">
              <a:off x="5898533" y="3198540"/>
              <a:ext cx="133396" cy="369939"/>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30" name="순서도: 자기 디스크 29"/>
            <p:cNvSpPr>
              <a:spLocks noChangeArrowheads="1"/>
            </p:cNvSpPr>
            <p:nvPr/>
          </p:nvSpPr>
          <p:spPr bwMode="auto">
            <a:xfrm rot="-6838220">
              <a:off x="6545528" y="3199334"/>
              <a:ext cx="131808" cy="369938"/>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31" name="순서도: 자기 디스크 30"/>
            <p:cNvSpPr>
              <a:spLocks noChangeArrowheads="1"/>
            </p:cNvSpPr>
            <p:nvPr/>
          </p:nvSpPr>
          <p:spPr bwMode="auto">
            <a:xfrm rot="-6838220">
              <a:off x="7145686" y="3207274"/>
              <a:ext cx="131807" cy="369938"/>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32" name="순서도: 자기 디스크 31"/>
            <p:cNvSpPr>
              <a:spLocks noChangeArrowheads="1"/>
            </p:cNvSpPr>
            <p:nvPr/>
          </p:nvSpPr>
          <p:spPr bwMode="auto">
            <a:xfrm rot="-6838220">
              <a:off x="7714089" y="3207274"/>
              <a:ext cx="131807" cy="369938"/>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6808" name="그룹 73"/>
          <p:cNvGrpSpPr>
            <a:grpSpLocks/>
          </p:cNvGrpSpPr>
          <p:nvPr/>
        </p:nvGrpSpPr>
        <p:grpSpPr bwMode="auto">
          <a:xfrm>
            <a:off x="2105025" y="2598738"/>
            <a:ext cx="1535113" cy="825500"/>
            <a:chOff x="5421372" y="2473849"/>
            <a:chExt cx="1535201" cy="825247"/>
          </a:xfrm>
        </p:grpSpPr>
        <p:grpSp>
          <p:nvGrpSpPr>
            <p:cNvPr id="76847" name="그룹 51"/>
            <p:cNvGrpSpPr>
              <a:grpSpLocks/>
            </p:cNvGrpSpPr>
            <p:nvPr/>
          </p:nvGrpSpPr>
          <p:grpSpPr bwMode="auto">
            <a:xfrm rot="995328">
              <a:off x="5421372" y="2548036"/>
              <a:ext cx="360000" cy="324000"/>
              <a:chOff x="7084195" y="4122985"/>
              <a:chExt cx="381510" cy="433419"/>
            </a:xfrm>
          </p:grpSpPr>
          <p:sp>
            <p:nvSpPr>
              <p:cNvPr id="50" name="타원 49"/>
              <p:cNvSpPr/>
              <p:nvPr/>
            </p:nvSpPr>
            <p:spPr>
              <a:xfrm>
                <a:off x="7084270" y="4123434"/>
                <a:ext cx="381917" cy="43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51" name="타원 50"/>
              <p:cNvSpPr/>
              <p:nvPr/>
            </p:nvSpPr>
            <p:spPr>
              <a:xfrm>
                <a:off x="7160537" y="4228020"/>
                <a:ext cx="215354" cy="23140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nvGrpSpPr>
            <p:cNvPr id="76848" name="그룹 52"/>
            <p:cNvGrpSpPr>
              <a:grpSpLocks/>
            </p:cNvGrpSpPr>
            <p:nvPr/>
          </p:nvGrpSpPr>
          <p:grpSpPr bwMode="auto">
            <a:xfrm rot="995328">
              <a:off x="5754607" y="2473849"/>
              <a:ext cx="360000" cy="324000"/>
              <a:chOff x="7084195" y="4122985"/>
              <a:chExt cx="381510" cy="433419"/>
            </a:xfrm>
          </p:grpSpPr>
          <p:sp>
            <p:nvSpPr>
              <p:cNvPr id="54" name="타원 53"/>
              <p:cNvSpPr/>
              <p:nvPr/>
            </p:nvSpPr>
            <p:spPr>
              <a:xfrm>
                <a:off x="7084310" y="4122858"/>
                <a:ext cx="381917" cy="43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55" name="타원 54"/>
              <p:cNvSpPr/>
              <p:nvPr/>
            </p:nvSpPr>
            <p:spPr>
              <a:xfrm>
                <a:off x="7160576" y="4227444"/>
                <a:ext cx="215354" cy="23140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nvGrpSpPr>
            <p:cNvPr id="76849" name="그룹 55"/>
            <p:cNvGrpSpPr>
              <a:grpSpLocks/>
            </p:cNvGrpSpPr>
            <p:nvPr/>
          </p:nvGrpSpPr>
          <p:grpSpPr bwMode="auto">
            <a:xfrm rot="995328">
              <a:off x="5690880" y="2755694"/>
              <a:ext cx="360000" cy="324000"/>
              <a:chOff x="7084195" y="4122985"/>
              <a:chExt cx="381510" cy="433419"/>
            </a:xfrm>
          </p:grpSpPr>
          <p:sp>
            <p:nvSpPr>
              <p:cNvPr id="57" name="타원 56"/>
              <p:cNvSpPr/>
              <p:nvPr/>
            </p:nvSpPr>
            <p:spPr>
              <a:xfrm>
                <a:off x="7083050" y="4123598"/>
                <a:ext cx="385281" cy="43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58" name="타원 57"/>
              <p:cNvSpPr/>
              <p:nvPr/>
            </p:nvSpPr>
            <p:spPr>
              <a:xfrm>
                <a:off x="7160998" y="4228184"/>
                <a:ext cx="215354" cy="23140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nvGrpSpPr>
            <p:cNvPr id="76850" name="그룹 58"/>
            <p:cNvGrpSpPr>
              <a:grpSpLocks/>
            </p:cNvGrpSpPr>
            <p:nvPr/>
          </p:nvGrpSpPr>
          <p:grpSpPr bwMode="auto">
            <a:xfrm rot="995328">
              <a:off x="6020509" y="2681560"/>
              <a:ext cx="360000" cy="324000"/>
              <a:chOff x="7084195" y="4122985"/>
              <a:chExt cx="381510" cy="433419"/>
            </a:xfrm>
          </p:grpSpPr>
          <p:sp>
            <p:nvSpPr>
              <p:cNvPr id="60" name="타원 59"/>
              <p:cNvSpPr/>
              <p:nvPr/>
            </p:nvSpPr>
            <p:spPr>
              <a:xfrm>
                <a:off x="7083581" y="4123393"/>
                <a:ext cx="381916" cy="43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61" name="타원 60"/>
              <p:cNvSpPr/>
              <p:nvPr/>
            </p:nvSpPr>
            <p:spPr>
              <a:xfrm>
                <a:off x="7158234" y="4228585"/>
                <a:ext cx="215354" cy="23140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nvGrpSpPr>
            <p:cNvPr id="76851" name="그룹 61"/>
            <p:cNvGrpSpPr>
              <a:grpSpLocks/>
            </p:cNvGrpSpPr>
            <p:nvPr/>
          </p:nvGrpSpPr>
          <p:grpSpPr bwMode="auto">
            <a:xfrm rot="995328">
              <a:off x="6330753" y="2548666"/>
              <a:ext cx="360000" cy="324000"/>
              <a:chOff x="7084195" y="4122985"/>
              <a:chExt cx="381510" cy="433419"/>
            </a:xfrm>
          </p:grpSpPr>
          <p:sp>
            <p:nvSpPr>
              <p:cNvPr id="63" name="타원 62"/>
              <p:cNvSpPr/>
              <p:nvPr/>
            </p:nvSpPr>
            <p:spPr>
              <a:xfrm>
                <a:off x="7084394" y="4122509"/>
                <a:ext cx="381916" cy="43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64" name="타원 63"/>
              <p:cNvSpPr/>
              <p:nvPr/>
            </p:nvSpPr>
            <p:spPr>
              <a:xfrm>
                <a:off x="7160659" y="4227095"/>
                <a:ext cx="215354" cy="23140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nvGrpSpPr>
            <p:cNvPr id="76852" name="그룹 64"/>
            <p:cNvGrpSpPr>
              <a:grpSpLocks/>
            </p:cNvGrpSpPr>
            <p:nvPr/>
          </p:nvGrpSpPr>
          <p:grpSpPr bwMode="auto">
            <a:xfrm rot="995328">
              <a:off x="6283570" y="2869267"/>
              <a:ext cx="360000" cy="324000"/>
              <a:chOff x="7084195" y="4122985"/>
              <a:chExt cx="381510" cy="433419"/>
            </a:xfrm>
          </p:grpSpPr>
          <p:sp>
            <p:nvSpPr>
              <p:cNvPr id="66" name="타원 65"/>
              <p:cNvSpPr/>
              <p:nvPr/>
            </p:nvSpPr>
            <p:spPr>
              <a:xfrm>
                <a:off x="7083934" y="4122648"/>
                <a:ext cx="381916" cy="43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67" name="타원 66"/>
              <p:cNvSpPr/>
              <p:nvPr/>
            </p:nvSpPr>
            <p:spPr>
              <a:xfrm>
                <a:off x="7160200" y="4227234"/>
                <a:ext cx="215354" cy="231404"/>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nvGrpSpPr>
            <p:cNvPr id="76853" name="그룹 67"/>
            <p:cNvGrpSpPr>
              <a:grpSpLocks/>
            </p:cNvGrpSpPr>
            <p:nvPr/>
          </p:nvGrpSpPr>
          <p:grpSpPr bwMode="auto">
            <a:xfrm rot="995328">
              <a:off x="6596573" y="2769625"/>
              <a:ext cx="360000" cy="324000"/>
              <a:chOff x="7084195" y="4122985"/>
              <a:chExt cx="381510" cy="433419"/>
            </a:xfrm>
          </p:grpSpPr>
          <p:sp>
            <p:nvSpPr>
              <p:cNvPr id="69" name="타원 68"/>
              <p:cNvSpPr/>
              <p:nvPr/>
            </p:nvSpPr>
            <p:spPr>
              <a:xfrm>
                <a:off x="7084060" y="4122218"/>
                <a:ext cx="381917" cy="4373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0" name="타원 69"/>
              <p:cNvSpPr/>
              <p:nvPr/>
            </p:nvSpPr>
            <p:spPr>
              <a:xfrm>
                <a:off x="7163791" y="4227670"/>
                <a:ext cx="215354" cy="233527"/>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nvGrpSpPr>
            <p:cNvPr id="76854" name="그룹 70"/>
            <p:cNvGrpSpPr>
              <a:grpSpLocks/>
            </p:cNvGrpSpPr>
            <p:nvPr/>
          </p:nvGrpSpPr>
          <p:grpSpPr bwMode="auto">
            <a:xfrm rot="995328">
              <a:off x="5956814" y="2975096"/>
              <a:ext cx="360000" cy="324000"/>
              <a:chOff x="7084195" y="4122985"/>
              <a:chExt cx="381510" cy="433419"/>
            </a:xfrm>
          </p:grpSpPr>
          <p:sp>
            <p:nvSpPr>
              <p:cNvPr id="72" name="타원 71"/>
              <p:cNvSpPr/>
              <p:nvPr/>
            </p:nvSpPr>
            <p:spPr>
              <a:xfrm>
                <a:off x="7083795" y="4123399"/>
                <a:ext cx="381916" cy="433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73" name="타원 72"/>
              <p:cNvSpPr/>
              <p:nvPr/>
            </p:nvSpPr>
            <p:spPr>
              <a:xfrm>
                <a:off x="7158413" y="4228288"/>
                <a:ext cx="217036" cy="231403"/>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sp>
        <p:nvSpPr>
          <p:cNvPr id="76809" name="TextBox 236"/>
          <p:cNvSpPr txBox="1">
            <a:spLocks noChangeArrowheads="1"/>
          </p:cNvSpPr>
          <p:nvPr/>
        </p:nvSpPr>
        <p:spPr bwMode="auto">
          <a:xfrm>
            <a:off x="3021013" y="4019550"/>
            <a:ext cx="1493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ea typeface="HY얕은샘물M" charset="0"/>
                <a:cs typeface="HY얕은샘물M" charset="0"/>
              </a:rPr>
              <a:t>Sensor arrays</a:t>
            </a:r>
            <a:endParaRPr kumimoji="0" lang="ko-KR" altLang="en-US" sz="1800" b="1">
              <a:ea typeface="HY얕은샘물M" charset="0"/>
              <a:cs typeface="HY얕은샘물M" charset="0"/>
            </a:endParaRPr>
          </a:p>
        </p:txBody>
      </p:sp>
      <p:cxnSp>
        <p:nvCxnSpPr>
          <p:cNvPr id="244" name="직선 화살표 연결선 243"/>
          <p:cNvCxnSpPr/>
          <p:nvPr/>
        </p:nvCxnSpPr>
        <p:spPr>
          <a:xfrm flipH="1">
            <a:off x="1890713" y="3387725"/>
            <a:ext cx="577850" cy="303213"/>
          </a:xfrm>
          <a:prstGeom prst="straightConnector1">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5" name="아래쪽 화살표 244"/>
          <p:cNvSpPr/>
          <p:nvPr/>
        </p:nvSpPr>
        <p:spPr>
          <a:xfrm rot="16200000">
            <a:off x="5256213" y="2924175"/>
            <a:ext cx="647700" cy="863600"/>
          </a:xfrm>
          <a:prstGeom prst="downArrow">
            <a:avLst/>
          </a:prstGeom>
          <a:gradFill flip="none" rotWithShape="1">
            <a:gsLst>
              <a:gs pos="49000">
                <a:schemeClr val="tx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247" name="직선 연결선 246"/>
          <p:cNvCxnSpPr/>
          <p:nvPr/>
        </p:nvCxnSpPr>
        <p:spPr>
          <a:xfrm flipV="1">
            <a:off x="1914525" y="2554288"/>
            <a:ext cx="1373188" cy="6699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직선 연결선 247"/>
          <p:cNvCxnSpPr/>
          <p:nvPr/>
        </p:nvCxnSpPr>
        <p:spPr>
          <a:xfrm flipV="1">
            <a:off x="2192338" y="2765425"/>
            <a:ext cx="1385887" cy="7000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직선 연결선 248"/>
          <p:cNvCxnSpPr/>
          <p:nvPr/>
        </p:nvCxnSpPr>
        <p:spPr>
          <a:xfrm flipV="1">
            <a:off x="2408238" y="2984500"/>
            <a:ext cx="1387475" cy="695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직선 연결선 249"/>
          <p:cNvCxnSpPr/>
          <p:nvPr/>
        </p:nvCxnSpPr>
        <p:spPr>
          <a:xfrm flipV="1">
            <a:off x="1693863" y="2309813"/>
            <a:ext cx="1408112" cy="649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직선 연결선 250"/>
          <p:cNvCxnSpPr/>
          <p:nvPr/>
        </p:nvCxnSpPr>
        <p:spPr>
          <a:xfrm>
            <a:off x="2457450" y="2389188"/>
            <a:ext cx="1243013" cy="10350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직선 연결선 251"/>
          <p:cNvCxnSpPr>
            <a:endCxn id="30" idx="3"/>
          </p:cNvCxnSpPr>
          <p:nvPr/>
        </p:nvCxnSpPr>
        <p:spPr>
          <a:xfrm>
            <a:off x="2209800" y="2525713"/>
            <a:ext cx="1235075" cy="10906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직선 화살표 연결선 252"/>
          <p:cNvCxnSpPr/>
          <p:nvPr/>
        </p:nvCxnSpPr>
        <p:spPr>
          <a:xfrm flipV="1">
            <a:off x="3228975" y="2460625"/>
            <a:ext cx="334963" cy="330200"/>
          </a:xfrm>
          <a:prstGeom prst="straightConnector1">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76819" name="그룹 214"/>
          <p:cNvGrpSpPr>
            <a:grpSpLocks/>
          </p:cNvGrpSpPr>
          <p:nvPr/>
        </p:nvGrpSpPr>
        <p:grpSpPr bwMode="auto">
          <a:xfrm>
            <a:off x="2147888" y="2830513"/>
            <a:ext cx="1081087" cy="593725"/>
            <a:chOff x="2780184" y="2081976"/>
            <a:chExt cx="1081367" cy="593157"/>
          </a:xfrm>
        </p:grpSpPr>
        <p:sp>
          <p:nvSpPr>
            <p:cNvPr id="186" name="타원 185"/>
            <p:cNvSpPr/>
            <p:nvPr/>
          </p:nvSpPr>
          <p:spPr>
            <a:xfrm>
              <a:off x="2924683" y="2081976"/>
              <a:ext cx="71457" cy="713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87" name="타원 186"/>
            <p:cNvSpPr/>
            <p:nvPr/>
          </p:nvSpPr>
          <p:spPr>
            <a:xfrm>
              <a:off x="2780184" y="2153345"/>
              <a:ext cx="71456" cy="729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91" name="타원 190"/>
            <p:cNvSpPr/>
            <p:nvPr/>
          </p:nvSpPr>
          <p:spPr>
            <a:xfrm>
              <a:off x="3004079" y="2432477"/>
              <a:ext cx="73044" cy="713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94" name="타원 193"/>
            <p:cNvSpPr/>
            <p:nvPr/>
          </p:nvSpPr>
          <p:spPr>
            <a:xfrm>
              <a:off x="2851640" y="2299255"/>
              <a:ext cx="73044" cy="713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97" name="타원 196"/>
            <p:cNvSpPr/>
            <p:nvPr/>
          </p:nvSpPr>
          <p:spPr>
            <a:xfrm>
              <a:off x="3066008" y="2603763"/>
              <a:ext cx="71456" cy="7137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99" name="타원 198"/>
            <p:cNvSpPr/>
            <p:nvPr/>
          </p:nvSpPr>
          <p:spPr>
            <a:xfrm>
              <a:off x="3790095" y="2273879"/>
              <a:ext cx="71456" cy="7295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grpSp>
        <p:nvGrpSpPr>
          <p:cNvPr id="76820" name="그룹 215"/>
          <p:cNvGrpSpPr>
            <a:grpSpLocks/>
          </p:cNvGrpSpPr>
          <p:nvPr/>
        </p:nvGrpSpPr>
        <p:grpSpPr bwMode="auto">
          <a:xfrm>
            <a:off x="2336800" y="3187700"/>
            <a:ext cx="1298575" cy="520700"/>
            <a:chOff x="2562196" y="2153976"/>
            <a:chExt cx="1299355" cy="521157"/>
          </a:xfrm>
        </p:grpSpPr>
        <p:sp>
          <p:nvSpPr>
            <p:cNvPr id="217" name="타원 216"/>
            <p:cNvSpPr/>
            <p:nvPr/>
          </p:nvSpPr>
          <p:spPr>
            <a:xfrm>
              <a:off x="2562196" y="2295388"/>
              <a:ext cx="71481" cy="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19" name="타원 218"/>
            <p:cNvSpPr/>
            <p:nvPr/>
          </p:nvSpPr>
          <p:spPr>
            <a:xfrm>
              <a:off x="2779815" y="2153976"/>
              <a:ext cx="73069" cy="71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0" name="타원 219"/>
            <p:cNvSpPr/>
            <p:nvPr/>
          </p:nvSpPr>
          <p:spPr>
            <a:xfrm>
              <a:off x="2744869" y="2474932"/>
              <a:ext cx="71480" cy="730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2" name="타원 221"/>
            <p:cNvSpPr/>
            <p:nvPr/>
          </p:nvSpPr>
          <p:spPr>
            <a:xfrm>
              <a:off x="3229346" y="2387544"/>
              <a:ext cx="71481" cy="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3" name="타원 222"/>
            <p:cNvSpPr/>
            <p:nvPr/>
          </p:nvSpPr>
          <p:spPr>
            <a:xfrm>
              <a:off x="3005375" y="2432033"/>
              <a:ext cx="71480" cy="730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4" name="타원 223"/>
            <p:cNvSpPr/>
            <p:nvPr/>
          </p:nvSpPr>
          <p:spPr>
            <a:xfrm>
              <a:off x="3300827" y="2567088"/>
              <a:ext cx="71480" cy="71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5" name="타원 224"/>
            <p:cNvSpPr/>
            <p:nvPr/>
          </p:nvSpPr>
          <p:spPr>
            <a:xfrm>
              <a:off x="3499384" y="2420910"/>
              <a:ext cx="71481" cy="71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6" name="타원 225"/>
            <p:cNvSpPr/>
            <p:nvPr/>
          </p:nvSpPr>
          <p:spPr>
            <a:xfrm>
              <a:off x="2852883" y="2298566"/>
              <a:ext cx="71480" cy="730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7" name="타원 226"/>
            <p:cNvSpPr/>
            <p:nvPr/>
          </p:nvSpPr>
          <p:spPr>
            <a:xfrm>
              <a:off x="3499384" y="2209588"/>
              <a:ext cx="71481" cy="730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8" name="타원 227"/>
            <p:cNvSpPr/>
            <p:nvPr/>
          </p:nvSpPr>
          <p:spPr>
            <a:xfrm>
              <a:off x="3758302" y="2528955"/>
              <a:ext cx="71480" cy="71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29" name="타원 228"/>
            <p:cNvSpPr/>
            <p:nvPr/>
          </p:nvSpPr>
          <p:spPr>
            <a:xfrm>
              <a:off x="3065736" y="2603633"/>
              <a:ext cx="71480" cy="715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30" name="타원 229"/>
            <p:cNvSpPr/>
            <p:nvPr/>
          </p:nvSpPr>
          <p:spPr>
            <a:xfrm>
              <a:off x="3264292" y="2211176"/>
              <a:ext cx="73069" cy="71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31" name="타원 230"/>
            <p:cNvSpPr/>
            <p:nvPr/>
          </p:nvSpPr>
          <p:spPr>
            <a:xfrm>
              <a:off x="3790071" y="2274732"/>
              <a:ext cx="71480" cy="7150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grpSp>
      <p:sp>
        <p:nvSpPr>
          <p:cNvPr id="238" name="타원 237"/>
          <p:cNvSpPr/>
          <p:nvPr/>
        </p:nvSpPr>
        <p:spPr>
          <a:xfrm>
            <a:off x="3249613" y="3589338"/>
            <a:ext cx="71437" cy="714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40" name="타원 239"/>
          <p:cNvSpPr/>
          <p:nvPr/>
        </p:nvSpPr>
        <p:spPr>
          <a:xfrm>
            <a:off x="3465513" y="3660775"/>
            <a:ext cx="71437"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262" name="직선 연결선 261"/>
          <p:cNvCxnSpPr/>
          <p:nvPr/>
        </p:nvCxnSpPr>
        <p:spPr>
          <a:xfrm>
            <a:off x="2003425" y="2744788"/>
            <a:ext cx="1035050" cy="987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직선 연결선 262"/>
          <p:cNvCxnSpPr>
            <a:endCxn id="28" idx="0"/>
          </p:cNvCxnSpPr>
          <p:nvPr/>
        </p:nvCxnSpPr>
        <p:spPr>
          <a:xfrm>
            <a:off x="2811463" y="2239963"/>
            <a:ext cx="1214437" cy="11017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직선 연결선 263"/>
          <p:cNvCxnSpPr/>
          <p:nvPr/>
        </p:nvCxnSpPr>
        <p:spPr>
          <a:xfrm>
            <a:off x="1679575" y="2863850"/>
            <a:ext cx="1093788" cy="1017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 name="직선 연결선 268"/>
          <p:cNvCxnSpPr/>
          <p:nvPr/>
        </p:nvCxnSpPr>
        <p:spPr>
          <a:xfrm flipV="1">
            <a:off x="2652713" y="3186113"/>
            <a:ext cx="1385887" cy="695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직선 화살표 연결선 274"/>
          <p:cNvCxnSpPr>
            <a:endCxn id="76804" idx="0"/>
          </p:cNvCxnSpPr>
          <p:nvPr/>
        </p:nvCxnSpPr>
        <p:spPr>
          <a:xfrm flipH="1">
            <a:off x="2336800" y="3556000"/>
            <a:ext cx="323850" cy="593725"/>
          </a:xfrm>
          <a:prstGeom prst="straightConnector1">
            <a:avLst/>
          </a:prstGeom>
          <a:ln w="127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4047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noRot="1" noChangeAspect="1" noMove="1" noResize="1" noEditPoints="1" noAdjustHandles="1" noChangeArrowheads="1" noChangeShapeType="1" noTextEdit="1"/>
          </p:cNvSpPr>
          <p:nvPr>
            <p:ph sz="quarter" idx="1"/>
          </p:nvPr>
        </p:nvSpPr>
        <p:spPr>
          <a:xfrm>
            <a:off x="612648" y="1600200"/>
            <a:ext cx="8279832" cy="4644000"/>
          </a:xfrm>
          <a:blipFill rotWithShape="1">
            <a:blip r:embed="rId2"/>
            <a:srcRect/>
            <a:stretch>
              <a:fillRect l="-147" t="-1050" r="1" b="-3640"/>
            </a:stretch>
          </a:blipFill>
          <a:extLst/>
        </p:spPr>
        <p:txBody>
          <a:bodyPr/>
          <a:lstStyle/>
          <a:p>
            <a:pPr eaLnBrk="1" hangingPunct="1">
              <a:defRPr/>
            </a:pPr>
            <a:r>
              <a:rPr lang="ko-KR" altLang="en-US">
                <a:noFill/>
              </a:rPr>
              <a:t> </a:t>
            </a:r>
          </a:p>
        </p:txBody>
      </p:sp>
      <p:sp>
        <p:nvSpPr>
          <p:cNvPr id="77826" name="제목 1"/>
          <p:cNvSpPr>
            <a:spLocks noGrp="1"/>
          </p:cNvSpPr>
          <p:nvPr>
            <p:ph type="title"/>
          </p:nvPr>
        </p:nvSpPr>
        <p:spPr>
          <a:xfrm>
            <a:off x="612775" y="228600"/>
            <a:ext cx="8153400" cy="990600"/>
          </a:xfrm>
        </p:spPr>
        <p:txBody>
          <a:bodyPr/>
          <a:lstStyle/>
          <a:p>
            <a:pPr eaLnBrk="1" hangingPunct="1"/>
            <a:r>
              <a:rPr lang="en-US" altLang="ko-KR">
                <a:latin typeface="Tw Cen MT" charset="0"/>
                <a:ea typeface="HY얕은샘물M" charset="0"/>
              </a:rPr>
              <a:t>Local Sensor:  Parameter Estimation</a:t>
            </a:r>
            <a:endParaRPr lang="ko-KR" altLang="en-US">
              <a:latin typeface="Tw Cen MT" charset="0"/>
              <a:ea typeface="HY얕은샘물M" charset="0"/>
            </a:endParaRPr>
          </a:p>
        </p:txBody>
      </p:sp>
      <p:sp>
        <p:nvSpPr>
          <p:cNvPr id="5" name="직사각형 4"/>
          <p:cNvSpPr>
            <a:spLocks noRot="1" noChangeAspect="1" noMove="1" noResize="1" noEditPoints="1" noAdjustHandles="1" noChangeArrowheads="1" noChangeShapeType="1" noTextEdit="1"/>
          </p:cNvSpPr>
          <p:nvPr/>
        </p:nvSpPr>
        <p:spPr>
          <a:xfrm>
            <a:off x="4711254" y="2885061"/>
            <a:ext cx="3074640" cy="501356"/>
          </a:xfrm>
          <a:prstGeom prst="rect">
            <a:avLst/>
          </a:prstGeom>
          <a:blipFill rotWithShape="1">
            <a:blip r:embed="rId3"/>
            <a:stretch>
              <a:fillRect b="-1205"/>
            </a:stretch>
          </a:blipFill>
        </p:spPr>
        <p:txBody>
          <a:bodyPr/>
          <a:lstStyle/>
          <a:p>
            <a:pPr>
              <a:defRPr/>
            </a:pPr>
            <a:r>
              <a:rPr lang="ko-KR" altLang="en-US">
                <a:noFill/>
              </a:rPr>
              <a:t> </a:t>
            </a:r>
          </a:p>
        </p:txBody>
      </p:sp>
      <p:grpSp>
        <p:nvGrpSpPr>
          <p:cNvPr id="77828" name="그룹 9"/>
          <p:cNvGrpSpPr>
            <a:grpSpLocks/>
          </p:cNvGrpSpPr>
          <p:nvPr/>
        </p:nvGrpSpPr>
        <p:grpSpPr bwMode="auto">
          <a:xfrm>
            <a:off x="1133475" y="2636838"/>
            <a:ext cx="2646363" cy="1347787"/>
            <a:chOff x="5695969" y="3654072"/>
            <a:chExt cx="2888165" cy="1431112"/>
          </a:xfrm>
        </p:grpSpPr>
        <p:sp>
          <p:nvSpPr>
            <p:cNvPr id="77840" name="TextBox 10"/>
            <p:cNvSpPr txBox="1">
              <a:spLocks noChangeArrowheads="1"/>
            </p:cNvSpPr>
            <p:nvPr/>
          </p:nvSpPr>
          <p:spPr bwMode="auto">
            <a:xfrm>
              <a:off x="8032354" y="4090670"/>
              <a:ext cx="446963" cy="236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400" b="1">
                  <a:cs typeface="Arial" charset="0"/>
                </a:rPr>
                <a:t>DNA</a:t>
              </a:r>
              <a:endParaRPr kumimoji="0" lang="ko-KR" altLang="en-US" sz="1400" b="1">
                <a:ea typeface="나눔고딕" charset="0"/>
                <a:cs typeface="나눔고딕" charset="0"/>
              </a:endParaRPr>
            </a:p>
          </p:txBody>
        </p:sp>
        <p:grpSp>
          <p:nvGrpSpPr>
            <p:cNvPr id="77841" name="그룹 11"/>
            <p:cNvGrpSpPr>
              <a:grpSpLocks/>
            </p:cNvGrpSpPr>
            <p:nvPr/>
          </p:nvGrpSpPr>
          <p:grpSpPr bwMode="auto">
            <a:xfrm>
              <a:off x="5695969" y="4681840"/>
              <a:ext cx="2888165" cy="403344"/>
              <a:chOff x="2222200" y="3580327"/>
              <a:chExt cx="3747949" cy="1144817"/>
            </a:xfrm>
          </p:grpSpPr>
          <p:sp>
            <p:nvSpPr>
              <p:cNvPr id="23" name="원통 22"/>
              <p:cNvSpPr/>
              <p:nvPr/>
            </p:nvSpPr>
            <p:spPr bwMode="auto">
              <a:xfrm rot="16200000">
                <a:off x="3688057" y="2270799"/>
                <a:ext cx="816236" cy="3747949"/>
              </a:xfrm>
              <a:prstGeom prst="can">
                <a:avLst/>
              </a:prstGeom>
              <a:gradFill rotWithShape="1">
                <a:gsLst>
                  <a:gs pos="0">
                    <a:schemeClr val="bg1"/>
                  </a:gs>
                  <a:gs pos="47000">
                    <a:schemeClr val="bg2"/>
                  </a:gs>
                  <a:gs pos="100000">
                    <a:schemeClr val="bg2">
                      <a:lumMod val="50000"/>
                    </a:schemeClr>
                  </a:gs>
                </a:gsLst>
                <a:lin ang="2700000" scaled="1"/>
              </a:gradFill>
              <a:ln w="3175" algn="ctr">
                <a:solidFill>
                  <a:schemeClr val="tx1"/>
                </a:solidFill>
                <a:round/>
                <a:headEnd/>
                <a:tailEnd/>
              </a:ln>
              <a:effectLst>
                <a:outerShdw blurRad="50800" dist="25400" dir="4200000" algn="tl" rotWithShape="0">
                  <a:prstClr val="black">
                    <a:alpha val="28000"/>
                  </a:prstClr>
                </a:outerShdw>
                <a:reflection blurRad="6350" stA="50000" endA="300" endPos="38500" dist="50800" dir="5400000" sy="-100000" algn="bl" rotWithShape="0"/>
              </a:effectLst>
            </p:spPr>
            <p:txBody>
              <a:bodyPr wrap="none" lIns="72000" tIns="72000" rIns="72000" bIns="72000" anchor="ctr"/>
              <a:lstStyle/>
              <a:p>
                <a:pPr algn="ctr" defTabSz="801688" fontAlgn="auto">
                  <a:spcBef>
                    <a:spcPts val="0"/>
                  </a:spcBef>
                  <a:spcAft>
                    <a:spcPts val="0"/>
                  </a:spcAft>
                  <a:defRPr/>
                </a:pPr>
                <a:endParaRPr kumimoji="0" lang="ko-KR" altLang="ko-KR" dirty="0">
                  <a:solidFill>
                    <a:schemeClr val="bg1">
                      <a:lumMod val="95000"/>
                    </a:schemeClr>
                  </a:solidFill>
                  <a:latin typeface="+mn-lt"/>
                  <a:ea typeface="나눔고딕" pitchFamily="50" charset="-127"/>
                  <a:cs typeface="+mn-cs"/>
                </a:endParaRPr>
              </a:p>
            </p:txBody>
          </p:sp>
          <p:sp>
            <p:nvSpPr>
              <p:cNvPr id="77853" name="TextBox 23"/>
              <p:cNvSpPr txBox="1">
                <a:spLocks noChangeArrowheads="1"/>
              </p:cNvSpPr>
              <p:nvPr/>
            </p:nvSpPr>
            <p:spPr bwMode="auto">
              <a:xfrm>
                <a:off x="5303550" y="3736816"/>
                <a:ext cx="530578" cy="671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400" b="1">
                    <a:cs typeface="Arial" charset="0"/>
                  </a:rPr>
                  <a:t>CNT</a:t>
                </a:r>
              </a:p>
            </p:txBody>
          </p:sp>
          <p:sp>
            <p:nvSpPr>
              <p:cNvPr id="77854" name="자유형 24"/>
              <p:cNvSpPr>
                <a:spLocks/>
              </p:cNvSpPr>
              <p:nvPr/>
            </p:nvSpPr>
            <p:spPr bwMode="auto">
              <a:xfrm>
                <a:off x="2591285" y="3590265"/>
                <a:ext cx="852267" cy="1123642"/>
              </a:xfrm>
              <a:custGeom>
                <a:avLst/>
                <a:gdLst>
                  <a:gd name="T0" fmla="*/ 0 w 691117"/>
                  <a:gd name="T1" fmla="*/ 192756 h 952442"/>
                  <a:gd name="T2" fmla="*/ 279150 w 691117"/>
                  <a:gd name="T3" fmla="*/ 105464 h 952442"/>
                  <a:gd name="T4" fmla="*/ 977027 w 691117"/>
                  <a:gd name="T5" fmla="*/ 1467225 h 952442"/>
                  <a:gd name="T6" fmla="*/ 1296056 w 691117"/>
                  <a:gd name="T7" fmla="*/ 1345014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7855" name="자유형 25"/>
              <p:cNvSpPr>
                <a:spLocks/>
              </p:cNvSpPr>
              <p:nvPr/>
            </p:nvSpPr>
            <p:spPr bwMode="auto">
              <a:xfrm>
                <a:off x="3654424" y="3601502"/>
                <a:ext cx="852267" cy="1123642"/>
              </a:xfrm>
              <a:custGeom>
                <a:avLst/>
                <a:gdLst>
                  <a:gd name="T0" fmla="*/ 0 w 691117"/>
                  <a:gd name="T1" fmla="*/ 192756 h 952442"/>
                  <a:gd name="T2" fmla="*/ 279150 w 691117"/>
                  <a:gd name="T3" fmla="*/ 105464 h 952442"/>
                  <a:gd name="T4" fmla="*/ 977027 w 691117"/>
                  <a:gd name="T5" fmla="*/ 1467225 h 952442"/>
                  <a:gd name="T6" fmla="*/ 1296056 w 691117"/>
                  <a:gd name="T7" fmla="*/ 1345014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7856" name="자유형 26"/>
              <p:cNvSpPr>
                <a:spLocks/>
              </p:cNvSpPr>
              <p:nvPr/>
            </p:nvSpPr>
            <p:spPr bwMode="auto">
              <a:xfrm>
                <a:off x="4689936" y="3590265"/>
                <a:ext cx="852267" cy="1123642"/>
              </a:xfrm>
              <a:custGeom>
                <a:avLst/>
                <a:gdLst>
                  <a:gd name="T0" fmla="*/ 0 w 691117"/>
                  <a:gd name="T1" fmla="*/ 192756 h 952442"/>
                  <a:gd name="T2" fmla="*/ 279150 w 691117"/>
                  <a:gd name="T3" fmla="*/ 105464 h 952442"/>
                  <a:gd name="T4" fmla="*/ 977027 w 691117"/>
                  <a:gd name="T5" fmla="*/ 1467225 h 952442"/>
                  <a:gd name="T6" fmla="*/ 1296056 w 691117"/>
                  <a:gd name="T7" fmla="*/ 1345014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7857" name="자유형 27"/>
              <p:cNvSpPr>
                <a:spLocks/>
              </p:cNvSpPr>
              <p:nvPr/>
            </p:nvSpPr>
            <p:spPr bwMode="auto">
              <a:xfrm>
                <a:off x="2696998" y="3580327"/>
                <a:ext cx="852267" cy="1123642"/>
              </a:xfrm>
              <a:custGeom>
                <a:avLst/>
                <a:gdLst>
                  <a:gd name="T0" fmla="*/ 0 w 691117"/>
                  <a:gd name="T1" fmla="*/ 192756 h 952442"/>
                  <a:gd name="T2" fmla="*/ 279150 w 691117"/>
                  <a:gd name="T3" fmla="*/ 105464 h 952442"/>
                  <a:gd name="T4" fmla="*/ 977027 w 691117"/>
                  <a:gd name="T5" fmla="*/ 1467225 h 952442"/>
                  <a:gd name="T6" fmla="*/ 1296056 w 691117"/>
                  <a:gd name="T7" fmla="*/ 1345014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7858" name="자유형 28"/>
              <p:cNvSpPr>
                <a:spLocks/>
              </p:cNvSpPr>
              <p:nvPr/>
            </p:nvSpPr>
            <p:spPr bwMode="auto">
              <a:xfrm>
                <a:off x="3760138" y="3591564"/>
                <a:ext cx="852267" cy="1123642"/>
              </a:xfrm>
              <a:custGeom>
                <a:avLst/>
                <a:gdLst>
                  <a:gd name="T0" fmla="*/ 0 w 691117"/>
                  <a:gd name="T1" fmla="*/ 192756 h 952442"/>
                  <a:gd name="T2" fmla="*/ 279150 w 691117"/>
                  <a:gd name="T3" fmla="*/ 105464 h 952442"/>
                  <a:gd name="T4" fmla="*/ 977027 w 691117"/>
                  <a:gd name="T5" fmla="*/ 1467225 h 952442"/>
                  <a:gd name="T6" fmla="*/ 1296056 w 691117"/>
                  <a:gd name="T7" fmla="*/ 1345014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7859" name="자유형 29"/>
              <p:cNvSpPr>
                <a:spLocks/>
              </p:cNvSpPr>
              <p:nvPr/>
            </p:nvSpPr>
            <p:spPr bwMode="auto">
              <a:xfrm>
                <a:off x="4795650" y="3580327"/>
                <a:ext cx="852267" cy="1123642"/>
              </a:xfrm>
              <a:custGeom>
                <a:avLst/>
                <a:gdLst>
                  <a:gd name="T0" fmla="*/ 0 w 691117"/>
                  <a:gd name="T1" fmla="*/ 192756 h 952442"/>
                  <a:gd name="T2" fmla="*/ 279150 w 691117"/>
                  <a:gd name="T3" fmla="*/ 105464 h 952442"/>
                  <a:gd name="T4" fmla="*/ 977027 w 691117"/>
                  <a:gd name="T5" fmla="*/ 1467225 h 952442"/>
                  <a:gd name="T6" fmla="*/ 1296056 w 691117"/>
                  <a:gd name="T7" fmla="*/ 1345014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grpSp>
        <p:pic>
          <p:nvPicPr>
            <p:cNvPr id="77842" name="그림 12"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8763" y="4217945"/>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3" name="그림 13"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480" y="4645706"/>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4" name="그림 14"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352" y="4495444"/>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5" name="그림 15"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5309" y="3954562"/>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6" name="그림 16"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8245" y="4081755"/>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7" name="그림 17"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362" y="4208949"/>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8" name="그림 18"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4384" y="3654072"/>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49" name="그림 19"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7534" y="3984628"/>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50" name="그림 20" descr="circle_1_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234" y="4735836"/>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직선 화살표 연결선 21"/>
            <p:cNvCxnSpPr>
              <a:stCxn id="77859" idx="1"/>
            </p:cNvCxnSpPr>
            <p:nvPr/>
          </p:nvCxnSpPr>
          <p:spPr>
            <a:xfrm flipV="1">
              <a:off x="7820078" y="4368785"/>
              <a:ext cx="330918" cy="3405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7" name="직사각형 6"/>
          <p:cNvSpPr>
            <a:spLocks noRot="1" noChangeAspect="1" noMove="1" noResize="1" noEditPoints="1" noAdjustHandles="1" noChangeArrowheads="1" noChangeShapeType="1" noTextEdit="1"/>
          </p:cNvSpPr>
          <p:nvPr/>
        </p:nvSpPr>
        <p:spPr>
          <a:xfrm>
            <a:off x="1858456" y="4110081"/>
            <a:ext cx="1153777" cy="307777"/>
          </a:xfrm>
          <a:prstGeom prst="rect">
            <a:avLst/>
          </a:prstGeom>
          <a:blipFill rotWithShape="1">
            <a:blip r:embed="rId5"/>
            <a:stretch>
              <a:fillRect/>
            </a:stretch>
          </a:blipFill>
        </p:spPr>
        <p:txBody>
          <a:bodyPr/>
          <a:lstStyle/>
          <a:p>
            <a:pPr>
              <a:defRPr/>
            </a:pPr>
            <a:r>
              <a:rPr lang="ko-KR" altLang="en-US">
                <a:noFill/>
              </a:rPr>
              <a:t> </a:t>
            </a:r>
          </a:p>
        </p:txBody>
      </p:sp>
      <p:sp>
        <p:nvSpPr>
          <p:cNvPr id="36" name="TextBox 35"/>
          <p:cNvSpPr txBox="1">
            <a:spLocks noRot="1" noChangeAspect="1" noMove="1" noResize="1" noEditPoints="1" noAdjustHandles="1" noChangeArrowheads="1" noChangeShapeType="1" noTextEdit="1"/>
          </p:cNvSpPr>
          <p:nvPr/>
        </p:nvSpPr>
        <p:spPr>
          <a:xfrm>
            <a:off x="3852661" y="4222645"/>
            <a:ext cx="4791825" cy="1150571"/>
          </a:xfrm>
          <a:prstGeom prst="rect">
            <a:avLst/>
          </a:prstGeom>
          <a:blipFill rotWithShape="1">
            <a:blip r:embed="rId6"/>
            <a:stretch>
              <a:fillRect b="-532"/>
            </a:stretch>
          </a:blipFill>
        </p:spPr>
        <p:txBody>
          <a:bodyPr/>
          <a:lstStyle/>
          <a:p>
            <a:pPr>
              <a:defRPr/>
            </a:pPr>
            <a:r>
              <a:rPr lang="ko-KR" altLang="en-US">
                <a:noFill/>
              </a:rPr>
              <a:t> </a:t>
            </a:r>
          </a:p>
        </p:txBody>
      </p:sp>
      <p:sp>
        <p:nvSpPr>
          <p:cNvPr id="77831" name="직사각형 36"/>
          <p:cNvSpPr>
            <a:spLocks noChangeArrowheads="1"/>
          </p:cNvSpPr>
          <p:nvPr/>
        </p:nvSpPr>
        <p:spPr bwMode="auto">
          <a:xfrm>
            <a:off x="868363" y="4538663"/>
            <a:ext cx="1308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ko-KR" sz="1400">
                <a:ea typeface="HY얕은샘물M" charset="0"/>
                <a:cs typeface="HY얕은샘물M" charset="0"/>
              </a:rPr>
              <a:t>Target molecule</a:t>
            </a:r>
            <a:endParaRPr kumimoji="0" lang="ko-KR" altLang="en-US" sz="1400">
              <a:ea typeface="HY얕은샘물M" charset="0"/>
              <a:cs typeface="HY얕은샘물M" charset="0"/>
            </a:endParaRPr>
          </a:p>
        </p:txBody>
      </p:sp>
      <p:cxnSp>
        <p:nvCxnSpPr>
          <p:cNvPr id="39" name="직선 화살표 연결선 38"/>
          <p:cNvCxnSpPr/>
          <p:nvPr/>
        </p:nvCxnSpPr>
        <p:spPr>
          <a:xfrm flipH="1">
            <a:off x="1760538" y="4362450"/>
            <a:ext cx="219075" cy="2159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7833" name="직사각형 40"/>
          <p:cNvSpPr>
            <a:spLocks noChangeArrowheads="1"/>
          </p:cNvSpPr>
          <p:nvPr/>
        </p:nvSpPr>
        <p:spPr bwMode="auto">
          <a:xfrm>
            <a:off x="2395538" y="4538663"/>
            <a:ext cx="12334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kumimoji="0" lang="en-US" altLang="ko-KR" sz="1400">
                <a:ea typeface="HY얕은샘물M" charset="0"/>
                <a:cs typeface="HY얕은샘물M" charset="0"/>
              </a:rPr>
              <a:t>Adsorption site</a:t>
            </a:r>
          </a:p>
        </p:txBody>
      </p:sp>
      <p:cxnSp>
        <p:nvCxnSpPr>
          <p:cNvPr id="42" name="직선 화살표 연결선 41"/>
          <p:cNvCxnSpPr/>
          <p:nvPr/>
        </p:nvCxnSpPr>
        <p:spPr>
          <a:xfrm>
            <a:off x="2398713" y="4362450"/>
            <a:ext cx="195262" cy="215900"/>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7835" name="직사각형 44"/>
          <p:cNvSpPr>
            <a:spLocks noChangeArrowheads="1"/>
          </p:cNvSpPr>
          <p:nvPr/>
        </p:nvSpPr>
        <p:spPr bwMode="auto">
          <a:xfrm>
            <a:off x="5260975" y="2532063"/>
            <a:ext cx="197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ko-KR">
                <a:ea typeface="HY얕은샘물M" charset="0"/>
                <a:cs typeface="HY얕은샘물M" charset="0"/>
              </a:rPr>
              <a:t>Continuum equation</a:t>
            </a:r>
            <a:endParaRPr kumimoji="0" lang="ko-KR" altLang="en-US">
              <a:ea typeface="HY얕은샘물M" charset="0"/>
              <a:cs typeface="HY얕은샘물M" charset="0"/>
            </a:endParaRPr>
          </a:p>
        </p:txBody>
      </p:sp>
      <p:sp>
        <p:nvSpPr>
          <p:cNvPr id="77836" name="직사각형 45"/>
          <p:cNvSpPr>
            <a:spLocks noChangeArrowheads="1"/>
          </p:cNvSpPr>
          <p:nvPr/>
        </p:nvSpPr>
        <p:spPr bwMode="auto">
          <a:xfrm>
            <a:off x="4972050" y="3859213"/>
            <a:ext cx="255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ko-KR">
                <a:solidFill>
                  <a:srgbClr val="0070C0"/>
                </a:solidFill>
                <a:ea typeface="HY얕은샘물M" charset="0"/>
                <a:cs typeface="HY얕은샘물M" charset="0"/>
              </a:rPr>
              <a:t>Chemical master equation</a:t>
            </a:r>
            <a:endParaRPr kumimoji="0" lang="ko-KR" altLang="en-US">
              <a:solidFill>
                <a:srgbClr val="0070C0"/>
              </a:solidFill>
              <a:ea typeface="HY얕은샘물M" charset="0"/>
              <a:cs typeface="HY얕은샘물M" charset="0"/>
            </a:endParaRPr>
          </a:p>
        </p:txBody>
      </p:sp>
      <p:sp>
        <p:nvSpPr>
          <p:cNvPr id="77837" name="직사각형 46"/>
          <p:cNvSpPr>
            <a:spLocks noChangeArrowheads="1"/>
          </p:cNvSpPr>
          <p:nvPr/>
        </p:nvSpPr>
        <p:spPr bwMode="auto">
          <a:xfrm>
            <a:off x="6022975" y="3459163"/>
            <a:ext cx="450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ko-KR">
                <a:ea typeface="HY얕은샘물M" charset="0"/>
                <a:cs typeface="HY얕은샘물M" charset="0"/>
              </a:rPr>
              <a:t>Vs.</a:t>
            </a:r>
            <a:endParaRPr kumimoji="0" lang="ko-KR" altLang="en-US">
              <a:ea typeface="HY얕은샘물M" charset="0"/>
              <a:cs typeface="HY얕은샘물M" charset="0"/>
            </a:endParaRPr>
          </a:p>
        </p:txBody>
      </p:sp>
      <p:sp>
        <p:nvSpPr>
          <p:cNvPr id="48" name="타원 47"/>
          <p:cNvSpPr/>
          <p:nvPr/>
        </p:nvSpPr>
        <p:spPr>
          <a:xfrm>
            <a:off x="3852863" y="3829050"/>
            <a:ext cx="4791075" cy="1687513"/>
          </a:xfrm>
          <a:prstGeom prst="ellipse">
            <a:avLst/>
          </a:prstGeom>
          <a:noFill/>
          <a:ln w="158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49" name="타원 48"/>
          <p:cNvSpPr/>
          <p:nvPr/>
        </p:nvSpPr>
        <p:spPr>
          <a:xfrm>
            <a:off x="4572000" y="2492375"/>
            <a:ext cx="3313113" cy="1008063"/>
          </a:xfrm>
          <a:prstGeom prst="ellipse">
            <a:avLst/>
          </a:prstGeom>
          <a:noFill/>
          <a:ln w="158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Tree>
    <p:extLst>
      <p:ext uri="{BB962C8B-B14F-4D97-AF65-F5344CB8AC3E}">
        <p14:creationId xmlns:p14="http://schemas.microsoft.com/office/powerpoint/2010/main" val="16919308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내용 개체 틀 2"/>
          <p:cNvSpPr>
            <a:spLocks noGrp="1"/>
          </p:cNvSpPr>
          <p:nvPr>
            <p:ph sz="quarter" idx="1"/>
          </p:nvPr>
        </p:nvSpPr>
        <p:spPr>
          <a:xfrm>
            <a:off x="612775" y="1600200"/>
            <a:ext cx="8153400" cy="5257800"/>
          </a:xfrm>
        </p:spPr>
        <p:txBody>
          <a:bodyPr>
            <a:normAutofit fontScale="92500" lnSpcReduction="20000"/>
          </a:bodyPr>
          <a:lstStyle/>
          <a:p>
            <a:pPr eaLnBrk="1" hangingPunct="1"/>
            <a:r>
              <a:rPr lang="en-US" altLang="ko-KR" sz="2000" b="1" dirty="0">
                <a:latin typeface="Tw Cen MT" charset="0"/>
                <a:ea typeface="HY얕은샘물M" charset="0"/>
              </a:rPr>
              <a:t>Maximum likelihood estimation</a:t>
            </a:r>
            <a:r>
              <a:rPr lang="en-US" altLang="ko-KR" sz="2000" dirty="0">
                <a:latin typeface="Tw Cen MT" charset="0"/>
                <a:ea typeface="HY얕은샘물M" charset="0"/>
              </a:rPr>
              <a:t> with </a:t>
            </a:r>
            <a:r>
              <a:rPr lang="en-US" altLang="ko-KR" sz="2000" dirty="0" smtClean="0">
                <a:latin typeface="Tw Cen MT" charset="0"/>
                <a:ea typeface="HY얕은샘물M" charset="0"/>
              </a:rPr>
              <a:t>data from a </a:t>
            </a:r>
            <a:r>
              <a:rPr lang="en-US" altLang="ko-KR" sz="2000" dirty="0">
                <a:latin typeface="Tw Cen MT" charset="0"/>
                <a:ea typeface="HY얕은샘물M" charset="0"/>
              </a:rPr>
              <a:t>single </a:t>
            </a:r>
            <a:r>
              <a:rPr lang="en-US" altLang="ko-KR" sz="2000" dirty="0" smtClean="0">
                <a:latin typeface="Tw Cen MT" charset="0"/>
                <a:ea typeface="HY얕은샘물M" charset="0"/>
              </a:rPr>
              <a:t>CNT sensor</a:t>
            </a:r>
            <a:r>
              <a:rPr lang="en-US" altLang="ko-KR" sz="2000" dirty="0">
                <a:latin typeface="Tw Cen MT" charset="0"/>
                <a:ea typeface="HY얕은샘물M" charset="0"/>
              </a:rPr>
              <a:t/>
            </a:r>
            <a:br>
              <a:rPr lang="en-US" altLang="ko-KR" sz="2000" dirty="0">
                <a:latin typeface="Tw Cen MT" charset="0"/>
                <a:ea typeface="HY얕은샘물M" charset="0"/>
              </a:rPr>
            </a:br>
            <a:r>
              <a:rPr lang="en-US" altLang="ko-KR" sz="2000" dirty="0">
                <a:latin typeface="Tw Cen MT" charset="0"/>
                <a:ea typeface="HY얕은샘물M" charset="0"/>
              </a:rPr>
              <a:t>(</a:t>
            </a:r>
            <a:r>
              <a:rPr lang="en-US" altLang="ko-KR" sz="1600" dirty="0">
                <a:latin typeface="Tw Cen MT" charset="0"/>
                <a:ea typeface="HY얕은샘물M" charset="0"/>
              </a:rPr>
              <a:t>Zachary W. </a:t>
            </a:r>
            <a:r>
              <a:rPr lang="en-US" altLang="ko-KR" sz="1600" dirty="0" err="1">
                <a:latin typeface="Tw Cen MT" charset="0"/>
                <a:ea typeface="HY얕은샘물M" charset="0"/>
              </a:rPr>
              <a:t>Ulissi</a:t>
            </a:r>
            <a:r>
              <a:rPr lang="en-US" altLang="ko-KR" sz="1600" dirty="0">
                <a:latin typeface="Tw Cen MT" charset="0"/>
                <a:ea typeface="HY얕은샘물M" charset="0"/>
              </a:rPr>
              <a:t> et al., J. Physical Chemistry Letters, 2010</a:t>
            </a:r>
            <a:r>
              <a:rPr lang="en-US" altLang="ko-KR" sz="1600" dirty="0" smtClean="0">
                <a:latin typeface="Tw Cen MT" charset="0"/>
                <a:ea typeface="HY얕은샘물M" charset="0"/>
              </a:rPr>
              <a:t>)</a:t>
            </a:r>
          </a:p>
          <a:p>
            <a:pPr eaLnBrk="1" hangingPunct="1"/>
            <a:endParaRPr lang="en-US" altLang="ko-KR" sz="1600" dirty="0">
              <a:latin typeface="Tw Cen MT" charset="0"/>
              <a:ea typeface="HY얕은샘물M" charset="0"/>
            </a:endParaRPr>
          </a:p>
          <a:p>
            <a:pPr eaLnBrk="1" hangingPunct="1"/>
            <a:endParaRPr lang="en-US" altLang="ko-KR" sz="1600" dirty="0" smtClean="0">
              <a:latin typeface="Tw Cen MT" charset="0"/>
              <a:ea typeface="HY얕은샘물M" charset="0"/>
            </a:endParaRPr>
          </a:p>
          <a:p>
            <a:pPr eaLnBrk="1" hangingPunct="1"/>
            <a:endParaRPr lang="en-US" altLang="ko-KR" sz="1600" dirty="0">
              <a:latin typeface="Tw Cen MT" charset="0"/>
              <a:ea typeface="HY얕은샘물M" charset="0"/>
            </a:endParaRPr>
          </a:p>
          <a:p>
            <a:pPr eaLnBrk="1" hangingPunct="1">
              <a:lnSpc>
                <a:spcPct val="150000"/>
              </a:lnSpc>
            </a:pPr>
            <a:endParaRPr lang="en-US" altLang="ko-KR" sz="1600" dirty="0">
              <a:latin typeface="Tw Cen MT" charset="0"/>
              <a:ea typeface="HY얕은샘물M" charset="0"/>
            </a:endParaRPr>
          </a:p>
          <a:p>
            <a:pPr eaLnBrk="1" hangingPunct="1">
              <a:lnSpc>
                <a:spcPct val="150000"/>
              </a:lnSpc>
            </a:pPr>
            <a:endParaRPr lang="en-US" altLang="ko-KR" sz="1600" dirty="0">
              <a:latin typeface="Tw Cen MT" charset="0"/>
              <a:ea typeface="HY얕은샘물M" charset="0"/>
            </a:endParaRPr>
          </a:p>
          <a:p>
            <a:pPr eaLnBrk="1" hangingPunct="1">
              <a:lnSpc>
                <a:spcPct val="150000"/>
              </a:lnSpc>
            </a:pPr>
            <a:endParaRPr lang="en-US" altLang="ko-KR" sz="1600" dirty="0">
              <a:latin typeface="Tw Cen MT" charset="0"/>
              <a:ea typeface="HY얕은샘물M" charset="0"/>
            </a:endParaRPr>
          </a:p>
          <a:p>
            <a:pPr eaLnBrk="1" hangingPunct="1">
              <a:lnSpc>
                <a:spcPct val="150000"/>
              </a:lnSpc>
            </a:pPr>
            <a:endParaRPr lang="en-US" altLang="ko-KR" sz="1600" dirty="0">
              <a:latin typeface="Tw Cen MT" charset="0"/>
              <a:ea typeface="HY얕은샘물M" charset="0"/>
            </a:endParaRPr>
          </a:p>
          <a:p>
            <a:pPr eaLnBrk="1" hangingPunct="1">
              <a:lnSpc>
                <a:spcPct val="150000"/>
              </a:lnSpc>
            </a:pPr>
            <a:endParaRPr lang="en-US" altLang="ko-KR" sz="1600" dirty="0">
              <a:latin typeface="Tw Cen MT" charset="0"/>
              <a:ea typeface="HY얕은샘물M" charset="0"/>
            </a:endParaRPr>
          </a:p>
          <a:p>
            <a:pPr eaLnBrk="1" hangingPunct="1">
              <a:lnSpc>
                <a:spcPct val="150000"/>
              </a:lnSpc>
            </a:pPr>
            <a:endParaRPr lang="en-US" altLang="ko-KR" sz="1600" dirty="0">
              <a:latin typeface="Tw Cen MT" charset="0"/>
              <a:ea typeface="HY얕은샘물M" charset="0"/>
            </a:endParaRPr>
          </a:p>
          <a:p>
            <a:pPr eaLnBrk="1" hangingPunct="1">
              <a:lnSpc>
                <a:spcPct val="150000"/>
              </a:lnSpc>
            </a:pPr>
            <a:endParaRPr lang="en-US" altLang="ko-KR" sz="1600" dirty="0">
              <a:latin typeface="Tw Cen MT" charset="0"/>
              <a:ea typeface="HY얕은샘물M" charset="0"/>
            </a:endParaRPr>
          </a:p>
          <a:p>
            <a:pPr eaLnBrk="1" hangingPunct="1">
              <a:lnSpc>
                <a:spcPct val="150000"/>
              </a:lnSpc>
            </a:pPr>
            <a:endParaRPr lang="en-US" altLang="ko-KR" sz="1600" dirty="0">
              <a:latin typeface="Tw Cen MT" charset="0"/>
              <a:ea typeface="HY얕은샘물M" charset="0"/>
            </a:endParaRPr>
          </a:p>
          <a:p>
            <a:pPr eaLnBrk="1" hangingPunct="1"/>
            <a:r>
              <a:rPr lang="en-US" altLang="ko-KR" sz="2000" b="1" dirty="0">
                <a:solidFill>
                  <a:srgbClr val="FF0000"/>
                </a:solidFill>
                <a:latin typeface="Tw Cen MT" charset="0"/>
                <a:ea typeface="HY얕은샘물M" charset="0"/>
              </a:rPr>
              <a:t>Not real-time estimation &amp; </a:t>
            </a:r>
            <a:r>
              <a:rPr lang="en-US" altLang="ko-KR" sz="2000" b="1" dirty="0" smtClean="0">
                <a:solidFill>
                  <a:srgbClr val="FF0000"/>
                </a:solidFill>
                <a:latin typeface="Tw Cen MT" charset="0"/>
                <a:ea typeface="HY얕은샘물M" charset="0"/>
              </a:rPr>
              <a:t>not </a:t>
            </a:r>
            <a:r>
              <a:rPr lang="en-US" altLang="ko-KR" sz="2000" b="1" dirty="0">
                <a:solidFill>
                  <a:srgbClr val="FF0000"/>
                </a:solidFill>
                <a:latin typeface="Tw Cen MT" charset="0"/>
                <a:ea typeface="HY얕은샘물M" charset="0"/>
              </a:rPr>
              <a:t>considering spatial and temporal</a:t>
            </a:r>
            <a:br>
              <a:rPr lang="en-US" altLang="ko-KR" sz="2000" b="1" dirty="0">
                <a:solidFill>
                  <a:srgbClr val="FF0000"/>
                </a:solidFill>
                <a:latin typeface="Tw Cen MT" charset="0"/>
                <a:ea typeface="HY얕은샘물M" charset="0"/>
              </a:rPr>
            </a:br>
            <a:r>
              <a:rPr lang="en-US" altLang="ko-KR" sz="2000" b="1" dirty="0">
                <a:solidFill>
                  <a:srgbClr val="FF0000"/>
                </a:solidFill>
                <a:latin typeface="Tw Cen MT" charset="0"/>
                <a:ea typeface="HY얕은샘물M" charset="0"/>
              </a:rPr>
              <a:t>concentration variations </a:t>
            </a:r>
            <a:r>
              <a:rPr lang="en-US" altLang="ko-KR" sz="2000" b="1" dirty="0">
                <a:latin typeface="Arial" charset="0"/>
                <a:ea typeface="HY얕은샘물M" charset="0"/>
                <a:cs typeface="Arial" charset="0"/>
              </a:rPr>
              <a:t>→ </a:t>
            </a:r>
            <a:r>
              <a:rPr lang="en-US" altLang="ko-KR" sz="2000" b="1" dirty="0">
                <a:latin typeface="Tw Cen MT" charset="0"/>
                <a:ea typeface="HY얕은샘물M" charset="0"/>
                <a:cs typeface="Arial" charset="0"/>
              </a:rPr>
              <a:t>Sensor arrays should be </a:t>
            </a:r>
            <a:r>
              <a:rPr lang="en-US" altLang="ko-KR" sz="2000" b="1" dirty="0" smtClean="0">
                <a:latin typeface="Tw Cen MT" charset="0"/>
                <a:ea typeface="HY얕은샘물M" charset="0"/>
                <a:cs typeface="Arial" charset="0"/>
              </a:rPr>
              <a:t>considered</a:t>
            </a:r>
            <a:endParaRPr lang="en-US" altLang="ko-KR" sz="2000" dirty="0">
              <a:latin typeface="Tw Cen MT" charset="0"/>
              <a:ea typeface="HY얕은샘물M" charset="0"/>
            </a:endParaRPr>
          </a:p>
        </p:txBody>
      </p:sp>
      <p:sp>
        <p:nvSpPr>
          <p:cNvPr id="78850" name="제목 1"/>
          <p:cNvSpPr>
            <a:spLocks noGrp="1"/>
          </p:cNvSpPr>
          <p:nvPr>
            <p:ph type="title"/>
          </p:nvPr>
        </p:nvSpPr>
        <p:spPr>
          <a:xfrm>
            <a:off x="612775" y="228600"/>
            <a:ext cx="8153400" cy="990600"/>
          </a:xfrm>
        </p:spPr>
        <p:txBody>
          <a:bodyPr/>
          <a:lstStyle/>
          <a:p>
            <a:pPr eaLnBrk="1" hangingPunct="1"/>
            <a:r>
              <a:rPr lang="en-US" altLang="ko-KR" dirty="0">
                <a:latin typeface="Tw Cen MT" charset="0"/>
                <a:ea typeface="HY얕은샘물M" charset="0"/>
              </a:rPr>
              <a:t>Local Sensor:  Some Results</a:t>
            </a:r>
            <a:endParaRPr lang="ko-KR" altLang="en-US" dirty="0">
              <a:latin typeface="Tw Cen MT" charset="0"/>
              <a:ea typeface="HY얕은샘물M" charset="0"/>
            </a:endParaRPr>
          </a:p>
        </p:txBody>
      </p:sp>
      <p:sp>
        <p:nvSpPr>
          <p:cNvPr id="78851" name="TextBox 7"/>
          <p:cNvSpPr txBox="1">
            <a:spLocks noChangeArrowheads="1"/>
          </p:cNvSpPr>
          <p:nvPr/>
        </p:nvSpPr>
        <p:spPr bwMode="auto">
          <a:xfrm>
            <a:off x="4716463" y="3751263"/>
            <a:ext cx="3868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latin typeface="Arial" charset="0"/>
                <a:cs typeface="Arial" charset="0"/>
              </a:rPr>
              <a:t>→</a:t>
            </a:r>
            <a:r>
              <a:rPr kumimoji="0" lang="en-US" altLang="ko-KR" sz="1800" b="1">
                <a:ea typeface="HY얕은샘물M" charset="0"/>
                <a:cs typeface="HY얕은샘물M" charset="0"/>
              </a:rPr>
              <a:t> </a:t>
            </a:r>
            <a:r>
              <a:rPr kumimoji="0" lang="en-US" altLang="ko-KR" sz="1800">
                <a:ea typeface="HY얕은샘물M" charset="0"/>
                <a:cs typeface="HY얕은샘물M" charset="0"/>
              </a:rPr>
              <a:t>Convolution of </a:t>
            </a:r>
            <a:r>
              <a:rPr kumimoji="0" lang="en-US" altLang="ko-KR" sz="1800" b="1">
                <a:solidFill>
                  <a:srgbClr val="0070C0"/>
                </a:solidFill>
                <a:ea typeface="HY얕은샘물M" charset="0"/>
                <a:cs typeface="HY얕은샘물M" charset="0"/>
              </a:rPr>
              <a:t>Binomial distribution</a:t>
            </a:r>
            <a:endParaRPr kumimoji="0" lang="ko-KR" altLang="en-US" sz="1800" b="1">
              <a:solidFill>
                <a:srgbClr val="0070C0"/>
              </a:solidFill>
              <a:ea typeface="HY얕은샘물M" charset="0"/>
              <a:cs typeface="HY얕은샘물M" charset="0"/>
            </a:endParaRPr>
          </a:p>
        </p:txBody>
      </p:sp>
      <p:sp>
        <p:nvSpPr>
          <p:cNvPr id="21" name="오른쪽 중괄호 20"/>
          <p:cNvSpPr/>
          <p:nvPr/>
        </p:nvSpPr>
        <p:spPr>
          <a:xfrm>
            <a:off x="3736975" y="2420938"/>
            <a:ext cx="360363" cy="1749425"/>
          </a:xfrm>
          <a:prstGeom prst="rightBrace">
            <a:avLst>
              <a:gd name="adj1" fmla="val 39138"/>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kumimoji="0" lang="ko-KR" altLang="en-US">
              <a:latin typeface="Tw Cen MT" charset="0"/>
              <a:ea typeface="HY얕은샘물M" charset="0"/>
              <a:cs typeface="HY얕은샘물M" charset="0"/>
            </a:endParaRPr>
          </a:p>
        </p:txBody>
      </p:sp>
      <p:pic>
        <p:nvPicPr>
          <p:cNvPr id="593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138" y="2311400"/>
            <a:ext cx="2641600" cy="195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5" name="직사각형 24"/>
          <p:cNvSpPr>
            <a:spLocks noRot="1" noChangeAspect="1" noMove="1" noResize="1" noEditPoints="1" noAdjustHandles="1" noChangeArrowheads="1" noChangeShapeType="1" noTextEdit="1"/>
          </p:cNvSpPr>
          <p:nvPr/>
        </p:nvSpPr>
        <p:spPr>
          <a:xfrm>
            <a:off x="4210600" y="2827058"/>
            <a:ext cx="4572000" cy="923714"/>
          </a:xfrm>
          <a:prstGeom prst="rect">
            <a:avLst/>
          </a:prstGeom>
          <a:blipFill rotWithShape="1">
            <a:blip r:embed="rId3"/>
            <a:stretch>
              <a:fillRect t="-27815" b="-1325"/>
            </a:stretch>
          </a:blipFill>
        </p:spPr>
        <p:txBody>
          <a:bodyPr/>
          <a:lstStyle/>
          <a:p>
            <a:pPr>
              <a:defRPr/>
            </a:pPr>
            <a:r>
              <a:rPr lang="ko-KR" altLang="en-US">
                <a:noFill/>
              </a:rPr>
              <a:t> </a:t>
            </a:r>
          </a:p>
        </p:txBody>
      </p:sp>
      <p:sp>
        <p:nvSpPr>
          <p:cNvPr id="26" name="직사각형 25"/>
          <p:cNvSpPr/>
          <p:nvPr/>
        </p:nvSpPr>
        <p:spPr>
          <a:xfrm>
            <a:off x="920750" y="3359150"/>
            <a:ext cx="2643188" cy="917575"/>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0" name="TextBox 19"/>
          <p:cNvSpPr txBox="1">
            <a:spLocks noRot="1" noChangeAspect="1" noMove="1" noResize="1" noEditPoints="1" noAdjustHandles="1" noChangeArrowheads="1" noChangeShapeType="1" noTextEdit="1"/>
          </p:cNvSpPr>
          <p:nvPr/>
        </p:nvSpPr>
        <p:spPr>
          <a:xfrm>
            <a:off x="2260430" y="3834903"/>
            <a:ext cx="320921" cy="369332"/>
          </a:xfrm>
          <a:prstGeom prst="rect">
            <a:avLst/>
          </a:prstGeom>
          <a:blipFill rotWithShape="1">
            <a:blip r:embed="rId4"/>
            <a:stretch>
              <a:fillRect/>
            </a:stretch>
          </a:blipFill>
        </p:spPr>
        <p:txBody>
          <a:bodyPr/>
          <a:lstStyle/>
          <a:p>
            <a:pPr>
              <a:defRPr/>
            </a:pPr>
            <a:r>
              <a:rPr lang="ko-KR" altLang="en-US">
                <a:noFill/>
              </a:rPr>
              <a:t> </a:t>
            </a:r>
          </a:p>
        </p:txBody>
      </p:sp>
      <p:sp>
        <p:nvSpPr>
          <p:cNvPr id="78857" name="TextBox 26"/>
          <p:cNvSpPr txBox="1">
            <a:spLocks noChangeArrowheads="1"/>
          </p:cNvSpPr>
          <p:nvPr/>
        </p:nvSpPr>
        <p:spPr bwMode="auto">
          <a:xfrm>
            <a:off x="339725" y="3127375"/>
            <a:ext cx="81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a:ea typeface="HY얕은샘물M" charset="0"/>
                <a:cs typeface="HY얕은샘물M" charset="0"/>
              </a:rPr>
              <a:t> Traces</a:t>
            </a:r>
            <a:endParaRPr kumimoji="0" lang="ko-KR" altLang="en-US" sz="1800">
              <a:ea typeface="HY얕은샘물M" charset="0"/>
              <a:cs typeface="HY얕은샘물M" charset="0"/>
            </a:endParaRPr>
          </a:p>
        </p:txBody>
      </p:sp>
      <p:graphicFrame>
        <p:nvGraphicFramePr>
          <p:cNvPr id="33" name="표 32"/>
          <p:cNvGraphicFramePr>
            <a:graphicFrameLocks noGrp="1"/>
          </p:cNvGraphicFramePr>
          <p:nvPr/>
        </p:nvGraphicFramePr>
        <p:xfrm>
          <a:off x="749125" y="4293096"/>
          <a:ext cx="7725110" cy="1526350"/>
        </p:xfrm>
        <a:graphic>
          <a:graphicData uri="http://schemas.openxmlformats.org/drawingml/2006/table">
            <a:tbl>
              <a:tblPr firstRow="1" bandRow="1">
                <a:tableStyleId>{9D7B26C5-4107-4FEC-AEDC-1716B250A1EF}</a:tableStyleId>
              </a:tblPr>
              <a:tblGrid>
                <a:gridCol w="1545022"/>
                <a:gridCol w="1545022"/>
                <a:gridCol w="1545022"/>
                <a:gridCol w="1545022"/>
                <a:gridCol w="1545022"/>
              </a:tblGrid>
              <a:tr h="305270">
                <a:tc>
                  <a:txBody>
                    <a:bodyPr/>
                    <a:lstStyle/>
                    <a:p>
                      <a:endParaRPr lang="ko-KR" sz="1500"/>
                    </a:p>
                  </a:txBody>
                  <a:tcPr marT="38159" marB="38159">
                    <a:blipFill rotWithShape="1">
                      <a:blip r:embed="rId5"/>
                      <a:stretch>
                        <a:fillRect l="-395" r="-401186" b="-402000"/>
                      </a:stretch>
                    </a:blipFill>
                  </a:tcPr>
                </a:tc>
                <a:tc>
                  <a:txBody>
                    <a:bodyPr/>
                    <a:lstStyle/>
                    <a:p>
                      <a:pPr algn="ctr"/>
                      <a:r>
                        <a:rPr lang="en-US" sz="1200" dirty="0" smtClean="0"/>
                        <a:t>10 traces</a:t>
                      </a:r>
                      <a:endParaRPr lang="en-US" sz="1200" dirty="0"/>
                    </a:p>
                  </a:txBody>
                  <a:tcPr marT="38159" marB="38159"/>
                </a:tc>
                <a:tc>
                  <a:txBody>
                    <a:bodyPr/>
                    <a:lstStyle/>
                    <a:p>
                      <a:pPr algn="ctr"/>
                      <a:r>
                        <a:rPr lang="en-US" altLang="ko-KR" sz="1200" dirty="0" smtClean="0"/>
                        <a:t>100 traces</a:t>
                      </a:r>
                      <a:endParaRPr lang="en-US" altLang="ko-KR" sz="1200" dirty="0"/>
                    </a:p>
                  </a:txBody>
                  <a:tcPr marT="38159" marB="38159"/>
                </a:tc>
                <a:tc>
                  <a:txBody>
                    <a:bodyPr/>
                    <a:lstStyle/>
                    <a:p>
                      <a:pPr algn="ctr"/>
                      <a:r>
                        <a:rPr lang="en-US" altLang="ko-KR" sz="1200" dirty="0" smtClean="0"/>
                        <a:t>1000 traces</a:t>
                      </a:r>
                      <a:endParaRPr lang="en-US" altLang="ko-KR" sz="1200" dirty="0"/>
                    </a:p>
                  </a:txBody>
                  <a:tcPr marT="38159" marB="38159"/>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smtClean="0"/>
                        <a:t>10000 traces</a:t>
                      </a:r>
                    </a:p>
                  </a:txBody>
                  <a:tcPr marT="38159" marB="38159"/>
                </a:tc>
              </a:tr>
              <a:tr h="305270">
                <a:tc>
                  <a:txBody>
                    <a:bodyPr/>
                    <a:lstStyle/>
                    <a:p>
                      <a:endParaRPr lang="ko-KR" sz="1500"/>
                    </a:p>
                  </a:txBody>
                  <a:tcPr marT="38159" marB="38159">
                    <a:blipFill rotWithShape="1">
                      <a:blip r:embed="rId5"/>
                      <a:stretch>
                        <a:fillRect l="-395" t="-98039" r="-401186" b="-294118"/>
                      </a:stretch>
                    </a:blipFill>
                  </a:tcPr>
                </a:tc>
                <a:tc>
                  <a:txBody>
                    <a:bodyPr/>
                    <a:lstStyle/>
                    <a:p>
                      <a:endParaRPr lang="ko-KR" sz="1500"/>
                    </a:p>
                  </a:txBody>
                  <a:tcPr marT="38159" marB="38159">
                    <a:blipFill rotWithShape="1">
                      <a:blip r:embed="rId5"/>
                      <a:stretch>
                        <a:fillRect l="-100000" t="-98039" r="-299606" b="-294118"/>
                      </a:stretch>
                    </a:blipFill>
                  </a:tcPr>
                </a:tc>
                <a:tc>
                  <a:txBody>
                    <a:bodyPr/>
                    <a:lstStyle/>
                    <a:p>
                      <a:endParaRPr lang="ko-KR" sz="1500"/>
                    </a:p>
                  </a:txBody>
                  <a:tcPr marT="38159" marB="38159">
                    <a:blipFill rotWithShape="1">
                      <a:blip r:embed="rId5"/>
                      <a:stretch>
                        <a:fillRect l="-200791" t="-98039" r="-200791" b="-294118"/>
                      </a:stretch>
                    </a:blipFill>
                  </a:tcPr>
                </a:tc>
                <a:tc>
                  <a:txBody>
                    <a:bodyPr/>
                    <a:lstStyle/>
                    <a:p>
                      <a:endParaRPr lang="ko-KR" sz="1500"/>
                    </a:p>
                  </a:txBody>
                  <a:tcPr marT="38159" marB="38159">
                    <a:blipFill rotWithShape="1">
                      <a:blip r:embed="rId5"/>
                      <a:stretch>
                        <a:fillRect l="-299606" t="-98039" r="-100000" b="-294118"/>
                      </a:stretch>
                    </a:blipFill>
                  </a:tcPr>
                </a:tc>
                <a:tc>
                  <a:txBody>
                    <a:bodyPr/>
                    <a:lstStyle/>
                    <a:p>
                      <a:endParaRPr lang="ko-KR" sz="1500"/>
                    </a:p>
                  </a:txBody>
                  <a:tcPr marT="38159" marB="38159">
                    <a:blipFill rotWithShape="1">
                      <a:blip r:embed="rId5"/>
                      <a:stretch>
                        <a:fillRect l="-401186" t="-98039" r="-395" b="-294118"/>
                      </a:stretch>
                    </a:blipFill>
                  </a:tcPr>
                </a:tc>
              </a:tr>
              <a:tr h="305270">
                <a:tc>
                  <a:txBody>
                    <a:bodyPr/>
                    <a:lstStyle/>
                    <a:p>
                      <a:endParaRPr lang="ko-KR" sz="1500"/>
                    </a:p>
                  </a:txBody>
                  <a:tcPr marT="38159" marB="38159">
                    <a:blipFill rotWithShape="1">
                      <a:blip r:embed="rId5"/>
                      <a:stretch>
                        <a:fillRect l="-395" t="-202000" r="-401186" b="-200000"/>
                      </a:stretch>
                    </a:blipFill>
                  </a:tcPr>
                </a:tc>
                <a:tc>
                  <a:txBody>
                    <a:bodyPr/>
                    <a:lstStyle/>
                    <a:p>
                      <a:endParaRPr lang="ko-KR" sz="1500"/>
                    </a:p>
                  </a:txBody>
                  <a:tcPr marT="38159" marB="38159">
                    <a:blipFill rotWithShape="1">
                      <a:blip r:embed="rId5"/>
                      <a:stretch>
                        <a:fillRect l="-100000" t="-202000" r="-299606" b="-200000"/>
                      </a:stretch>
                    </a:blipFill>
                  </a:tcPr>
                </a:tc>
                <a:tc>
                  <a:txBody>
                    <a:bodyPr/>
                    <a:lstStyle/>
                    <a:p>
                      <a:endParaRPr lang="ko-KR" sz="1500"/>
                    </a:p>
                  </a:txBody>
                  <a:tcPr marT="38159" marB="38159">
                    <a:blipFill rotWithShape="1">
                      <a:blip r:embed="rId5"/>
                      <a:stretch>
                        <a:fillRect l="-200791" t="-202000" r="-200791" b="-200000"/>
                      </a:stretch>
                    </a:blipFill>
                  </a:tcPr>
                </a:tc>
                <a:tc>
                  <a:txBody>
                    <a:bodyPr/>
                    <a:lstStyle/>
                    <a:p>
                      <a:endParaRPr lang="ko-KR" sz="1500"/>
                    </a:p>
                  </a:txBody>
                  <a:tcPr marT="38159" marB="38159">
                    <a:blipFill rotWithShape="1">
                      <a:blip r:embed="rId5"/>
                      <a:stretch>
                        <a:fillRect l="-299606" t="-202000" r="-100000" b="-200000"/>
                      </a:stretch>
                    </a:blipFill>
                  </a:tcPr>
                </a:tc>
                <a:tc>
                  <a:txBody>
                    <a:bodyPr/>
                    <a:lstStyle/>
                    <a:p>
                      <a:endParaRPr lang="ko-KR" sz="1500"/>
                    </a:p>
                  </a:txBody>
                  <a:tcPr marT="38159" marB="38159">
                    <a:blipFill rotWithShape="1">
                      <a:blip r:embed="rId5"/>
                      <a:stretch>
                        <a:fillRect l="-401186" t="-202000" r="-395" b="-200000"/>
                      </a:stretch>
                    </a:blipFill>
                  </a:tcPr>
                </a:tc>
              </a:tr>
              <a:tr h="305270">
                <a:tc>
                  <a:txBody>
                    <a:bodyPr/>
                    <a:lstStyle/>
                    <a:p>
                      <a:endParaRPr lang="ko-KR" sz="1500"/>
                    </a:p>
                  </a:txBody>
                  <a:tcPr marT="38159" marB="38159">
                    <a:blipFill rotWithShape="1">
                      <a:blip r:embed="rId5"/>
                      <a:stretch>
                        <a:fillRect l="-395" t="-302000" r="-401186" b="-100000"/>
                      </a:stretch>
                    </a:blipFill>
                  </a:tcPr>
                </a:tc>
                <a:tc>
                  <a:txBody>
                    <a:bodyPr/>
                    <a:lstStyle/>
                    <a:p>
                      <a:endParaRPr lang="ko-KR" sz="1500"/>
                    </a:p>
                  </a:txBody>
                  <a:tcPr marT="38159" marB="38159">
                    <a:blipFill rotWithShape="1">
                      <a:blip r:embed="rId5"/>
                      <a:stretch>
                        <a:fillRect l="-100000" t="-302000" r="-299606" b="-100000"/>
                      </a:stretch>
                    </a:blipFill>
                  </a:tcPr>
                </a:tc>
                <a:tc>
                  <a:txBody>
                    <a:bodyPr/>
                    <a:lstStyle/>
                    <a:p>
                      <a:endParaRPr lang="ko-KR" sz="1500"/>
                    </a:p>
                  </a:txBody>
                  <a:tcPr marT="38159" marB="38159">
                    <a:blipFill rotWithShape="1">
                      <a:blip r:embed="rId5"/>
                      <a:stretch>
                        <a:fillRect l="-200791" t="-302000" r="-200791" b="-100000"/>
                      </a:stretch>
                    </a:blipFill>
                  </a:tcPr>
                </a:tc>
                <a:tc>
                  <a:txBody>
                    <a:bodyPr/>
                    <a:lstStyle/>
                    <a:p>
                      <a:endParaRPr lang="ko-KR" sz="1500"/>
                    </a:p>
                  </a:txBody>
                  <a:tcPr marT="38159" marB="38159">
                    <a:blipFill rotWithShape="1">
                      <a:blip r:embed="rId5"/>
                      <a:stretch>
                        <a:fillRect l="-299606" t="-302000" r="-100000" b="-100000"/>
                      </a:stretch>
                    </a:blipFill>
                  </a:tcPr>
                </a:tc>
                <a:tc>
                  <a:txBody>
                    <a:bodyPr/>
                    <a:lstStyle/>
                    <a:p>
                      <a:endParaRPr lang="ko-KR" sz="1500"/>
                    </a:p>
                  </a:txBody>
                  <a:tcPr marT="38159" marB="38159">
                    <a:blipFill rotWithShape="1">
                      <a:blip r:embed="rId5"/>
                      <a:stretch>
                        <a:fillRect l="-401186" t="-302000" r="-395" b="-100000"/>
                      </a:stretch>
                    </a:blipFill>
                  </a:tcPr>
                </a:tc>
              </a:tr>
              <a:tr h="305270">
                <a:tc>
                  <a:txBody>
                    <a:bodyPr/>
                    <a:lstStyle/>
                    <a:p>
                      <a:endParaRPr lang="ko-KR" sz="1500"/>
                    </a:p>
                  </a:txBody>
                  <a:tcPr marT="38159" marB="38159">
                    <a:blipFill rotWithShape="1">
                      <a:blip r:embed="rId5"/>
                      <a:stretch>
                        <a:fillRect l="-395" t="-402000" r="-401186"/>
                      </a:stretch>
                    </a:blipFill>
                  </a:tcPr>
                </a:tc>
                <a:tc>
                  <a:txBody>
                    <a:bodyPr/>
                    <a:lstStyle/>
                    <a:p>
                      <a:endParaRPr lang="ko-KR" sz="1500"/>
                    </a:p>
                  </a:txBody>
                  <a:tcPr marT="38159" marB="38159">
                    <a:blipFill rotWithShape="1">
                      <a:blip r:embed="rId5"/>
                      <a:stretch>
                        <a:fillRect l="-100000" t="-402000" r="-299606"/>
                      </a:stretch>
                    </a:blipFill>
                  </a:tcPr>
                </a:tc>
                <a:tc>
                  <a:txBody>
                    <a:bodyPr/>
                    <a:lstStyle/>
                    <a:p>
                      <a:endParaRPr lang="ko-KR" sz="1500"/>
                    </a:p>
                  </a:txBody>
                  <a:tcPr marT="38159" marB="38159">
                    <a:blipFill rotWithShape="1">
                      <a:blip r:embed="rId5"/>
                      <a:stretch>
                        <a:fillRect l="-200791" t="-402000" r="-200791"/>
                      </a:stretch>
                    </a:blipFill>
                  </a:tcPr>
                </a:tc>
                <a:tc>
                  <a:txBody>
                    <a:bodyPr/>
                    <a:lstStyle/>
                    <a:p>
                      <a:endParaRPr lang="ko-KR" sz="1500"/>
                    </a:p>
                  </a:txBody>
                  <a:tcPr marT="38159" marB="38159">
                    <a:blipFill rotWithShape="1">
                      <a:blip r:embed="rId5"/>
                      <a:stretch>
                        <a:fillRect l="-299606" t="-402000" r="-100000"/>
                      </a:stretch>
                    </a:blipFill>
                  </a:tcPr>
                </a:tc>
                <a:tc>
                  <a:txBody>
                    <a:bodyPr/>
                    <a:lstStyle/>
                    <a:p>
                      <a:endParaRPr lang="ko-KR" sz="1500"/>
                    </a:p>
                  </a:txBody>
                  <a:tcPr marT="38159" marB="38159">
                    <a:blipFill rotWithShape="1">
                      <a:blip r:embed="rId5"/>
                      <a:stretch>
                        <a:fillRect l="-401186" t="-402000" r="-395"/>
                      </a:stretch>
                    </a:blipFill>
                  </a:tcPr>
                </a:tc>
              </a:tr>
            </a:tbl>
          </a:graphicData>
        </a:graphic>
      </p:graphicFrame>
    </p:spTree>
    <p:extLst>
      <p:ext uri="{BB962C8B-B14F-4D97-AF65-F5344CB8AC3E}">
        <p14:creationId xmlns:p14="http://schemas.microsoft.com/office/powerpoint/2010/main" val="283973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88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84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제목 1"/>
          <p:cNvSpPr>
            <a:spLocks noGrp="1"/>
          </p:cNvSpPr>
          <p:nvPr>
            <p:ph type="title"/>
          </p:nvPr>
        </p:nvSpPr>
        <p:spPr>
          <a:xfrm>
            <a:off x="612775" y="228600"/>
            <a:ext cx="8153400" cy="990600"/>
          </a:xfrm>
        </p:spPr>
        <p:txBody>
          <a:bodyPr>
            <a:normAutofit fontScale="90000"/>
          </a:bodyPr>
          <a:lstStyle/>
          <a:p>
            <a:pPr eaLnBrk="1" hangingPunct="1"/>
            <a:r>
              <a:rPr lang="en-US" altLang="ko-KR" sz="4000" dirty="0">
                <a:latin typeface="Tw Cen MT" charset="0"/>
                <a:ea typeface="HY얕은샘물M" charset="0"/>
              </a:rPr>
              <a:t>Nano-Sensor Arrays:  New Challenges in State Estimation</a:t>
            </a:r>
            <a:endParaRPr lang="ko-KR" altLang="en-US" sz="4000" dirty="0">
              <a:latin typeface="Tw Cen MT" charset="0"/>
              <a:ea typeface="HY얕은샘물M" charset="0"/>
            </a:endParaRPr>
          </a:p>
        </p:txBody>
      </p:sp>
      <p:sp>
        <p:nvSpPr>
          <p:cNvPr id="79874" name="내용 개체 틀 2"/>
          <p:cNvSpPr>
            <a:spLocks noGrp="1"/>
          </p:cNvSpPr>
          <p:nvPr>
            <p:ph sz="quarter" idx="1"/>
          </p:nvPr>
        </p:nvSpPr>
        <p:spPr>
          <a:xfrm>
            <a:off x="467544" y="1700808"/>
            <a:ext cx="8153400" cy="4495800"/>
          </a:xfrm>
        </p:spPr>
        <p:txBody>
          <a:bodyPr>
            <a:normAutofit/>
          </a:bodyPr>
          <a:lstStyle/>
          <a:p>
            <a:pPr eaLnBrk="1" hangingPunct="1"/>
            <a:r>
              <a:rPr lang="en-US" altLang="ko-KR" sz="2800" dirty="0">
                <a:latin typeface="Tw Cen MT" charset="0"/>
                <a:ea typeface="HY얕은샘물M" charset="0"/>
              </a:rPr>
              <a:t>2D sensor </a:t>
            </a:r>
            <a:r>
              <a:rPr lang="en-US" altLang="ko-KR" sz="2800" dirty="0" smtClean="0">
                <a:latin typeface="Tw Cen MT" charset="0"/>
                <a:ea typeface="HY얕은샘물M" charset="0"/>
              </a:rPr>
              <a:t>array </a:t>
            </a:r>
            <a:r>
              <a:rPr lang="en-US" altLang="ko-KR" sz="2800" dirty="0">
                <a:latin typeface="Tw Cen MT" charset="0"/>
                <a:ea typeface="HY얕은샘물M" charset="0"/>
              </a:rPr>
              <a:t>in </a:t>
            </a:r>
            <a:r>
              <a:rPr lang="en-US" altLang="ko-KR" sz="2800" dirty="0" smtClean="0">
                <a:latin typeface="Tw Cen MT" charset="0"/>
                <a:ea typeface="HY얕은샘물M" charset="0"/>
              </a:rPr>
              <a:t>micro-scale</a:t>
            </a:r>
            <a:r>
              <a:rPr lang="en-US" altLang="ko-KR" sz="2800" dirty="0">
                <a:latin typeface="Tw Cen MT" charset="0"/>
                <a:ea typeface="HY얕은샘물M" charset="0"/>
              </a:rPr>
              <a:t/>
            </a:r>
            <a:br>
              <a:rPr lang="en-US" altLang="ko-KR" sz="2800" dirty="0">
                <a:latin typeface="Tw Cen MT" charset="0"/>
                <a:ea typeface="HY얕은샘물M" charset="0"/>
              </a:rPr>
            </a:br>
            <a:r>
              <a:rPr lang="en-US" altLang="ko-KR" sz="2800" dirty="0">
                <a:latin typeface="Tw Cen MT" charset="0"/>
                <a:ea typeface="HY얕은샘물M" charset="0"/>
              </a:rPr>
              <a:t>~ </a:t>
            </a:r>
            <a:r>
              <a:rPr lang="en-US" altLang="ko-KR" sz="2800" dirty="0" smtClean="0">
                <a:latin typeface="Tw Cen MT" charset="0"/>
                <a:ea typeface="HY얕은샘물M" charset="0"/>
              </a:rPr>
              <a:t>A very high</a:t>
            </a:r>
            <a:r>
              <a:rPr lang="en-US" altLang="ko-KR" sz="2800" dirty="0">
                <a:latin typeface="Tw Cen MT" charset="0"/>
                <a:ea typeface="HY얕은샘물M" charset="0"/>
              </a:rPr>
              <a:t>-dimensional system</a:t>
            </a:r>
            <a:endParaRPr lang="ko-KR" altLang="en-US" sz="2800" dirty="0">
              <a:latin typeface="Tw Cen MT" charset="0"/>
              <a:ea typeface="HY얕은샘물M" charset="0"/>
            </a:endParaRPr>
          </a:p>
        </p:txBody>
      </p:sp>
      <p:grpSp>
        <p:nvGrpSpPr>
          <p:cNvPr id="79875" name="그룹 223"/>
          <p:cNvGrpSpPr>
            <a:grpSpLocks/>
          </p:cNvGrpSpPr>
          <p:nvPr/>
        </p:nvGrpSpPr>
        <p:grpSpPr bwMode="auto">
          <a:xfrm>
            <a:off x="1043608" y="3212976"/>
            <a:ext cx="6029325" cy="2366963"/>
            <a:chOff x="-1301617" y="2679438"/>
            <a:chExt cx="13178092" cy="5131926"/>
          </a:xfrm>
        </p:grpSpPr>
        <p:grpSp>
          <p:nvGrpSpPr>
            <p:cNvPr id="79908" name="그룹 69"/>
            <p:cNvGrpSpPr>
              <a:grpSpLocks/>
            </p:cNvGrpSpPr>
            <p:nvPr/>
          </p:nvGrpSpPr>
          <p:grpSpPr bwMode="auto">
            <a:xfrm>
              <a:off x="4132394" y="2684073"/>
              <a:ext cx="3988346" cy="1373660"/>
              <a:chOff x="4495799" y="2384628"/>
              <a:chExt cx="3988346" cy="1373660"/>
            </a:xfrm>
          </p:grpSpPr>
          <p:sp>
            <p:nvSpPr>
              <p:cNvPr id="71" name="정육면체 70"/>
              <p:cNvSpPr>
                <a:spLocks noChangeArrowheads="1"/>
              </p:cNvSpPr>
              <p:nvPr/>
            </p:nvSpPr>
            <p:spPr bwMode="auto">
              <a:xfrm flipH="1">
                <a:off x="4495410" y="2383436"/>
                <a:ext cx="3990206" cy="1373330"/>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72" name="순서도: 자기 디스크 71"/>
              <p:cNvSpPr>
                <a:spLocks noChangeArrowheads="1"/>
              </p:cNvSpPr>
              <p:nvPr/>
            </p:nvSpPr>
            <p:spPr bwMode="auto">
              <a:xfrm rot="-6838220">
                <a:off x="5160394" y="2452506"/>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73" name="순서도: 자기 디스크 72"/>
              <p:cNvSpPr>
                <a:spLocks noChangeArrowheads="1"/>
              </p:cNvSpPr>
              <p:nvPr/>
            </p:nvSpPr>
            <p:spPr bwMode="auto">
              <a:xfrm rot="-6838220">
                <a:off x="5805766" y="2452506"/>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74" name="순서도: 자기 디스크 73"/>
              <p:cNvSpPr>
                <a:spLocks noChangeArrowheads="1"/>
              </p:cNvSpPr>
              <p:nvPr/>
            </p:nvSpPr>
            <p:spPr bwMode="auto">
              <a:xfrm rot="-6838220">
                <a:off x="6395623" y="2452506"/>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75" name="순서도: 자기 디스크 74"/>
              <p:cNvSpPr>
                <a:spLocks noChangeArrowheads="1"/>
              </p:cNvSpPr>
              <p:nvPr/>
            </p:nvSpPr>
            <p:spPr bwMode="auto">
              <a:xfrm rot="-6838220">
                <a:off x="6961190" y="2452508"/>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76" name="순서도: 자기 디스크 75"/>
              <p:cNvSpPr>
                <a:spLocks noChangeArrowheads="1"/>
              </p:cNvSpPr>
              <p:nvPr/>
            </p:nvSpPr>
            <p:spPr bwMode="auto">
              <a:xfrm rot="-6838220">
                <a:off x="5533407" y="2822513"/>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77" name="순서도: 자기 디스크 76"/>
              <p:cNvSpPr>
                <a:spLocks noChangeArrowheads="1"/>
              </p:cNvSpPr>
              <p:nvPr/>
            </p:nvSpPr>
            <p:spPr bwMode="auto">
              <a:xfrm rot="-6838220">
                <a:off x="6177042" y="2813924"/>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78" name="순서도: 자기 디스크 77"/>
              <p:cNvSpPr>
                <a:spLocks noChangeArrowheads="1"/>
              </p:cNvSpPr>
              <p:nvPr/>
            </p:nvSpPr>
            <p:spPr bwMode="auto">
              <a:xfrm rot="-6838220">
                <a:off x="6753022" y="2817365"/>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79" name="순서도: 자기 디스크 78"/>
              <p:cNvSpPr>
                <a:spLocks noChangeArrowheads="1"/>
              </p:cNvSpPr>
              <p:nvPr/>
            </p:nvSpPr>
            <p:spPr bwMode="auto">
              <a:xfrm rot="-6838220">
                <a:off x="7351553" y="2822513"/>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80" name="순서도: 자기 디스크 79"/>
              <p:cNvSpPr>
                <a:spLocks noChangeArrowheads="1"/>
              </p:cNvSpPr>
              <p:nvPr/>
            </p:nvSpPr>
            <p:spPr bwMode="auto">
              <a:xfrm rot="-6838220">
                <a:off x="5901184" y="3197699"/>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81" name="순서도: 자기 디스크 80"/>
              <p:cNvSpPr>
                <a:spLocks noChangeArrowheads="1"/>
              </p:cNvSpPr>
              <p:nvPr/>
            </p:nvSpPr>
            <p:spPr bwMode="auto">
              <a:xfrm rot="-6838220">
                <a:off x="6544835" y="3199420"/>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82" name="순서도: 자기 디스크 81"/>
              <p:cNvSpPr>
                <a:spLocks noChangeArrowheads="1"/>
              </p:cNvSpPr>
              <p:nvPr/>
            </p:nvSpPr>
            <p:spPr bwMode="auto">
              <a:xfrm rot="-6838220">
                <a:off x="7145102" y="3206304"/>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83" name="순서도: 자기 디스크 82"/>
              <p:cNvSpPr>
                <a:spLocks noChangeArrowheads="1"/>
              </p:cNvSpPr>
              <p:nvPr/>
            </p:nvSpPr>
            <p:spPr bwMode="auto">
              <a:xfrm rot="-6838220">
                <a:off x="7715873" y="3204571"/>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09" name="그룹 55"/>
            <p:cNvGrpSpPr>
              <a:grpSpLocks/>
            </p:cNvGrpSpPr>
            <p:nvPr/>
          </p:nvGrpSpPr>
          <p:grpSpPr bwMode="auto">
            <a:xfrm>
              <a:off x="1421301" y="2679438"/>
              <a:ext cx="3988346" cy="1373660"/>
              <a:chOff x="4495799" y="2384628"/>
              <a:chExt cx="3988346" cy="1373660"/>
            </a:xfrm>
          </p:grpSpPr>
          <p:sp>
            <p:nvSpPr>
              <p:cNvPr id="57" name="정육면체 56"/>
              <p:cNvSpPr>
                <a:spLocks noChangeArrowheads="1"/>
              </p:cNvSpPr>
              <p:nvPr/>
            </p:nvSpPr>
            <p:spPr bwMode="auto">
              <a:xfrm flipH="1">
                <a:off x="4496630" y="2384628"/>
                <a:ext cx="3986737" cy="1373333"/>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58" name="순서도: 자기 디스크 57"/>
              <p:cNvSpPr>
                <a:spLocks noChangeArrowheads="1"/>
              </p:cNvSpPr>
              <p:nvPr/>
            </p:nvSpPr>
            <p:spPr bwMode="auto">
              <a:xfrm rot="-6838220">
                <a:off x="5161613" y="2453702"/>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59" name="순서도: 자기 디스크 58"/>
              <p:cNvSpPr>
                <a:spLocks noChangeArrowheads="1"/>
              </p:cNvSpPr>
              <p:nvPr/>
            </p:nvSpPr>
            <p:spPr bwMode="auto">
              <a:xfrm rot="-6838220">
                <a:off x="5805253" y="2455436"/>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0" name="순서도: 자기 디스크 59"/>
              <p:cNvSpPr>
                <a:spLocks noChangeArrowheads="1"/>
              </p:cNvSpPr>
              <p:nvPr/>
            </p:nvSpPr>
            <p:spPr bwMode="auto">
              <a:xfrm rot="-6838220">
                <a:off x="6395109" y="2455436"/>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1" name="순서도: 자기 디스크 60"/>
              <p:cNvSpPr>
                <a:spLocks noChangeArrowheads="1"/>
              </p:cNvSpPr>
              <p:nvPr/>
            </p:nvSpPr>
            <p:spPr bwMode="auto">
              <a:xfrm rot="-6838220">
                <a:off x="6960676" y="2455436"/>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2" name="순서도: 자기 디스크 61"/>
              <p:cNvSpPr>
                <a:spLocks noChangeArrowheads="1"/>
              </p:cNvSpPr>
              <p:nvPr/>
            </p:nvSpPr>
            <p:spPr bwMode="auto">
              <a:xfrm rot="-6838220">
                <a:off x="5534624" y="2823710"/>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3" name="순서도: 자기 디스크 62"/>
              <p:cNvSpPr>
                <a:spLocks noChangeArrowheads="1"/>
              </p:cNvSpPr>
              <p:nvPr/>
            </p:nvSpPr>
            <p:spPr bwMode="auto">
              <a:xfrm rot="-6838220">
                <a:off x="6176530" y="2813381"/>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4" name="순서도: 자기 디스크 63"/>
              <p:cNvSpPr>
                <a:spLocks noChangeArrowheads="1"/>
              </p:cNvSpPr>
              <p:nvPr/>
            </p:nvSpPr>
            <p:spPr bwMode="auto">
              <a:xfrm rot="-6838220">
                <a:off x="6752506" y="2816824"/>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5" name="순서도: 자기 디스크 64"/>
              <p:cNvSpPr>
                <a:spLocks noChangeArrowheads="1"/>
              </p:cNvSpPr>
              <p:nvPr/>
            </p:nvSpPr>
            <p:spPr bwMode="auto">
              <a:xfrm rot="-6838220">
                <a:off x="7351037" y="2825443"/>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6" name="순서도: 자기 디스크 65"/>
              <p:cNvSpPr>
                <a:spLocks noChangeArrowheads="1"/>
              </p:cNvSpPr>
              <p:nvPr/>
            </p:nvSpPr>
            <p:spPr bwMode="auto">
              <a:xfrm rot="-6838220">
                <a:off x="5900670" y="3197158"/>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7" name="순서도: 자기 디스크 66"/>
              <p:cNvSpPr>
                <a:spLocks noChangeArrowheads="1"/>
              </p:cNvSpPr>
              <p:nvPr/>
            </p:nvSpPr>
            <p:spPr bwMode="auto">
              <a:xfrm rot="-6838220">
                <a:off x="6544323" y="3198877"/>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8" name="순서도: 자기 디스크 67"/>
              <p:cNvSpPr>
                <a:spLocks noChangeArrowheads="1"/>
              </p:cNvSpPr>
              <p:nvPr/>
            </p:nvSpPr>
            <p:spPr bwMode="auto">
              <a:xfrm rot="-6838220">
                <a:off x="7144588" y="3205763"/>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69" name="순서도: 자기 디스크 68"/>
              <p:cNvSpPr>
                <a:spLocks noChangeArrowheads="1"/>
              </p:cNvSpPr>
              <p:nvPr/>
            </p:nvSpPr>
            <p:spPr bwMode="auto">
              <a:xfrm rot="-6838220">
                <a:off x="7713626" y="3205763"/>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0" name="그룹 97"/>
            <p:cNvGrpSpPr>
              <a:grpSpLocks/>
            </p:cNvGrpSpPr>
            <p:nvPr/>
          </p:nvGrpSpPr>
          <p:grpSpPr bwMode="auto">
            <a:xfrm>
              <a:off x="5382064" y="3933056"/>
              <a:ext cx="3988346" cy="1373660"/>
              <a:chOff x="4495799" y="2384628"/>
              <a:chExt cx="3988346" cy="1373660"/>
            </a:xfrm>
          </p:grpSpPr>
          <p:sp>
            <p:nvSpPr>
              <p:cNvPr id="99" name="정육면체 98"/>
              <p:cNvSpPr>
                <a:spLocks noChangeArrowheads="1"/>
              </p:cNvSpPr>
              <p:nvPr/>
            </p:nvSpPr>
            <p:spPr bwMode="auto">
              <a:xfrm flipH="1">
                <a:off x="4494846" y="2383873"/>
                <a:ext cx="3990206" cy="1373333"/>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100" name="순서도: 자기 디스크 99"/>
              <p:cNvSpPr>
                <a:spLocks noChangeArrowheads="1"/>
              </p:cNvSpPr>
              <p:nvPr/>
            </p:nvSpPr>
            <p:spPr bwMode="auto">
              <a:xfrm rot="-6838220">
                <a:off x="5159830" y="2452946"/>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1" name="순서도: 자기 디스크 100"/>
              <p:cNvSpPr>
                <a:spLocks noChangeArrowheads="1"/>
              </p:cNvSpPr>
              <p:nvPr/>
            </p:nvSpPr>
            <p:spPr bwMode="auto">
              <a:xfrm rot="-6838220">
                <a:off x="5805202" y="2452946"/>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2" name="순서도: 자기 디스크 101"/>
              <p:cNvSpPr>
                <a:spLocks noChangeArrowheads="1"/>
              </p:cNvSpPr>
              <p:nvPr/>
            </p:nvSpPr>
            <p:spPr bwMode="auto">
              <a:xfrm rot="-6838220">
                <a:off x="6395059" y="2452946"/>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3" name="순서도: 자기 디스크 102"/>
              <p:cNvSpPr>
                <a:spLocks noChangeArrowheads="1"/>
              </p:cNvSpPr>
              <p:nvPr/>
            </p:nvSpPr>
            <p:spPr bwMode="auto">
              <a:xfrm rot="-6838220">
                <a:off x="6960626" y="2452948"/>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4" name="순서도: 자기 디스크 103"/>
              <p:cNvSpPr>
                <a:spLocks noChangeArrowheads="1"/>
              </p:cNvSpPr>
              <p:nvPr/>
            </p:nvSpPr>
            <p:spPr bwMode="auto">
              <a:xfrm rot="-6838220">
                <a:off x="5532841" y="2822953"/>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5" name="순서도: 자기 디스크 104"/>
              <p:cNvSpPr>
                <a:spLocks noChangeArrowheads="1"/>
              </p:cNvSpPr>
              <p:nvPr/>
            </p:nvSpPr>
            <p:spPr bwMode="auto">
              <a:xfrm rot="-6838220">
                <a:off x="6176480" y="2814362"/>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6" name="순서도: 자기 디스크 105"/>
              <p:cNvSpPr>
                <a:spLocks noChangeArrowheads="1"/>
              </p:cNvSpPr>
              <p:nvPr/>
            </p:nvSpPr>
            <p:spPr bwMode="auto">
              <a:xfrm rot="-6838220">
                <a:off x="6752455" y="2817805"/>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7" name="순서도: 자기 디스크 106"/>
              <p:cNvSpPr>
                <a:spLocks noChangeArrowheads="1"/>
              </p:cNvSpPr>
              <p:nvPr/>
            </p:nvSpPr>
            <p:spPr bwMode="auto">
              <a:xfrm rot="-6838220">
                <a:off x="7350987" y="2822953"/>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8" name="순서도: 자기 디스크 107"/>
              <p:cNvSpPr>
                <a:spLocks noChangeArrowheads="1"/>
              </p:cNvSpPr>
              <p:nvPr/>
            </p:nvSpPr>
            <p:spPr bwMode="auto">
              <a:xfrm rot="-6838220">
                <a:off x="5900620" y="3198139"/>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09" name="순서도: 자기 디스크 108"/>
              <p:cNvSpPr>
                <a:spLocks noChangeArrowheads="1"/>
              </p:cNvSpPr>
              <p:nvPr/>
            </p:nvSpPr>
            <p:spPr bwMode="auto">
              <a:xfrm rot="-6838220">
                <a:off x="6544273" y="3199858"/>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10" name="순서도: 자기 디스크 109"/>
              <p:cNvSpPr>
                <a:spLocks noChangeArrowheads="1"/>
              </p:cNvSpPr>
              <p:nvPr/>
            </p:nvSpPr>
            <p:spPr bwMode="auto">
              <a:xfrm rot="-6838220">
                <a:off x="7144540" y="3206742"/>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11" name="순서도: 자기 디스크 110"/>
              <p:cNvSpPr>
                <a:spLocks noChangeArrowheads="1"/>
              </p:cNvSpPr>
              <p:nvPr/>
            </p:nvSpPr>
            <p:spPr bwMode="auto">
              <a:xfrm rot="-6838220">
                <a:off x="7715311" y="3205009"/>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1" name="그룹 83"/>
            <p:cNvGrpSpPr>
              <a:grpSpLocks/>
            </p:cNvGrpSpPr>
            <p:nvPr/>
          </p:nvGrpSpPr>
          <p:grpSpPr bwMode="auto">
            <a:xfrm>
              <a:off x="2658823" y="3933056"/>
              <a:ext cx="3988346" cy="1373660"/>
              <a:chOff x="4495799" y="2384628"/>
              <a:chExt cx="3988346" cy="1373660"/>
            </a:xfrm>
          </p:grpSpPr>
          <p:sp>
            <p:nvSpPr>
              <p:cNvPr id="85" name="정육면체 84"/>
              <p:cNvSpPr>
                <a:spLocks noChangeArrowheads="1"/>
              </p:cNvSpPr>
              <p:nvPr/>
            </p:nvSpPr>
            <p:spPr bwMode="auto">
              <a:xfrm flipH="1">
                <a:off x="4494337" y="2383873"/>
                <a:ext cx="3990206" cy="1373333"/>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86" name="순서도: 자기 디스크 85"/>
              <p:cNvSpPr>
                <a:spLocks noChangeArrowheads="1"/>
              </p:cNvSpPr>
              <p:nvPr/>
            </p:nvSpPr>
            <p:spPr bwMode="auto">
              <a:xfrm rot="-6838220">
                <a:off x="5159321" y="2452948"/>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87" name="순서도: 자기 디스크 86"/>
              <p:cNvSpPr>
                <a:spLocks noChangeArrowheads="1"/>
              </p:cNvSpPr>
              <p:nvPr/>
            </p:nvSpPr>
            <p:spPr bwMode="auto">
              <a:xfrm rot="-6838220">
                <a:off x="5804693" y="2452948"/>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88" name="순서도: 자기 디스크 87"/>
              <p:cNvSpPr>
                <a:spLocks noChangeArrowheads="1"/>
              </p:cNvSpPr>
              <p:nvPr/>
            </p:nvSpPr>
            <p:spPr bwMode="auto">
              <a:xfrm rot="-6838220">
                <a:off x="6394550" y="2452948"/>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89" name="순서도: 자기 디스크 88"/>
              <p:cNvSpPr>
                <a:spLocks noChangeArrowheads="1"/>
              </p:cNvSpPr>
              <p:nvPr/>
            </p:nvSpPr>
            <p:spPr bwMode="auto">
              <a:xfrm rot="-6838220">
                <a:off x="6960119" y="2452946"/>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90" name="순서도: 자기 디스크 89"/>
              <p:cNvSpPr>
                <a:spLocks noChangeArrowheads="1"/>
              </p:cNvSpPr>
              <p:nvPr/>
            </p:nvSpPr>
            <p:spPr bwMode="auto">
              <a:xfrm rot="-6838220">
                <a:off x="5532332" y="2822955"/>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91" name="순서도: 자기 디스크 90"/>
              <p:cNvSpPr>
                <a:spLocks noChangeArrowheads="1"/>
              </p:cNvSpPr>
              <p:nvPr/>
            </p:nvSpPr>
            <p:spPr bwMode="auto">
              <a:xfrm rot="-6838220">
                <a:off x="6175973" y="2814362"/>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92" name="순서도: 자기 디스크 91"/>
              <p:cNvSpPr>
                <a:spLocks noChangeArrowheads="1"/>
              </p:cNvSpPr>
              <p:nvPr/>
            </p:nvSpPr>
            <p:spPr bwMode="auto">
              <a:xfrm rot="-6838220">
                <a:off x="6751948" y="2817805"/>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93" name="순서도: 자기 디스크 92"/>
              <p:cNvSpPr>
                <a:spLocks noChangeArrowheads="1"/>
              </p:cNvSpPr>
              <p:nvPr/>
            </p:nvSpPr>
            <p:spPr bwMode="auto">
              <a:xfrm rot="-6838220">
                <a:off x="7350478" y="2822955"/>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94" name="순서도: 자기 디스크 93"/>
              <p:cNvSpPr>
                <a:spLocks noChangeArrowheads="1"/>
              </p:cNvSpPr>
              <p:nvPr/>
            </p:nvSpPr>
            <p:spPr bwMode="auto">
              <a:xfrm rot="-6838220">
                <a:off x="5900113" y="3198139"/>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95" name="순서도: 자기 디스크 94"/>
              <p:cNvSpPr>
                <a:spLocks noChangeArrowheads="1"/>
              </p:cNvSpPr>
              <p:nvPr/>
            </p:nvSpPr>
            <p:spPr bwMode="auto">
              <a:xfrm rot="-6838220">
                <a:off x="6543766" y="3199858"/>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96" name="순서도: 자기 디스크 95"/>
              <p:cNvSpPr>
                <a:spLocks noChangeArrowheads="1"/>
              </p:cNvSpPr>
              <p:nvPr/>
            </p:nvSpPr>
            <p:spPr bwMode="auto">
              <a:xfrm rot="-6838220">
                <a:off x="7144031" y="3206742"/>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97" name="순서도: 자기 디스크 96"/>
              <p:cNvSpPr>
                <a:spLocks noChangeArrowheads="1"/>
              </p:cNvSpPr>
              <p:nvPr/>
            </p:nvSpPr>
            <p:spPr bwMode="auto">
              <a:xfrm rot="-6838220">
                <a:off x="7714804" y="3205007"/>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2" name="그룹 111"/>
            <p:cNvGrpSpPr>
              <a:grpSpLocks/>
            </p:cNvGrpSpPr>
            <p:nvPr/>
          </p:nvGrpSpPr>
          <p:grpSpPr bwMode="auto">
            <a:xfrm>
              <a:off x="-1301617" y="2682794"/>
              <a:ext cx="3988346" cy="1373660"/>
              <a:chOff x="4495799" y="2384628"/>
              <a:chExt cx="3988346" cy="1373660"/>
            </a:xfrm>
          </p:grpSpPr>
          <p:sp>
            <p:nvSpPr>
              <p:cNvPr id="113" name="정육면체 112"/>
              <p:cNvSpPr>
                <a:spLocks noChangeArrowheads="1"/>
              </p:cNvSpPr>
              <p:nvPr/>
            </p:nvSpPr>
            <p:spPr bwMode="auto">
              <a:xfrm flipH="1">
                <a:off x="4495799" y="2384715"/>
                <a:ext cx="3986735" cy="1373330"/>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114" name="순서도: 자기 디스크 113"/>
              <p:cNvSpPr>
                <a:spLocks noChangeArrowheads="1"/>
              </p:cNvSpPr>
              <p:nvPr/>
            </p:nvSpPr>
            <p:spPr bwMode="auto">
              <a:xfrm rot="-6838220">
                <a:off x="5160783" y="2453785"/>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15" name="순서도: 자기 디스크 114"/>
              <p:cNvSpPr>
                <a:spLocks noChangeArrowheads="1"/>
              </p:cNvSpPr>
              <p:nvPr/>
            </p:nvSpPr>
            <p:spPr bwMode="auto">
              <a:xfrm rot="-6838220">
                <a:off x="5804420" y="2455520"/>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16" name="순서도: 자기 디스크 115"/>
              <p:cNvSpPr>
                <a:spLocks noChangeArrowheads="1"/>
              </p:cNvSpPr>
              <p:nvPr/>
            </p:nvSpPr>
            <p:spPr bwMode="auto">
              <a:xfrm rot="-6838220">
                <a:off x="6394276" y="2455520"/>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17" name="순서도: 자기 디스크 116"/>
              <p:cNvSpPr>
                <a:spLocks noChangeArrowheads="1"/>
              </p:cNvSpPr>
              <p:nvPr/>
            </p:nvSpPr>
            <p:spPr bwMode="auto">
              <a:xfrm rot="-6838220">
                <a:off x="6959846" y="2455520"/>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18" name="순서도: 자기 디스크 117"/>
              <p:cNvSpPr>
                <a:spLocks noChangeArrowheads="1"/>
              </p:cNvSpPr>
              <p:nvPr/>
            </p:nvSpPr>
            <p:spPr bwMode="auto">
              <a:xfrm rot="-6838220">
                <a:off x="5533796" y="2823792"/>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19" name="순서도: 자기 디스크 118"/>
              <p:cNvSpPr>
                <a:spLocks noChangeArrowheads="1"/>
              </p:cNvSpPr>
              <p:nvPr/>
            </p:nvSpPr>
            <p:spPr bwMode="auto">
              <a:xfrm rot="-6838220">
                <a:off x="6175695" y="2813470"/>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20" name="순서도: 자기 디스크 119"/>
              <p:cNvSpPr>
                <a:spLocks noChangeArrowheads="1"/>
              </p:cNvSpPr>
              <p:nvPr/>
            </p:nvSpPr>
            <p:spPr bwMode="auto">
              <a:xfrm rot="-6838220">
                <a:off x="6751675" y="2816910"/>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21" name="순서도: 자기 디스크 120"/>
              <p:cNvSpPr>
                <a:spLocks noChangeArrowheads="1"/>
              </p:cNvSpPr>
              <p:nvPr/>
            </p:nvSpPr>
            <p:spPr bwMode="auto">
              <a:xfrm rot="-6838220">
                <a:off x="7350207" y="2825528"/>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22" name="순서도: 자기 디스크 121"/>
              <p:cNvSpPr>
                <a:spLocks noChangeArrowheads="1"/>
              </p:cNvSpPr>
              <p:nvPr/>
            </p:nvSpPr>
            <p:spPr bwMode="auto">
              <a:xfrm rot="-6838220">
                <a:off x="5899837" y="3197245"/>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23" name="순서도: 자기 디스크 122"/>
              <p:cNvSpPr>
                <a:spLocks noChangeArrowheads="1"/>
              </p:cNvSpPr>
              <p:nvPr/>
            </p:nvSpPr>
            <p:spPr bwMode="auto">
              <a:xfrm rot="-6838220">
                <a:off x="6543488" y="3198966"/>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24" name="순서도: 자기 디스크 123"/>
              <p:cNvSpPr>
                <a:spLocks noChangeArrowheads="1"/>
              </p:cNvSpPr>
              <p:nvPr/>
            </p:nvSpPr>
            <p:spPr bwMode="auto">
              <a:xfrm rot="-6838220">
                <a:off x="7143755" y="3205848"/>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25" name="순서도: 자기 디스크 124"/>
              <p:cNvSpPr>
                <a:spLocks noChangeArrowheads="1"/>
              </p:cNvSpPr>
              <p:nvPr/>
            </p:nvSpPr>
            <p:spPr bwMode="auto">
              <a:xfrm rot="-6838220">
                <a:off x="7712793" y="3205848"/>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3" name="그룹 125"/>
            <p:cNvGrpSpPr>
              <a:grpSpLocks/>
            </p:cNvGrpSpPr>
            <p:nvPr/>
          </p:nvGrpSpPr>
          <p:grpSpPr bwMode="auto">
            <a:xfrm>
              <a:off x="-49575" y="3933056"/>
              <a:ext cx="3988346" cy="1373660"/>
              <a:chOff x="4495799" y="2384628"/>
              <a:chExt cx="3988346" cy="1373660"/>
            </a:xfrm>
          </p:grpSpPr>
          <p:sp>
            <p:nvSpPr>
              <p:cNvPr id="127" name="정육면체 126"/>
              <p:cNvSpPr>
                <a:spLocks noChangeArrowheads="1"/>
              </p:cNvSpPr>
              <p:nvPr/>
            </p:nvSpPr>
            <p:spPr bwMode="auto">
              <a:xfrm flipH="1">
                <a:off x="4496334" y="2383873"/>
                <a:ext cx="3986737" cy="1373333"/>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128" name="순서도: 자기 디스크 127"/>
              <p:cNvSpPr>
                <a:spLocks noChangeArrowheads="1"/>
              </p:cNvSpPr>
              <p:nvPr/>
            </p:nvSpPr>
            <p:spPr bwMode="auto">
              <a:xfrm rot="-6838220">
                <a:off x="5161318" y="2452948"/>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29" name="순서도: 자기 디스크 128"/>
              <p:cNvSpPr>
                <a:spLocks noChangeArrowheads="1"/>
              </p:cNvSpPr>
              <p:nvPr/>
            </p:nvSpPr>
            <p:spPr bwMode="auto">
              <a:xfrm rot="-6838220">
                <a:off x="5804958" y="2454681"/>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0" name="순서도: 자기 디스크 129"/>
              <p:cNvSpPr>
                <a:spLocks noChangeArrowheads="1"/>
              </p:cNvSpPr>
              <p:nvPr/>
            </p:nvSpPr>
            <p:spPr bwMode="auto">
              <a:xfrm rot="-6838220">
                <a:off x="6394814" y="2454681"/>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1" name="순서도: 자기 디스크 130"/>
              <p:cNvSpPr>
                <a:spLocks noChangeArrowheads="1"/>
              </p:cNvSpPr>
              <p:nvPr/>
            </p:nvSpPr>
            <p:spPr bwMode="auto">
              <a:xfrm rot="-6838220">
                <a:off x="6960381" y="2454681"/>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2" name="순서도: 자기 디스크 131"/>
              <p:cNvSpPr>
                <a:spLocks noChangeArrowheads="1"/>
              </p:cNvSpPr>
              <p:nvPr/>
            </p:nvSpPr>
            <p:spPr bwMode="auto">
              <a:xfrm rot="-6838220">
                <a:off x="5534329" y="2822955"/>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3" name="순서도: 자기 디스크 132"/>
              <p:cNvSpPr>
                <a:spLocks noChangeArrowheads="1"/>
              </p:cNvSpPr>
              <p:nvPr/>
            </p:nvSpPr>
            <p:spPr bwMode="auto">
              <a:xfrm rot="-6838220">
                <a:off x="6176235" y="2812626"/>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4" name="순서도: 자기 디스크 133"/>
              <p:cNvSpPr>
                <a:spLocks noChangeArrowheads="1"/>
              </p:cNvSpPr>
              <p:nvPr/>
            </p:nvSpPr>
            <p:spPr bwMode="auto">
              <a:xfrm rot="-6838220">
                <a:off x="6752211" y="2816069"/>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5" name="순서도: 자기 디스크 134"/>
              <p:cNvSpPr>
                <a:spLocks noChangeArrowheads="1"/>
              </p:cNvSpPr>
              <p:nvPr/>
            </p:nvSpPr>
            <p:spPr bwMode="auto">
              <a:xfrm rot="-6838220">
                <a:off x="7350742" y="2824689"/>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6" name="순서도: 자기 디스크 135"/>
              <p:cNvSpPr>
                <a:spLocks noChangeArrowheads="1"/>
              </p:cNvSpPr>
              <p:nvPr/>
            </p:nvSpPr>
            <p:spPr bwMode="auto">
              <a:xfrm rot="-6838220">
                <a:off x="5900375" y="3196403"/>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7" name="순서도: 자기 디스크 136"/>
              <p:cNvSpPr>
                <a:spLocks noChangeArrowheads="1"/>
              </p:cNvSpPr>
              <p:nvPr/>
            </p:nvSpPr>
            <p:spPr bwMode="auto">
              <a:xfrm rot="-6838220">
                <a:off x="6544028" y="3198123"/>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8" name="순서도: 자기 디스크 137"/>
              <p:cNvSpPr>
                <a:spLocks noChangeArrowheads="1"/>
              </p:cNvSpPr>
              <p:nvPr/>
            </p:nvSpPr>
            <p:spPr bwMode="auto">
              <a:xfrm rot="-6838220">
                <a:off x="7144293" y="3205009"/>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39" name="순서도: 자기 디스크 138"/>
              <p:cNvSpPr>
                <a:spLocks noChangeArrowheads="1"/>
              </p:cNvSpPr>
              <p:nvPr/>
            </p:nvSpPr>
            <p:spPr bwMode="auto">
              <a:xfrm rot="-6838220">
                <a:off x="7713331" y="3205009"/>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4" name="그룹 139"/>
            <p:cNvGrpSpPr>
              <a:grpSpLocks/>
            </p:cNvGrpSpPr>
            <p:nvPr/>
          </p:nvGrpSpPr>
          <p:grpSpPr bwMode="auto">
            <a:xfrm>
              <a:off x="6638459" y="5188721"/>
              <a:ext cx="3988346" cy="1373660"/>
              <a:chOff x="4495799" y="2384628"/>
              <a:chExt cx="3988346" cy="1373660"/>
            </a:xfrm>
          </p:grpSpPr>
          <p:sp>
            <p:nvSpPr>
              <p:cNvPr id="141" name="정육면체 140"/>
              <p:cNvSpPr>
                <a:spLocks noChangeArrowheads="1"/>
              </p:cNvSpPr>
              <p:nvPr/>
            </p:nvSpPr>
            <p:spPr bwMode="auto">
              <a:xfrm flipH="1">
                <a:off x="4494501" y="2384517"/>
                <a:ext cx="3990206" cy="1373330"/>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142" name="순서도: 자기 디스크 141"/>
              <p:cNvSpPr>
                <a:spLocks noChangeArrowheads="1"/>
              </p:cNvSpPr>
              <p:nvPr/>
            </p:nvSpPr>
            <p:spPr bwMode="auto">
              <a:xfrm rot="-6838220">
                <a:off x="5159485" y="2453588"/>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43" name="순서도: 자기 디스크 142"/>
              <p:cNvSpPr>
                <a:spLocks noChangeArrowheads="1"/>
              </p:cNvSpPr>
              <p:nvPr/>
            </p:nvSpPr>
            <p:spPr bwMode="auto">
              <a:xfrm rot="-6838220">
                <a:off x="5804857" y="2453588"/>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44" name="순서도: 자기 디스크 143"/>
              <p:cNvSpPr>
                <a:spLocks noChangeArrowheads="1"/>
              </p:cNvSpPr>
              <p:nvPr/>
            </p:nvSpPr>
            <p:spPr bwMode="auto">
              <a:xfrm rot="-6838220">
                <a:off x="6394714" y="2453588"/>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45" name="순서도: 자기 디스크 144"/>
              <p:cNvSpPr>
                <a:spLocks noChangeArrowheads="1"/>
              </p:cNvSpPr>
              <p:nvPr/>
            </p:nvSpPr>
            <p:spPr bwMode="auto">
              <a:xfrm rot="-6838220">
                <a:off x="6960281" y="2453590"/>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46" name="순서도: 자기 디스크 145"/>
              <p:cNvSpPr>
                <a:spLocks noChangeArrowheads="1"/>
              </p:cNvSpPr>
              <p:nvPr/>
            </p:nvSpPr>
            <p:spPr bwMode="auto">
              <a:xfrm rot="-6838220">
                <a:off x="5532498" y="2823595"/>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47" name="순서도: 자기 디스크 146"/>
              <p:cNvSpPr>
                <a:spLocks noChangeArrowheads="1"/>
              </p:cNvSpPr>
              <p:nvPr/>
            </p:nvSpPr>
            <p:spPr bwMode="auto">
              <a:xfrm rot="-6838220">
                <a:off x="6176133" y="2815006"/>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48" name="순서도: 자기 디스크 147"/>
              <p:cNvSpPr>
                <a:spLocks noChangeArrowheads="1"/>
              </p:cNvSpPr>
              <p:nvPr/>
            </p:nvSpPr>
            <p:spPr bwMode="auto">
              <a:xfrm rot="-6838220">
                <a:off x="6752112" y="2818446"/>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49" name="순서도: 자기 디스크 148"/>
              <p:cNvSpPr>
                <a:spLocks noChangeArrowheads="1"/>
              </p:cNvSpPr>
              <p:nvPr/>
            </p:nvSpPr>
            <p:spPr bwMode="auto">
              <a:xfrm rot="-6838220">
                <a:off x="7350644" y="2823595"/>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50" name="순서도: 자기 디스크 149"/>
              <p:cNvSpPr>
                <a:spLocks noChangeArrowheads="1"/>
              </p:cNvSpPr>
              <p:nvPr/>
            </p:nvSpPr>
            <p:spPr bwMode="auto">
              <a:xfrm rot="-6838220">
                <a:off x="5900274" y="3198781"/>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51" name="순서도: 자기 디스크 150"/>
              <p:cNvSpPr>
                <a:spLocks noChangeArrowheads="1"/>
              </p:cNvSpPr>
              <p:nvPr/>
            </p:nvSpPr>
            <p:spPr bwMode="auto">
              <a:xfrm rot="-6838220">
                <a:off x="6543925" y="3200502"/>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52" name="순서도: 자기 디스크 151"/>
              <p:cNvSpPr>
                <a:spLocks noChangeArrowheads="1"/>
              </p:cNvSpPr>
              <p:nvPr/>
            </p:nvSpPr>
            <p:spPr bwMode="auto">
              <a:xfrm rot="-6838220">
                <a:off x="7144192" y="3207386"/>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53" name="순서도: 자기 디스크 152"/>
              <p:cNvSpPr>
                <a:spLocks noChangeArrowheads="1"/>
              </p:cNvSpPr>
              <p:nvPr/>
            </p:nvSpPr>
            <p:spPr bwMode="auto">
              <a:xfrm rot="-6838220">
                <a:off x="7714964" y="3205653"/>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5" name="그룹 153"/>
            <p:cNvGrpSpPr>
              <a:grpSpLocks/>
            </p:cNvGrpSpPr>
            <p:nvPr/>
          </p:nvGrpSpPr>
          <p:grpSpPr bwMode="auto">
            <a:xfrm>
              <a:off x="3927366" y="5184086"/>
              <a:ext cx="3988346" cy="1373660"/>
              <a:chOff x="4495799" y="2384628"/>
              <a:chExt cx="3988346" cy="1373660"/>
            </a:xfrm>
          </p:grpSpPr>
          <p:sp>
            <p:nvSpPr>
              <p:cNvPr id="155" name="정육면체 154"/>
              <p:cNvSpPr>
                <a:spLocks noChangeArrowheads="1"/>
              </p:cNvSpPr>
              <p:nvPr/>
            </p:nvSpPr>
            <p:spPr bwMode="auto">
              <a:xfrm flipH="1">
                <a:off x="4495720" y="2385708"/>
                <a:ext cx="3986737" cy="1373333"/>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156" name="순서도: 자기 디스크 155"/>
              <p:cNvSpPr>
                <a:spLocks noChangeArrowheads="1"/>
              </p:cNvSpPr>
              <p:nvPr/>
            </p:nvSpPr>
            <p:spPr bwMode="auto">
              <a:xfrm rot="-6838220">
                <a:off x="5160704" y="2454782"/>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57" name="순서도: 자기 디스크 156"/>
              <p:cNvSpPr>
                <a:spLocks noChangeArrowheads="1"/>
              </p:cNvSpPr>
              <p:nvPr/>
            </p:nvSpPr>
            <p:spPr bwMode="auto">
              <a:xfrm rot="-6838220">
                <a:off x="5804343" y="2456515"/>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58" name="순서도: 자기 디스크 157"/>
              <p:cNvSpPr>
                <a:spLocks noChangeArrowheads="1"/>
              </p:cNvSpPr>
              <p:nvPr/>
            </p:nvSpPr>
            <p:spPr bwMode="auto">
              <a:xfrm rot="-6838220">
                <a:off x="6394200" y="2456515"/>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59" name="순서도: 자기 디스크 158"/>
              <p:cNvSpPr>
                <a:spLocks noChangeArrowheads="1"/>
              </p:cNvSpPr>
              <p:nvPr/>
            </p:nvSpPr>
            <p:spPr bwMode="auto">
              <a:xfrm rot="-6838220">
                <a:off x="6959767" y="2456515"/>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60" name="순서도: 자기 디스크 159"/>
              <p:cNvSpPr>
                <a:spLocks noChangeArrowheads="1"/>
              </p:cNvSpPr>
              <p:nvPr/>
            </p:nvSpPr>
            <p:spPr bwMode="auto">
              <a:xfrm rot="-6838220">
                <a:off x="5533715" y="2824790"/>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61" name="순서도: 자기 디스크 160"/>
              <p:cNvSpPr>
                <a:spLocks noChangeArrowheads="1"/>
              </p:cNvSpPr>
              <p:nvPr/>
            </p:nvSpPr>
            <p:spPr bwMode="auto">
              <a:xfrm rot="-6838220">
                <a:off x="6175621" y="2814460"/>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62" name="순서도: 자기 디스크 161"/>
              <p:cNvSpPr>
                <a:spLocks noChangeArrowheads="1"/>
              </p:cNvSpPr>
              <p:nvPr/>
            </p:nvSpPr>
            <p:spPr bwMode="auto">
              <a:xfrm rot="-6838220">
                <a:off x="6751596" y="2817904"/>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63" name="순서도: 자기 디스크 162"/>
              <p:cNvSpPr>
                <a:spLocks noChangeArrowheads="1"/>
              </p:cNvSpPr>
              <p:nvPr/>
            </p:nvSpPr>
            <p:spPr bwMode="auto">
              <a:xfrm rot="-6838220">
                <a:off x="7350128" y="2826523"/>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64" name="순서도: 자기 디스크 163"/>
              <p:cNvSpPr>
                <a:spLocks noChangeArrowheads="1"/>
              </p:cNvSpPr>
              <p:nvPr/>
            </p:nvSpPr>
            <p:spPr bwMode="auto">
              <a:xfrm rot="-6838220">
                <a:off x="5899761" y="3198238"/>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65" name="순서도: 자기 디스크 164"/>
              <p:cNvSpPr>
                <a:spLocks noChangeArrowheads="1"/>
              </p:cNvSpPr>
              <p:nvPr/>
            </p:nvSpPr>
            <p:spPr bwMode="auto">
              <a:xfrm rot="-6838220">
                <a:off x="6543414" y="3199957"/>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66" name="순서도: 자기 디스크 165"/>
              <p:cNvSpPr>
                <a:spLocks noChangeArrowheads="1"/>
              </p:cNvSpPr>
              <p:nvPr/>
            </p:nvSpPr>
            <p:spPr bwMode="auto">
              <a:xfrm rot="-6838220">
                <a:off x="7143679" y="3206843"/>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67" name="순서도: 자기 디스크 166"/>
              <p:cNvSpPr>
                <a:spLocks noChangeArrowheads="1"/>
              </p:cNvSpPr>
              <p:nvPr/>
            </p:nvSpPr>
            <p:spPr bwMode="auto">
              <a:xfrm rot="-6838220">
                <a:off x="7712717" y="3206843"/>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6" name="그룹 167"/>
            <p:cNvGrpSpPr>
              <a:grpSpLocks/>
            </p:cNvGrpSpPr>
            <p:nvPr/>
          </p:nvGrpSpPr>
          <p:grpSpPr bwMode="auto">
            <a:xfrm>
              <a:off x="7888129" y="6437704"/>
              <a:ext cx="3988346" cy="1373660"/>
              <a:chOff x="4495799" y="2384628"/>
              <a:chExt cx="3988346" cy="1373660"/>
            </a:xfrm>
          </p:grpSpPr>
          <p:sp>
            <p:nvSpPr>
              <p:cNvPr id="169" name="정육면체 168"/>
              <p:cNvSpPr>
                <a:spLocks noChangeArrowheads="1"/>
              </p:cNvSpPr>
              <p:nvPr/>
            </p:nvSpPr>
            <p:spPr bwMode="auto">
              <a:xfrm flipH="1">
                <a:off x="4497408" y="2384955"/>
                <a:ext cx="3986737" cy="1373333"/>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170" name="순서도: 자기 디스크 169"/>
              <p:cNvSpPr>
                <a:spLocks noChangeArrowheads="1"/>
              </p:cNvSpPr>
              <p:nvPr/>
            </p:nvSpPr>
            <p:spPr bwMode="auto">
              <a:xfrm rot="-6838220">
                <a:off x="5162392" y="2454030"/>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1" name="순서도: 자기 디스크 170"/>
              <p:cNvSpPr>
                <a:spLocks noChangeArrowheads="1"/>
              </p:cNvSpPr>
              <p:nvPr/>
            </p:nvSpPr>
            <p:spPr bwMode="auto">
              <a:xfrm rot="-6838220">
                <a:off x="5806031" y="2455763"/>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2" name="순서도: 자기 디스크 171"/>
              <p:cNvSpPr>
                <a:spLocks noChangeArrowheads="1"/>
              </p:cNvSpPr>
              <p:nvPr/>
            </p:nvSpPr>
            <p:spPr bwMode="auto">
              <a:xfrm rot="-6838220">
                <a:off x="6395887" y="2455763"/>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3" name="순서도: 자기 디스크 172"/>
              <p:cNvSpPr>
                <a:spLocks noChangeArrowheads="1"/>
              </p:cNvSpPr>
              <p:nvPr/>
            </p:nvSpPr>
            <p:spPr bwMode="auto">
              <a:xfrm rot="-6838220">
                <a:off x="6961455" y="2455763"/>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4" name="순서도: 자기 디스크 173"/>
              <p:cNvSpPr>
                <a:spLocks noChangeArrowheads="1"/>
              </p:cNvSpPr>
              <p:nvPr/>
            </p:nvSpPr>
            <p:spPr bwMode="auto">
              <a:xfrm rot="-6838220">
                <a:off x="5535402" y="2824037"/>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5" name="순서도: 자기 디스크 174"/>
              <p:cNvSpPr>
                <a:spLocks noChangeArrowheads="1"/>
              </p:cNvSpPr>
              <p:nvPr/>
            </p:nvSpPr>
            <p:spPr bwMode="auto">
              <a:xfrm rot="-6838220">
                <a:off x="6177308" y="2813708"/>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6" name="순서도: 자기 디스크 175"/>
              <p:cNvSpPr>
                <a:spLocks noChangeArrowheads="1"/>
              </p:cNvSpPr>
              <p:nvPr/>
            </p:nvSpPr>
            <p:spPr bwMode="auto">
              <a:xfrm rot="-6838220">
                <a:off x="6753284" y="2817151"/>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7" name="순서도: 자기 디스크 176"/>
              <p:cNvSpPr>
                <a:spLocks noChangeArrowheads="1"/>
              </p:cNvSpPr>
              <p:nvPr/>
            </p:nvSpPr>
            <p:spPr bwMode="auto">
              <a:xfrm rot="-6838220">
                <a:off x="7351815" y="2825770"/>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8" name="순서도: 자기 디스크 177"/>
              <p:cNvSpPr>
                <a:spLocks noChangeArrowheads="1"/>
              </p:cNvSpPr>
              <p:nvPr/>
            </p:nvSpPr>
            <p:spPr bwMode="auto">
              <a:xfrm rot="-6838220">
                <a:off x="5901448" y="3197485"/>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79" name="순서도: 자기 디스크 178"/>
              <p:cNvSpPr>
                <a:spLocks noChangeArrowheads="1"/>
              </p:cNvSpPr>
              <p:nvPr/>
            </p:nvSpPr>
            <p:spPr bwMode="auto">
              <a:xfrm rot="-6838220">
                <a:off x="6545101" y="3199205"/>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80" name="순서도: 자기 디스크 179"/>
              <p:cNvSpPr>
                <a:spLocks noChangeArrowheads="1"/>
              </p:cNvSpPr>
              <p:nvPr/>
            </p:nvSpPr>
            <p:spPr bwMode="auto">
              <a:xfrm rot="-6838220">
                <a:off x="7145366" y="3206091"/>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81" name="순서도: 자기 디스크 180"/>
              <p:cNvSpPr>
                <a:spLocks noChangeArrowheads="1"/>
              </p:cNvSpPr>
              <p:nvPr/>
            </p:nvSpPr>
            <p:spPr bwMode="auto">
              <a:xfrm rot="-6838220">
                <a:off x="7714404" y="3206091"/>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7" name="그룹 181"/>
            <p:cNvGrpSpPr>
              <a:grpSpLocks/>
            </p:cNvGrpSpPr>
            <p:nvPr/>
          </p:nvGrpSpPr>
          <p:grpSpPr bwMode="auto">
            <a:xfrm>
              <a:off x="5164888" y="6437704"/>
              <a:ext cx="3988346" cy="1373660"/>
              <a:chOff x="4495799" y="2384628"/>
              <a:chExt cx="3988346" cy="1373660"/>
            </a:xfrm>
          </p:grpSpPr>
          <p:sp>
            <p:nvSpPr>
              <p:cNvPr id="183" name="정육면체 182"/>
              <p:cNvSpPr>
                <a:spLocks noChangeArrowheads="1"/>
              </p:cNvSpPr>
              <p:nvPr/>
            </p:nvSpPr>
            <p:spPr bwMode="auto">
              <a:xfrm flipH="1">
                <a:off x="4496898" y="2384955"/>
                <a:ext cx="3986735" cy="1373333"/>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184" name="순서도: 자기 디스크 183"/>
              <p:cNvSpPr>
                <a:spLocks noChangeArrowheads="1"/>
              </p:cNvSpPr>
              <p:nvPr/>
            </p:nvSpPr>
            <p:spPr bwMode="auto">
              <a:xfrm rot="-6838220">
                <a:off x="5161882" y="2454028"/>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85" name="순서도: 자기 디스크 184"/>
              <p:cNvSpPr>
                <a:spLocks noChangeArrowheads="1"/>
              </p:cNvSpPr>
              <p:nvPr/>
            </p:nvSpPr>
            <p:spPr bwMode="auto">
              <a:xfrm rot="-6838220">
                <a:off x="5805519" y="2455763"/>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86" name="순서도: 자기 디스크 185"/>
              <p:cNvSpPr>
                <a:spLocks noChangeArrowheads="1"/>
              </p:cNvSpPr>
              <p:nvPr/>
            </p:nvSpPr>
            <p:spPr bwMode="auto">
              <a:xfrm rot="-6838220">
                <a:off x="6395376" y="2455763"/>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87" name="순서도: 자기 디스크 186"/>
              <p:cNvSpPr>
                <a:spLocks noChangeArrowheads="1"/>
              </p:cNvSpPr>
              <p:nvPr/>
            </p:nvSpPr>
            <p:spPr bwMode="auto">
              <a:xfrm rot="-6838220">
                <a:off x="6960945" y="2455763"/>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88" name="순서도: 자기 디스크 187"/>
              <p:cNvSpPr>
                <a:spLocks noChangeArrowheads="1"/>
              </p:cNvSpPr>
              <p:nvPr/>
            </p:nvSpPr>
            <p:spPr bwMode="auto">
              <a:xfrm rot="-6838220">
                <a:off x="5534893" y="2824035"/>
                <a:ext cx="134236"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89" name="순서도: 자기 디스크 188"/>
              <p:cNvSpPr>
                <a:spLocks noChangeArrowheads="1"/>
              </p:cNvSpPr>
              <p:nvPr/>
            </p:nvSpPr>
            <p:spPr bwMode="auto">
              <a:xfrm rot="-6838220">
                <a:off x="6176797" y="2813710"/>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90" name="순서도: 자기 디스크 189"/>
              <p:cNvSpPr>
                <a:spLocks noChangeArrowheads="1"/>
              </p:cNvSpPr>
              <p:nvPr/>
            </p:nvSpPr>
            <p:spPr bwMode="auto">
              <a:xfrm rot="-6838220">
                <a:off x="6752772" y="2817153"/>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91" name="순서도: 자기 디스크 190"/>
              <p:cNvSpPr>
                <a:spLocks noChangeArrowheads="1"/>
              </p:cNvSpPr>
              <p:nvPr/>
            </p:nvSpPr>
            <p:spPr bwMode="auto">
              <a:xfrm rot="-6838220">
                <a:off x="7351304" y="2825770"/>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92" name="순서도: 자기 디스크 191"/>
              <p:cNvSpPr>
                <a:spLocks noChangeArrowheads="1"/>
              </p:cNvSpPr>
              <p:nvPr/>
            </p:nvSpPr>
            <p:spPr bwMode="auto">
              <a:xfrm rot="-6838220">
                <a:off x="5900937" y="3197488"/>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93" name="순서도: 자기 디스크 192"/>
              <p:cNvSpPr>
                <a:spLocks noChangeArrowheads="1"/>
              </p:cNvSpPr>
              <p:nvPr/>
            </p:nvSpPr>
            <p:spPr bwMode="auto">
              <a:xfrm rot="-6838220">
                <a:off x="6544590" y="3199207"/>
                <a:ext cx="134234"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94" name="순서도: 자기 디스크 193"/>
              <p:cNvSpPr>
                <a:spLocks noChangeArrowheads="1"/>
              </p:cNvSpPr>
              <p:nvPr/>
            </p:nvSpPr>
            <p:spPr bwMode="auto">
              <a:xfrm rot="-6838220">
                <a:off x="7144857" y="3206089"/>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95" name="순서도: 자기 디스크 194"/>
              <p:cNvSpPr>
                <a:spLocks noChangeArrowheads="1"/>
              </p:cNvSpPr>
              <p:nvPr/>
            </p:nvSpPr>
            <p:spPr bwMode="auto">
              <a:xfrm rot="-6838220">
                <a:off x="7713895" y="3206089"/>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8" name="그룹 195"/>
            <p:cNvGrpSpPr>
              <a:grpSpLocks/>
            </p:cNvGrpSpPr>
            <p:nvPr/>
          </p:nvGrpSpPr>
          <p:grpSpPr bwMode="auto">
            <a:xfrm>
              <a:off x="1204448" y="5187442"/>
              <a:ext cx="3988346" cy="1373660"/>
              <a:chOff x="4495799" y="2384628"/>
              <a:chExt cx="3988346" cy="1373660"/>
            </a:xfrm>
          </p:grpSpPr>
          <p:sp>
            <p:nvSpPr>
              <p:cNvPr id="197" name="정육면체 196"/>
              <p:cNvSpPr>
                <a:spLocks noChangeArrowheads="1"/>
              </p:cNvSpPr>
              <p:nvPr/>
            </p:nvSpPr>
            <p:spPr bwMode="auto">
              <a:xfrm flipH="1">
                <a:off x="4494890" y="2385797"/>
                <a:ext cx="3990206" cy="1373330"/>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198" name="순서도: 자기 디스크 197"/>
              <p:cNvSpPr>
                <a:spLocks noChangeArrowheads="1"/>
              </p:cNvSpPr>
              <p:nvPr/>
            </p:nvSpPr>
            <p:spPr bwMode="auto">
              <a:xfrm rot="-6838220">
                <a:off x="5159874" y="2454867"/>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199" name="순서도: 자기 디스크 198"/>
              <p:cNvSpPr>
                <a:spLocks noChangeArrowheads="1"/>
              </p:cNvSpPr>
              <p:nvPr/>
            </p:nvSpPr>
            <p:spPr bwMode="auto">
              <a:xfrm rot="-6838220">
                <a:off x="5805246" y="2454867"/>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0" name="순서도: 자기 디스크 199"/>
              <p:cNvSpPr>
                <a:spLocks noChangeArrowheads="1"/>
              </p:cNvSpPr>
              <p:nvPr/>
            </p:nvSpPr>
            <p:spPr bwMode="auto">
              <a:xfrm rot="-6838220">
                <a:off x="6395103" y="2454867"/>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1" name="순서도: 자기 디스크 200"/>
              <p:cNvSpPr>
                <a:spLocks noChangeArrowheads="1"/>
              </p:cNvSpPr>
              <p:nvPr/>
            </p:nvSpPr>
            <p:spPr bwMode="auto">
              <a:xfrm rot="-6838220">
                <a:off x="6960670" y="2454869"/>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2" name="순서도: 자기 디스크 201"/>
              <p:cNvSpPr>
                <a:spLocks noChangeArrowheads="1"/>
              </p:cNvSpPr>
              <p:nvPr/>
            </p:nvSpPr>
            <p:spPr bwMode="auto">
              <a:xfrm rot="-6838220">
                <a:off x="5532887" y="2824874"/>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3" name="순서도: 자기 디스크 202"/>
              <p:cNvSpPr>
                <a:spLocks noChangeArrowheads="1"/>
              </p:cNvSpPr>
              <p:nvPr/>
            </p:nvSpPr>
            <p:spPr bwMode="auto">
              <a:xfrm rot="-6838220">
                <a:off x="6176522" y="2816285"/>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4" name="순서도: 자기 디스크 203"/>
              <p:cNvSpPr>
                <a:spLocks noChangeArrowheads="1"/>
              </p:cNvSpPr>
              <p:nvPr/>
            </p:nvSpPr>
            <p:spPr bwMode="auto">
              <a:xfrm rot="-6838220">
                <a:off x="6752501" y="2819726"/>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5" name="순서도: 자기 디스크 204"/>
              <p:cNvSpPr>
                <a:spLocks noChangeArrowheads="1"/>
              </p:cNvSpPr>
              <p:nvPr/>
            </p:nvSpPr>
            <p:spPr bwMode="auto">
              <a:xfrm rot="-6838220">
                <a:off x="7351033" y="2824874"/>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6" name="순서도: 자기 디스크 205"/>
              <p:cNvSpPr>
                <a:spLocks noChangeArrowheads="1"/>
              </p:cNvSpPr>
              <p:nvPr/>
            </p:nvSpPr>
            <p:spPr bwMode="auto">
              <a:xfrm rot="-6838220">
                <a:off x="5900664" y="3200060"/>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7" name="순서도: 자기 디스크 206"/>
              <p:cNvSpPr>
                <a:spLocks noChangeArrowheads="1"/>
              </p:cNvSpPr>
              <p:nvPr/>
            </p:nvSpPr>
            <p:spPr bwMode="auto">
              <a:xfrm rot="-6838220">
                <a:off x="6544314" y="3201781"/>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8" name="순서도: 자기 디스크 207"/>
              <p:cNvSpPr>
                <a:spLocks noChangeArrowheads="1"/>
              </p:cNvSpPr>
              <p:nvPr/>
            </p:nvSpPr>
            <p:spPr bwMode="auto">
              <a:xfrm rot="-6838220">
                <a:off x="7144581" y="3208665"/>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09" name="순서도: 자기 디스크 208"/>
              <p:cNvSpPr>
                <a:spLocks noChangeArrowheads="1"/>
              </p:cNvSpPr>
              <p:nvPr/>
            </p:nvSpPr>
            <p:spPr bwMode="auto">
              <a:xfrm rot="-6838220">
                <a:off x="7715353" y="3206932"/>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nvGrpSpPr>
            <p:cNvPr id="79919" name="그룹 209"/>
            <p:cNvGrpSpPr>
              <a:grpSpLocks/>
            </p:cNvGrpSpPr>
            <p:nvPr/>
          </p:nvGrpSpPr>
          <p:grpSpPr bwMode="auto">
            <a:xfrm>
              <a:off x="2456490" y="6437704"/>
              <a:ext cx="3988346" cy="1373660"/>
              <a:chOff x="4495799" y="2384628"/>
              <a:chExt cx="3988346" cy="1373660"/>
            </a:xfrm>
          </p:grpSpPr>
          <p:sp>
            <p:nvSpPr>
              <p:cNvPr id="211" name="정육면체 210"/>
              <p:cNvSpPr>
                <a:spLocks noChangeArrowheads="1"/>
              </p:cNvSpPr>
              <p:nvPr/>
            </p:nvSpPr>
            <p:spPr bwMode="auto">
              <a:xfrm flipH="1">
                <a:off x="4495425" y="2384955"/>
                <a:ext cx="3990206" cy="1373333"/>
              </a:xfrm>
              <a:prstGeom prst="cube">
                <a:avLst>
                  <a:gd name="adj" fmla="val 90931"/>
                </a:avLst>
              </a:prstGeom>
              <a:gradFill rotWithShape="1">
                <a:gsLst>
                  <a:gs pos="0">
                    <a:srgbClr val="FFFFFF"/>
                  </a:gs>
                  <a:gs pos="47000">
                    <a:srgbClr val="F2F2F2"/>
                  </a:gs>
                  <a:gs pos="100000">
                    <a:srgbClr val="D9D9D9"/>
                  </a:gs>
                </a:gsLst>
                <a:lin ang="2700000" scaled="1"/>
              </a:gradFill>
              <a:ln w="3175">
                <a:solidFill>
                  <a:srgbClr val="BFBFBF"/>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262626"/>
                  </a:solidFill>
                  <a:latin typeface="Arial" charset="0"/>
                  <a:ea typeface="나눔고딕" charset="0"/>
                  <a:cs typeface="Arial" charset="0"/>
                </a:endParaRPr>
              </a:p>
            </p:txBody>
          </p:sp>
          <p:sp>
            <p:nvSpPr>
              <p:cNvPr id="212" name="순서도: 자기 디스크 211"/>
              <p:cNvSpPr>
                <a:spLocks noChangeArrowheads="1"/>
              </p:cNvSpPr>
              <p:nvPr/>
            </p:nvSpPr>
            <p:spPr bwMode="auto">
              <a:xfrm rot="-6838220">
                <a:off x="5160409" y="2454030"/>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13" name="순서도: 자기 디스크 212"/>
              <p:cNvSpPr>
                <a:spLocks noChangeArrowheads="1"/>
              </p:cNvSpPr>
              <p:nvPr/>
            </p:nvSpPr>
            <p:spPr bwMode="auto">
              <a:xfrm rot="-6838220">
                <a:off x="5805782" y="2454030"/>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14" name="순서도: 자기 디스크 213"/>
              <p:cNvSpPr>
                <a:spLocks noChangeArrowheads="1"/>
              </p:cNvSpPr>
              <p:nvPr/>
            </p:nvSpPr>
            <p:spPr bwMode="auto">
              <a:xfrm rot="-6838220">
                <a:off x="6395638" y="2454030"/>
                <a:ext cx="130793"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15" name="순서도: 자기 디스크 214"/>
              <p:cNvSpPr>
                <a:spLocks noChangeArrowheads="1"/>
              </p:cNvSpPr>
              <p:nvPr/>
            </p:nvSpPr>
            <p:spPr bwMode="auto">
              <a:xfrm rot="-6838220">
                <a:off x="6961208" y="2454028"/>
                <a:ext cx="130793"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16" name="순서도: 자기 디스크 215"/>
              <p:cNvSpPr>
                <a:spLocks noChangeArrowheads="1"/>
              </p:cNvSpPr>
              <p:nvPr/>
            </p:nvSpPr>
            <p:spPr bwMode="auto">
              <a:xfrm rot="-6838220">
                <a:off x="5533420" y="2824037"/>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17" name="순서도: 자기 디스크 216"/>
              <p:cNvSpPr>
                <a:spLocks noChangeArrowheads="1"/>
              </p:cNvSpPr>
              <p:nvPr/>
            </p:nvSpPr>
            <p:spPr bwMode="auto">
              <a:xfrm rot="-6838220">
                <a:off x="6177061" y="2815444"/>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18" name="순서도: 자기 디스크 217"/>
              <p:cNvSpPr>
                <a:spLocks noChangeArrowheads="1"/>
              </p:cNvSpPr>
              <p:nvPr/>
            </p:nvSpPr>
            <p:spPr bwMode="auto">
              <a:xfrm rot="-6838220">
                <a:off x="6753037" y="2818887"/>
                <a:ext cx="134236"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19" name="순서도: 자기 디스크 218"/>
              <p:cNvSpPr>
                <a:spLocks noChangeArrowheads="1"/>
              </p:cNvSpPr>
              <p:nvPr/>
            </p:nvSpPr>
            <p:spPr bwMode="auto">
              <a:xfrm rot="-6838220">
                <a:off x="7351566" y="2824037"/>
                <a:ext cx="134236" cy="371262"/>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20" name="순서도: 자기 디스크 219"/>
              <p:cNvSpPr>
                <a:spLocks noChangeArrowheads="1"/>
              </p:cNvSpPr>
              <p:nvPr/>
            </p:nvSpPr>
            <p:spPr bwMode="auto">
              <a:xfrm rot="-6838220">
                <a:off x="5901201" y="3199221"/>
                <a:ext cx="130793"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21" name="순서도: 자기 디스크 220"/>
              <p:cNvSpPr>
                <a:spLocks noChangeArrowheads="1"/>
              </p:cNvSpPr>
              <p:nvPr/>
            </p:nvSpPr>
            <p:spPr bwMode="auto">
              <a:xfrm rot="-6838220">
                <a:off x="6544854" y="3200940"/>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22" name="순서도: 자기 디스크 221"/>
              <p:cNvSpPr>
                <a:spLocks noChangeArrowheads="1"/>
              </p:cNvSpPr>
              <p:nvPr/>
            </p:nvSpPr>
            <p:spPr bwMode="auto">
              <a:xfrm rot="-6838220">
                <a:off x="7145119" y="3207824"/>
                <a:ext cx="134234" cy="367793"/>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sp>
            <p:nvSpPr>
              <p:cNvPr id="223" name="순서도: 자기 디스크 222"/>
              <p:cNvSpPr>
                <a:spLocks noChangeArrowheads="1"/>
              </p:cNvSpPr>
              <p:nvPr/>
            </p:nvSpPr>
            <p:spPr bwMode="auto">
              <a:xfrm rot="-6838220">
                <a:off x="7715892" y="3206089"/>
                <a:ext cx="134234" cy="371264"/>
              </a:xfrm>
              <a:prstGeom prst="flowChartMagneticDisk">
                <a:avLst/>
              </a:prstGeom>
              <a:gradFill rotWithShape="1">
                <a:gsLst>
                  <a:gs pos="0">
                    <a:srgbClr val="B2DCFB"/>
                  </a:gs>
                  <a:gs pos="47000">
                    <a:srgbClr val="4581DF"/>
                  </a:gs>
                  <a:gs pos="100000">
                    <a:srgbClr val="223EA1"/>
                  </a:gs>
                </a:gsLst>
                <a:lin ang="2700000" scaled="1"/>
              </a:gradFill>
              <a:ln w="3175">
                <a:solidFill>
                  <a:srgbClr val="2C56BC"/>
                </a:solidFill>
                <a:round/>
                <a:headEnd/>
                <a:tailEnd/>
              </a:ln>
              <a:effectLst>
                <a:outerShdw blurRad="50800" dist="25400" dir="4200031" algn="tl" rotWithShape="0">
                  <a:srgbClr val="000000">
                    <a:alpha val="28000"/>
                  </a:srgbClr>
                </a:outerShdw>
              </a:effectLst>
            </p:spPr>
            <p:txBody>
              <a:bodyPr wrap="none" lIns="72000" tIns="72000" rIns="72000" bIns="72000" anchor="ctr"/>
              <a:lstStyle/>
              <a:p>
                <a:pPr algn="ctr" defTabSz="801688">
                  <a:defRPr/>
                </a:pPr>
                <a:endParaRPr kumimoji="0" lang="ko-KR" sz="1600">
                  <a:solidFill>
                    <a:srgbClr val="F2F2F2"/>
                  </a:solidFill>
                  <a:latin typeface="Arial" charset="0"/>
                  <a:ea typeface="나눔고딕" charset="0"/>
                  <a:cs typeface="Arial" charset="0"/>
                </a:endParaRPr>
              </a:p>
            </p:txBody>
          </p:sp>
        </p:grpSp>
      </p:grpSp>
      <p:grpSp>
        <p:nvGrpSpPr>
          <p:cNvPr id="79876" name="그룹 224"/>
          <p:cNvGrpSpPr>
            <a:grpSpLocks/>
          </p:cNvGrpSpPr>
          <p:nvPr/>
        </p:nvGrpSpPr>
        <p:grpSpPr bwMode="auto">
          <a:xfrm>
            <a:off x="6456983" y="3286001"/>
            <a:ext cx="2084387" cy="1096963"/>
            <a:chOff x="5695969" y="3654072"/>
            <a:chExt cx="3062129" cy="1431112"/>
          </a:xfrm>
        </p:grpSpPr>
        <p:sp>
          <p:nvSpPr>
            <p:cNvPr id="79888" name="TextBox 225"/>
            <p:cNvSpPr txBox="1">
              <a:spLocks noChangeArrowheads="1"/>
            </p:cNvSpPr>
            <p:nvPr/>
          </p:nvSpPr>
          <p:spPr bwMode="auto">
            <a:xfrm>
              <a:off x="8032353" y="4152177"/>
              <a:ext cx="725745" cy="36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200" b="1">
                  <a:ea typeface="Arial" charset="0"/>
                  <a:cs typeface="Arial" charset="0"/>
                </a:rPr>
                <a:t>DNA</a:t>
              </a:r>
              <a:endParaRPr kumimoji="0" lang="ko-KR" altLang="en-US" sz="1200" b="1">
                <a:ea typeface="나눔고딕" charset="0"/>
              </a:endParaRPr>
            </a:p>
          </p:txBody>
        </p:sp>
        <p:grpSp>
          <p:nvGrpSpPr>
            <p:cNvPr id="79889" name="그룹 226"/>
            <p:cNvGrpSpPr>
              <a:grpSpLocks/>
            </p:cNvGrpSpPr>
            <p:nvPr/>
          </p:nvGrpSpPr>
          <p:grpSpPr bwMode="auto">
            <a:xfrm>
              <a:off x="5695969" y="4681840"/>
              <a:ext cx="2920223" cy="403344"/>
              <a:chOff x="2222199" y="3580327"/>
              <a:chExt cx="3789551" cy="1144817"/>
            </a:xfrm>
          </p:grpSpPr>
          <p:sp>
            <p:nvSpPr>
              <p:cNvPr id="238" name="원통 237"/>
              <p:cNvSpPr/>
              <p:nvPr/>
            </p:nvSpPr>
            <p:spPr bwMode="auto">
              <a:xfrm rot="16200000">
                <a:off x="3637053" y="2321802"/>
                <a:ext cx="816237" cy="3645946"/>
              </a:xfrm>
              <a:prstGeom prst="can">
                <a:avLst/>
              </a:prstGeom>
              <a:gradFill rotWithShape="1">
                <a:gsLst>
                  <a:gs pos="0">
                    <a:schemeClr val="bg1"/>
                  </a:gs>
                  <a:gs pos="47000">
                    <a:schemeClr val="bg2"/>
                  </a:gs>
                  <a:gs pos="100000">
                    <a:schemeClr val="bg2">
                      <a:lumMod val="50000"/>
                    </a:schemeClr>
                  </a:gs>
                </a:gsLst>
                <a:lin ang="2700000" scaled="1"/>
              </a:gradFill>
              <a:ln w="3175" algn="ctr">
                <a:solidFill>
                  <a:schemeClr val="tx1"/>
                </a:solidFill>
                <a:round/>
                <a:headEnd/>
                <a:tailEnd/>
              </a:ln>
              <a:effectLst>
                <a:outerShdw blurRad="50800" dist="25400" dir="4200000" algn="tl" rotWithShape="0">
                  <a:prstClr val="black">
                    <a:alpha val="28000"/>
                  </a:prstClr>
                </a:outerShdw>
                <a:reflection blurRad="6350" stA="50000" endA="300" endPos="38500" dist="50800" dir="5400000" sy="-100000" algn="bl" rotWithShape="0"/>
              </a:effectLst>
            </p:spPr>
            <p:txBody>
              <a:bodyPr wrap="none" lIns="72000" tIns="72000" rIns="72000" bIns="72000" anchor="ctr"/>
              <a:lstStyle/>
              <a:p>
                <a:pPr algn="ctr" defTabSz="801688" fontAlgn="auto">
                  <a:spcBef>
                    <a:spcPts val="0"/>
                  </a:spcBef>
                  <a:spcAft>
                    <a:spcPts val="0"/>
                  </a:spcAft>
                  <a:defRPr/>
                </a:pPr>
                <a:endParaRPr kumimoji="0" lang="ko-KR" altLang="ko-KR" dirty="0">
                  <a:solidFill>
                    <a:schemeClr val="bg1">
                      <a:lumMod val="95000"/>
                    </a:schemeClr>
                  </a:solidFill>
                  <a:latin typeface="+mn-lt"/>
                  <a:ea typeface="나눔고딕" pitchFamily="50" charset="-127"/>
                  <a:cs typeface="+mn-cs"/>
                </a:endParaRPr>
              </a:p>
            </p:txBody>
          </p:sp>
          <p:sp>
            <p:nvSpPr>
              <p:cNvPr id="79901" name="TextBox 238"/>
              <p:cNvSpPr txBox="1">
                <a:spLocks noChangeArrowheads="1"/>
              </p:cNvSpPr>
              <p:nvPr/>
            </p:nvSpPr>
            <p:spPr bwMode="auto">
              <a:xfrm>
                <a:off x="5146352" y="3585301"/>
                <a:ext cx="865398" cy="102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200" b="1">
                    <a:ea typeface="Arial" charset="0"/>
                    <a:cs typeface="Arial" charset="0"/>
                  </a:rPr>
                  <a:t>CNT</a:t>
                </a:r>
              </a:p>
            </p:txBody>
          </p:sp>
          <p:sp>
            <p:nvSpPr>
              <p:cNvPr id="79902" name="자유형 239"/>
              <p:cNvSpPr>
                <a:spLocks/>
              </p:cNvSpPr>
              <p:nvPr/>
            </p:nvSpPr>
            <p:spPr bwMode="auto">
              <a:xfrm>
                <a:off x="2591285" y="3590265"/>
                <a:ext cx="852267" cy="1123642"/>
              </a:xfrm>
              <a:custGeom>
                <a:avLst/>
                <a:gdLst>
                  <a:gd name="T0" fmla="*/ 0 w 691117"/>
                  <a:gd name="T1" fmla="*/ 163387 h 952442"/>
                  <a:gd name="T2" fmla="*/ 226367 w 691117"/>
                  <a:gd name="T3" fmla="*/ 89395 h 952442"/>
                  <a:gd name="T4" fmla="*/ 792287 w 691117"/>
                  <a:gd name="T5" fmla="*/ 1243676 h 952442"/>
                  <a:gd name="T6" fmla="*/ 1050993 w 691117"/>
                  <a:gd name="T7" fmla="*/ 1140085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9903" name="자유형 240"/>
              <p:cNvSpPr>
                <a:spLocks/>
              </p:cNvSpPr>
              <p:nvPr/>
            </p:nvSpPr>
            <p:spPr bwMode="auto">
              <a:xfrm>
                <a:off x="3654424" y="3601502"/>
                <a:ext cx="852267" cy="1123642"/>
              </a:xfrm>
              <a:custGeom>
                <a:avLst/>
                <a:gdLst>
                  <a:gd name="T0" fmla="*/ 0 w 691117"/>
                  <a:gd name="T1" fmla="*/ 163387 h 952442"/>
                  <a:gd name="T2" fmla="*/ 226367 w 691117"/>
                  <a:gd name="T3" fmla="*/ 89395 h 952442"/>
                  <a:gd name="T4" fmla="*/ 792287 w 691117"/>
                  <a:gd name="T5" fmla="*/ 1243676 h 952442"/>
                  <a:gd name="T6" fmla="*/ 1050993 w 691117"/>
                  <a:gd name="T7" fmla="*/ 1140085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9904" name="자유형 241"/>
              <p:cNvSpPr>
                <a:spLocks/>
              </p:cNvSpPr>
              <p:nvPr/>
            </p:nvSpPr>
            <p:spPr bwMode="auto">
              <a:xfrm>
                <a:off x="4689936" y="3590265"/>
                <a:ext cx="852267" cy="1123642"/>
              </a:xfrm>
              <a:custGeom>
                <a:avLst/>
                <a:gdLst>
                  <a:gd name="T0" fmla="*/ 0 w 691117"/>
                  <a:gd name="T1" fmla="*/ 163387 h 952442"/>
                  <a:gd name="T2" fmla="*/ 226367 w 691117"/>
                  <a:gd name="T3" fmla="*/ 89395 h 952442"/>
                  <a:gd name="T4" fmla="*/ 792287 w 691117"/>
                  <a:gd name="T5" fmla="*/ 1243676 h 952442"/>
                  <a:gd name="T6" fmla="*/ 1050993 w 691117"/>
                  <a:gd name="T7" fmla="*/ 1140085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9905" name="자유형 242"/>
              <p:cNvSpPr>
                <a:spLocks/>
              </p:cNvSpPr>
              <p:nvPr/>
            </p:nvSpPr>
            <p:spPr bwMode="auto">
              <a:xfrm>
                <a:off x="2696998" y="3580327"/>
                <a:ext cx="852267" cy="1123642"/>
              </a:xfrm>
              <a:custGeom>
                <a:avLst/>
                <a:gdLst>
                  <a:gd name="T0" fmla="*/ 0 w 691117"/>
                  <a:gd name="T1" fmla="*/ 163387 h 952442"/>
                  <a:gd name="T2" fmla="*/ 226367 w 691117"/>
                  <a:gd name="T3" fmla="*/ 89395 h 952442"/>
                  <a:gd name="T4" fmla="*/ 792287 w 691117"/>
                  <a:gd name="T5" fmla="*/ 1243676 h 952442"/>
                  <a:gd name="T6" fmla="*/ 1050993 w 691117"/>
                  <a:gd name="T7" fmla="*/ 1140085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9906" name="자유형 243"/>
              <p:cNvSpPr>
                <a:spLocks/>
              </p:cNvSpPr>
              <p:nvPr/>
            </p:nvSpPr>
            <p:spPr bwMode="auto">
              <a:xfrm>
                <a:off x="3760138" y="3591564"/>
                <a:ext cx="852267" cy="1123642"/>
              </a:xfrm>
              <a:custGeom>
                <a:avLst/>
                <a:gdLst>
                  <a:gd name="T0" fmla="*/ 0 w 691117"/>
                  <a:gd name="T1" fmla="*/ 163387 h 952442"/>
                  <a:gd name="T2" fmla="*/ 226367 w 691117"/>
                  <a:gd name="T3" fmla="*/ 89395 h 952442"/>
                  <a:gd name="T4" fmla="*/ 792287 w 691117"/>
                  <a:gd name="T5" fmla="*/ 1243676 h 952442"/>
                  <a:gd name="T6" fmla="*/ 1050993 w 691117"/>
                  <a:gd name="T7" fmla="*/ 1140085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sp>
            <p:nvSpPr>
              <p:cNvPr id="79907" name="자유형 244"/>
              <p:cNvSpPr>
                <a:spLocks/>
              </p:cNvSpPr>
              <p:nvPr/>
            </p:nvSpPr>
            <p:spPr bwMode="auto">
              <a:xfrm>
                <a:off x="4795650" y="3580327"/>
                <a:ext cx="852267" cy="1123642"/>
              </a:xfrm>
              <a:custGeom>
                <a:avLst/>
                <a:gdLst>
                  <a:gd name="T0" fmla="*/ 0 w 691117"/>
                  <a:gd name="T1" fmla="*/ 163387 h 952442"/>
                  <a:gd name="T2" fmla="*/ 226367 w 691117"/>
                  <a:gd name="T3" fmla="*/ 89395 h 952442"/>
                  <a:gd name="T4" fmla="*/ 792287 w 691117"/>
                  <a:gd name="T5" fmla="*/ 1243676 h 952442"/>
                  <a:gd name="T6" fmla="*/ 1050993 w 691117"/>
                  <a:gd name="T7" fmla="*/ 1140085 h 9524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1117" h="952442">
                    <a:moveTo>
                      <a:pt x="0" y="117392"/>
                    </a:moveTo>
                    <a:cubicBezTo>
                      <a:pt x="31011" y="26129"/>
                      <a:pt x="62023" y="-65133"/>
                      <a:pt x="148856" y="64230"/>
                    </a:cubicBezTo>
                    <a:cubicBezTo>
                      <a:pt x="235689" y="193593"/>
                      <a:pt x="430619" y="767750"/>
                      <a:pt x="520996" y="893569"/>
                    </a:cubicBezTo>
                    <a:cubicBezTo>
                      <a:pt x="611373" y="1019388"/>
                      <a:pt x="651245" y="919264"/>
                      <a:pt x="691117" y="819141"/>
                    </a:cubicBezTo>
                  </a:path>
                </a:pathLst>
              </a:custGeom>
              <a:noFill/>
              <a:ln w="25400" cap="flat" cmpd="sng">
                <a:solidFill>
                  <a:srgbClr val="0070C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a:p>
            </p:txBody>
          </p:sp>
        </p:grpSp>
        <p:pic>
          <p:nvPicPr>
            <p:cNvPr id="79890" name="그림 227"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8763" y="4217945"/>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1" name="그림 228"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480" y="4645706"/>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2" name="그림 229"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352" y="4495444"/>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3" name="그림 230"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5309" y="3954562"/>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4" name="그림 231"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8245" y="4081755"/>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5" name="그림 232"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5362" y="4208949"/>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6" name="그림 233"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4384" y="3654072"/>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7" name="그림 234"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534" y="3984628"/>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98" name="그림 235" descr="circle_1_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1234" y="4735836"/>
              <a:ext cx="141414" cy="15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7" name="직선 화살표 연결선 236"/>
            <p:cNvCxnSpPr>
              <a:stCxn id="79907" idx="1"/>
            </p:cNvCxnSpPr>
            <p:nvPr/>
          </p:nvCxnSpPr>
          <p:spPr>
            <a:xfrm flipV="1">
              <a:off x="7820569" y="4368593"/>
              <a:ext cx="328836" cy="339656"/>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246" name="타원 245"/>
          <p:cNvSpPr/>
          <p:nvPr/>
        </p:nvSpPr>
        <p:spPr>
          <a:xfrm>
            <a:off x="6217270" y="3214564"/>
            <a:ext cx="2324100" cy="1550987"/>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247" name="타원 246"/>
          <p:cNvSpPr/>
          <p:nvPr/>
        </p:nvSpPr>
        <p:spPr>
          <a:xfrm>
            <a:off x="5429870" y="4136901"/>
            <a:ext cx="327025" cy="258763"/>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249" name="직선 연결선 248"/>
          <p:cNvCxnSpPr>
            <a:stCxn id="247" idx="1"/>
            <a:endCxn id="246" idx="1"/>
          </p:cNvCxnSpPr>
          <p:nvPr/>
        </p:nvCxnSpPr>
        <p:spPr>
          <a:xfrm flipV="1">
            <a:off x="5477495" y="3443164"/>
            <a:ext cx="1081088" cy="73183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0" name="직선 연결선 249"/>
          <p:cNvCxnSpPr>
            <a:stCxn id="247" idx="4"/>
          </p:cNvCxnSpPr>
          <p:nvPr/>
        </p:nvCxnSpPr>
        <p:spPr>
          <a:xfrm>
            <a:off x="5593383" y="4395664"/>
            <a:ext cx="1444625" cy="3238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직사각형 3"/>
          <p:cNvSpPr>
            <a:spLocks noRot="1" noChangeAspect="1" noMove="1" noResize="1" noEditPoints="1" noAdjustHandles="1" noChangeArrowheads="1" noChangeShapeType="1" noTextEdit="1"/>
          </p:cNvSpPr>
          <p:nvPr/>
        </p:nvSpPr>
        <p:spPr>
          <a:xfrm>
            <a:off x="837873" y="4370471"/>
            <a:ext cx="1933927" cy="524567"/>
          </a:xfrm>
          <a:prstGeom prst="rect">
            <a:avLst/>
          </a:prstGeom>
          <a:blipFill rotWithShape="1">
            <a:blip r:embed="rId3"/>
            <a:stretch>
              <a:fillRect/>
            </a:stretch>
          </a:blipFill>
        </p:spPr>
        <p:txBody>
          <a:bodyPr/>
          <a:lstStyle/>
          <a:p>
            <a:pPr>
              <a:defRPr/>
            </a:pPr>
            <a:r>
              <a:rPr lang="ko-KR" altLang="en-US">
                <a:noFill/>
              </a:rPr>
              <a:t> </a:t>
            </a:r>
          </a:p>
        </p:txBody>
      </p:sp>
      <p:sp>
        <p:nvSpPr>
          <p:cNvPr id="79885" name="TextBox 4"/>
          <p:cNvSpPr txBox="1">
            <a:spLocks noChangeArrowheads="1"/>
          </p:cNvSpPr>
          <p:nvPr/>
        </p:nvSpPr>
        <p:spPr bwMode="auto">
          <a:xfrm>
            <a:off x="808658" y="4686176"/>
            <a:ext cx="1484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600">
                <a:ea typeface="HY얕은샘물M" charset="0"/>
                <a:cs typeface="HY얕은샘물M" charset="0"/>
              </a:rPr>
              <a:t>1D Diffusion Eq.</a:t>
            </a:r>
            <a:endParaRPr kumimoji="0" lang="ko-KR" altLang="en-US" sz="1600">
              <a:ea typeface="HY얕은샘물M" charset="0"/>
              <a:cs typeface="HY얕은샘물M" charset="0"/>
            </a:endParaRPr>
          </a:p>
        </p:txBody>
      </p:sp>
      <p:cxnSp>
        <p:nvCxnSpPr>
          <p:cNvPr id="7" name="직선 화살표 연결선 6"/>
          <p:cNvCxnSpPr/>
          <p:nvPr/>
        </p:nvCxnSpPr>
        <p:spPr>
          <a:xfrm>
            <a:off x="2869233" y="4838576"/>
            <a:ext cx="203200" cy="198438"/>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p:nvPr/>
        </p:nvCxnSpPr>
        <p:spPr>
          <a:xfrm flipH="1" flipV="1">
            <a:off x="2240583" y="4890964"/>
            <a:ext cx="749300" cy="55562"/>
          </a:xfrm>
          <a:prstGeom prst="straightConnector1">
            <a:avLst/>
          </a:prstGeom>
          <a:ln w="12700">
            <a:solidFill>
              <a:schemeClr val="tx1"/>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4573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very large number of sensors placed on a </a:t>
            </a:r>
            <a:r>
              <a:rPr lang="en-US" dirty="0" err="1" smtClean="0"/>
              <a:t>distribu</a:t>
            </a:r>
            <a:r>
              <a:rPr lang="en-US" dirty="0" smtClean="0"/>
              <a:t>-ted parameter system</a:t>
            </a:r>
          </a:p>
          <a:p>
            <a:pPr lvl="1"/>
            <a:r>
              <a:rPr lang="en-US" dirty="0" smtClean="0"/>
              <a:t>A very high dimensional problem</a:t>
            </a:r>
          </a:p>
          <a:p>
            <a:r>
              <a:rPr lang="en-US" b="1" dirty="0" smtClean="0">
                <a:solidFill>
                  <a:srgbClr val="FF0000"/>
                </a:solidFill>
              </a:rPr>
              <a:t>Complex probabilistic measurement equation</a:t>
            </a:r>
          </a:p>
          <a:p>
            <a:pPr lvl="1"/>
            <a:r>
              <a:rPr lang="en-US" dirty="0" smtClean="0"/>
              <a:t>Not the usual </a:t>
            </a:r>
          </a:p>
          <a:p>
            <a:pPr lvl="1"/>
            <a:r>
              <a:rPr lang="en-US" dirty="0" smtClean="0"/>
              <a:t>Chemical master equation</a:t>
            </a:r>
          </a:p>
          <a:p>
            <a:r>
              <a:rPr lang="en-US" dirty="0" smtClean="0"/>
              <a:t>Diffusion equation, etc. </a:t>
            </a:r>
          </a:p>
          <a:p>
            <a:pPr lvl="1"/>
            <a:r>
              <a:rPr lang="en-US" dirty="0" smtClean="0"/>
              <a:t>Structure in the system equation (e.g., symmetry, sparseness)</a:t>
            </a:r>
          </a:p>
          <a:p>
            <a:pPr lvl="1"/>
            <a:r>
              <a:rPr lang="en-US" dirty="0" smtClean="0"/>
              <a:t>How to take advantage of it?</a:t>
            </a:r>
          </a:p>
          <a:p>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83942028"/>
              </p:ext>
            </p:extLst>
          </p:nvPr>
        </p:nvGraphicFramePr>
        <p:xfrm>
          <a:off x="3203848" y="3356992"/>
          <a:ext cx="2234651" cy="533648"/>
        </p:xfrm>
        <a:graphic>
          <a:graphicData uri="http://schemas.openxmlformats.org/presentationml/2006/ole">
            <mc:AlternateContent xmlns:mc="http://schemas.openxmlformats.org/markup-compatibility/2006">
              <mc:Choice xmlns:v="urn:schemas-microsoft-com:vml" Requires="v">
                <p:oleObj spid="_x0000_s44042" name="Equation" r:id="rId4" imgW="850900" imgH="203200" progId="Equation.3">
                  <p:embed/>
                </p:oleObj>
              </mc:Choice>
              <mc:Fallback>
                <p:oleObj name="Equation" r:id="rId4" imgW="850900" imgH="203200" progId="Equation.3">
                  <p:embed/>
                  <p:pic>
                    <p:nvPicPr>
                      <p:cNvPr id="0" name=""/>
                      <p:cNvPicPr/>
                      <p:nvPr/>
                    </p:nvPicPr>
                    <p:blipFill>
                      <a:blip r:embed="rId5"/>
                      <a:stretch>
                        <a:fillRect/>
                      </a:stretch>
                    </p:blipFill>
                    <p:spPr>
                      <a:xfrm>
                        <a:off x="3203848" y="3356992"/>
                        <a:ext cx="2234651" cy="533648"/>
                      </a:xfrm>
                      <a:prstGeom prst="rect">
                        <a:avLst/>
                      </a:prstGeom>
                    </p:spPr>
                  </p:pic>
                </p:oleObj>
              </mc:Fallback>
            </mc:AlternateContent>
          </a:graphicData>
        </a:graphic>
      </p:graphicFrame>
    </p:spTree>
    <p:extLst>
      <p:ext uri="{BB962C8B-B14F-4D97-AF65-F5344CB8AC3E}">
        <p14:creationId xmlns:p14="http://schemas.microsoft.com/office/powerpoint/2010/main" val="18958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Is State Estimation A Technology?</a:t>
            </a:r>
            <a:endParaRPr lang="ko-KR" altLang="en-US" dirty="0"/>
          </a:p>
        </p:txBody>
      </p:sp>
      <p:sp>
        <p:nvSpPr>
          <p:cNvPr id="3" name="내용 개체 틀 2"/>
          <p:cNvSpPr>
            <a:spLocks noGrp="1"/>
          </p:cNvSpPr>
          <p:nvPr>
            <p:ph sz="quarter" idx="1"/>
          </p:nvPr>
        </p:nvSpPr>
        <p:spPr>
          <a:xfrm>
            <a:off x="612648" y="1600200"/>
            <a:ext cx="8207824" cy="4997152"/>
          </a:xfrm>
        </p:spPr>
        <p:txBody>
          <a:bodyPr>
            <a:normAutofit lnSpcReduction="10000"/>
          </a:bodyPr>
          <a:lstStyle/>
          <a:p>
            <a:r>
              <a:rPr lang="en-US" altLang="ko-KR" dirty="0" smtClean="0"/>
              <a:t>For state estimation to be a mature technology, the followings must be routine:</a:t>
            </a:r>
          </a:p>
          <a:p>
            <a:pPr lvl="1"/>
            <a:r>
              <a:rPr lang="en-US" altLang="ko-KR" dirty="0" smtClean="0"/>
              <a:t>Construction of a model for state estimation – including the noise model</a:t>
            </a:r>
          </a:p>
          <a:p>
            <a:pPr lvl="1"/>
            <a:r>
              <a:rPr lang="en-US" altLang="ko-KR" dirty="0" smtClean="0"/>
              <a:t>Choice of estimation algorithms</a:t>
            </a:r>
          </a:p>
          <a:p>
            <a:pPr lvl="1"/>
            <a:r>
              <a:rPr lang="en-US" altLang="ko-KR" dirty="0" smtClean="0"/>
              <a:t>Analysis of the performance limit</a:t>
            </a:r>
          </a:p>
          <a:p>
            <a:r>
              <a:rPr lang="en-US" altLang="ko-KR" dirty="0" smtClean="0"/>
              <a:t>Currently,</a:t>
            </a:r>
          </a:p>
          <a:p>
            <a:pPr lvl="1"/>
            <a:r>
              <a:rPr lang="en-US" altLang="ko-KR" dirty="0" smtClean="0"/>
              <a:t>The above are routine for </a:t>
            </a:r>
            <a:r>
              <a:rPr lang="en-US" altLang="ko-KR" b="1" dirty="0" smtClean="0"/>
              <a:t>linear, stationary, Gaussian</a:t>
            </a:r>
            <a:r>
              <a:rPr lang="en-US" altLang="ko-KR" dirty="0" smtClean="0"/>
              <a:t> type process.</a:t>
            </a:r>
          </a:p>
          <a:p>
            <a:pPr lvl="1"/>
            <a:r>
              <a:rPr lang="en-US" altLang="ko-KR" dirty="0" smtClean="0"/>
              <a:t>Far from being routine for nonlinear, non-stationary, non-Gaussian cases (most industrial cases)!</a:t>
            </a:r>
          </a:p>
          <a:p>
            <a:endParaRPr lang="en-US" altLang="ko-KR" dirty="0" smtClean="0"/>
          </a:p>
          <a:p>
            <a:pPr lvl="1"/>
            <a:endParaRPr lang="ko-KR"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Moving Horizon Estimation</a:t>
            </a:r>
            <a:endParaRPr lang="en-US" dirty="0"/>
          </a:p>
        </p:txBody>
      </p:sp>
      <p:sp>
        <p:nvSpPr>
          <p:cNvPr id="3" name="Content Placeholder 2"/>
          <p:cNvSpPr>
            <a:spLocks noGrp="1"/>
          </p:cNvSpPr>
          <p:nvPr>
            <p:ph sz="quarter" idx="1"/>
          </p:nvPr>
        </p:nvSpPr>
        <p:spPr/>
        <p:txBody>
          <a:bodyPr/>
          <a:lstStyle/>
          <a:p>
            <a:r>
              <a:rPr lang="en-US" dirty="0" smtClean="0"/>
              <a:t>Assume the local concentration can be estimated reliably from each </a:t>
            </a:r>
            <a:r>
              <a:rPr lang="en-US" smtClean="0"/>
              <a:t>CNT sensor.</a:t>
            </a:r>
            <a:endParaRPr lang="en-US" dirty="0" smtClean="0"/>
          </a:p>
          <a:p>
            <a:r>
              <a:rPr lang="en-US" dirty="0" smtClean="0"/>
              <a:t>Singular value decomposition of the system matrix   for decoupling</a:t>
            </a:r>
          </a:p>
          <a:p>
            <a:r>
              <a:rPr lang="en-US" dirty="0" smtClean="0"/>
              <a:t>Constraint handling: Linear constraints couple the    decoupled system!</a:t>
            </a:r>
          </a:p>
          <a:p>
            <a:pPr lvl="1"/>
            <a:r>
              <a:rPr lang="en-US" dirty="0" smtClean="0"/>
              <a:t>Ellipsoid constraint approximation</a:t>
            </a:r>
          </a:p>
          <a:p>
            <a:pPr lvl="1"/>
            <a:r>
              <a:rPr lang="en-US" dirty="0" smtClean="0"/>
              <a:t>Penalty method</a:t>
            </a:r>
            <a:endParaRPr lang="en-US" dirty="0"/>
          </a:p>
        </p:txBody>
      </p:sp>
    </p:spTree>
    <p:extLst>
      <p:ext uri="{BB962C8B-B14F-4D97-AF65-F5344CB8AC3E}">
        <p14:creationId xmlns:p14="http://schemas.microsoft.com/office/powerpoint/2010/main" val="92055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내용 개체 틀 2"/>
          <p:cNvSpPr>
            <a:spLocks noGrp="1" noRot="1" noChangeAspect="1" noMove="1" noResize="1" noEditPoints="1" noAdjustHandles="1" noChangeArrowheads="1" noChangeShapeType="1" noTextEdit="1"/>
          </p:cNvSpPr>
          <p:nvPr>
            <p:ph sz="quarter" idx="1"/>
          </p:nvPr>
        </p:nvSpPr>
        <p:spPr>
          <a:xfrm>
            <a:off x="612648" y="1600200"/>
            <a:ext cx="8153400" cy="5257800"/>
          </a:xfrm>
          <a:blipFill rotWithShape="1">
            <a:blip r:embed="rId2"/>
            <a:stretch>
              <a:fillRect t="-580"/>
            </a:stretch>
          </a:blipFill>
          <a:extLst/>
        </p:spPr>
        <p:txBody>
          <a:bodyPr/>
          <a:lstStyle/>
          <a:p>
            <a:pPr eaLnBrk="1" hangingPunct="1">
              <a:defRPr/>
            </a:pPr>
            <a:r>
              <a:rPr lang="ko-KR" altLang="en-US" dirty="0">
                <a:noFill/>
              </a:rPr>
              <a:t> </a:t>
            </a:r>
          </a:p>
        </p:txBody>
      </p:sp>
      <p:graphicFrame>
        <p:nvGraphicFramePr>
          <p:cNvPr id="13" name="차트 12"/>
          <p:cNvGraphicFramePr>
            <a:graphicFrameLocks/>
          </p:cNvGraphicFramePr>
          <p:nvPr/>
        </p:nvGraphicFramePr>
        <p:xfrm>
          <a:off x="501768" y="2453643"/>
          <a:ext cx="3600000" cy="2700000"/>
        </p:xfrm>
        <a:graphic>
          <a:graphicData uri="http://schemas.openxmlformats.org/drawingml/2006/chart">
            <c:chart xmlns:c="http://schemas.openxmlformats.org/drawingml/2006/chart" xmlns:r="http://schemas.openxmlformats.org/officeDocument/2006/relationships" r:id="rId3"/>
          </a:graphicData>
        </a:graphic>
      </p:graphicFrame>
      <p:sp>
        <p:nvSpPr>
          <p:cNvPr id="80899" name="제목 1"/>
          <p:cNvSpPr>
            <a:spLocks noGrp="1"/>
          </p:cNvSpPr>
          <p:nvPr>
            <p:ph type="title"/>
          </p:nvPr>
        </p:nvSpPr>
        <p:spPr>
          <a:xfrm>
            <a:off x="612775" y="228600"/>
            <a:ext cx="8153400" cy="990600"/>
          </a:xfrm>
        </p:spPr>
        <p:txBody>
          <a:bodyPr/>
          <a:lstStyle/>
          <a:p>
            <a:pPr eaLnBrk="1" hangingPunct="1"/>
            <a:r>
              <a:rPr lang="en-US" altLang="ko-KR" dirty="0" smtClean="0">
                <a:latin typeface="Tw Cen MT" charset="0"/>
                <a:ea typeface="HY얕은샘물M" charset="0"/>
              </a:rPr>
              <a:t>Fast MHE:  </a:t>
            </a:r>
            <a:r>
              <a:rPr lang="en-US" altLang="ko-KR" dirty="0">
                <a:latin typeface="Tw Cen MT" charset="0"/>
                <a:ea typeface="HY얕은샘물M" charset="0"/>
              </a:rPr>
              <a:t>Some Results</a:t>
            </a:r>
            <a:endParaRPr lang="ko-KR" altLang="en-US" dirty="0">
              <a:latin typeface="Tw Cen MT" charset="0"/>
              <a:ea typeface="HY얕은샘물M" charset="0"/>
            </a:endParaRPr>
          </a:p>
        </p:txBody>
      </p:sp>
      <p:sp>
        <p:nvSpPr>
          <p:cNvPr id="80900" name="직사각형 5"/>
          <p:cNvSpPr>
            <a:spLocks noChangeArrowheads="1"/>
          </p:cNvSpPr>
          <p:nvPr/>
        </p:nvSpPr>
        <p:spPr bwMode="auto">
          <a:xfrm>
            <a:off x="7370763" y="5157788"/>
            <a:ext cx="1511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kumimoji="0" lang="en-US" altLang="ko-KR" sz="1600">
                <a:ea typeface="HY얕은샘물M" charset="0"/>
                <a:cs typeface="HY얕은샘물M" charset="0"/>
              </a:rPr>
              <a:t>Original MHE</a:t>
            </a:r>
          </a:p>
          <a:p>
            <a:pPr algn="just"/>
            <a:r>
              <a:rPr kumimoji="0" lang="en-US" altLang="ko-KR" sz="1600">
                <a:ea typeface="HY얕은샘물M" charset="0"/>
                <a:cs typeface="HY얕은샘물M" charset="0"/>
              </a:rPr>
              <a:t>Proposed MHE</a:t>
            </a:r>
            <a:endParaRPr kumimoji="0" lang="ko-KR" altLang="en-US" sz="1600">
              <a:ea typeface="HY얕은샘물M" charset="0"/>
              <a:cs typeface="HY얕은샘물M" charset="0"/>
            </a:endParaRPr>
          </a:p>
        </p:txBody>
      </p:sp>
      <p:sp>
        <p:nvSpPr>
          <p:cNvPr id="80901" name="직사각형 6"/>
          <p:cNvSpPr>
            <a:spLocks noChangeArrowheads="1"/>
          </p:cNvSpPr>
          <p:nvPr/>
        </p:nvSpPr>
        <p:spPr bwMode="auto">
          <a:xfrm>
            <a:off x="1500188" y="2073275"/>
            <a:ext cx="207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ko-KR" b="1">
                <a:ea typeface="HY얕은샘물M" charset="0"/>
                <a:cs typeface="HY얕은샘물M" charset="0"/>
              </a:rPr>
              <a:t>Computational time</a:t>
            </a:r>
            <a:endParaRPr kumimoji="0" lang="ko-KR" altLang="en-US" b="1">
              <a:ea typeface="HY얕은샘물M" charset="0"/>
              <a:cs typeface="HY얕은샘물M" charset="0"/>
            </a:endParaRPr>
          </a:p>
        </p:txBody>
      </p:sp>
      <p:sp>
        <p:nvSpPr>
          <p:cNvPr id="80902" name="TextBox 8"/>
          <p:cNvSpPr txBox="1">
            <a:spLocks noChangeArrowheads="1"/>
          </p:cNvSpPr>
          <p:nvPr/>
        </p:nvSpPr>
        <p:spPr bwMode="auto">
          <a:xfrm>
            <a:off x="2528888" y="3386138"/>
            <a:ext cx="881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solidFill>
                  <a:srgbClr val="FF0000"/>
                </a:solidFill>
                <a:ea typeface="HY얕은샘물M" charset="0"/>
                <a:cs typeface="HY얕은샘물M" charset="0"/>
              </a:rPr>
              <a:t>~1.175</a:t>
            </a:r>
            <a:endParaRPr kumimoji="0" lang="ko-KR" altLang="en-US" sz="1800" b="1">
              <a:solidFill>
                <a:srgbClr val="FF0000"/>
              </a:solidFill>
              <a:ea typeface="HY얕은샘물M" charset="0"/>
              <a:cs typeface="HY얕은샘물M" charset="0"/>
            </a:endParaRPr>
          </a:p>
        </p:txBody>
      </p:sp>
      <p:sp>
        <p:nvSpPr>
          <p:cNvPr id="80903" name="TextBox 9"/>
          <p:cNvSpPr txBox="1">
            <a:spLocks noChangeArrowheads="1"/>
          </p:cNvSpPr>
          <p:nvPr/>
        </p:nvSpPr>
        <p:spPr bwMode="auto">
          <a:xfrm>
            <a:off x="2938463" y="4097338"/>
            <a:ext cx="94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w Cen MT" charset="0"/>
                <a:ea typeface="굴림" charset="0"/>
                <a:cs typeface="굴림" charset="0"/>
              </a:defRPr>
            </a:lvl1pPr>
            <a:lvl2pPr marL="742950" indent="-285750" eaLnBrk="0" hangingPunct="0">
              <a:defRPr kumimoji="1" sz="2400">
                <a:solidFill>
                  <a:schemeClr val="tx1"/>
                </a:solidFill>
                <a:latin typeface="Tw Cen MT" charset="0"/>
                <a:ea typeface="굴림" charset="0"/>
                <a:cs typeface="굴림" charset="0"/>
              </a:defRPr>
            </a:lvl2pPr>
            <a:lvl3pPr marL="1143000" indent="-228600" eaLnBrk="0" hangingPunct="0">
              <a:defRPr kumimoji="1" sz="2400">
                <a:solidFill>
                  <a:schemeClr val="tx1"/>
                </a:solidFill>
                <a:latin typeface="Tw Cen MT" charset="0"/>
                <a:ea typeface="굴림" charset="0"/>
                <a:cs typeface="굴림" charset="0"/>
              </a:defRPr>
            </a:lvl3pPr>
            <a:lvl4pPr marL="1600200" indent="-228600" eaLnBrk="0" hangingPunct="0">
              <a:defRPr kumimoji="1" sz="2400">
                <a:solidFill>
                  <a:schemeClr val="tx1"/>
                </a:solidFill>
                <a:latin typeface="Tw Cen MT" charset="0"/>
                <a:ea typeface="굴림" charset="0"/>
                <a:cs typeface="굴림" charset="0"/>
              </a:defRPr>
            </a:lvl4pPr>
            <a:lvl5pPr marL="2057400" indent="-228600" eaLnBrk="0" hangingPunct="0">
              <a:defRPr kumimoji="1" sz="2400">
                <a:solidFill>
                  <a:schemeClr val="tx1"/>
                </a:solidFill>
                <a:latin typeface="Tw Cen MT" charset="0"/>
                <a:ea typeface="굴림" charset="0"/>
                <a:cs typeface="굴림" charset="0"/>
              </a:defRPr>
            </a:lvl5pPr>
            <a:lvl6pPr marL="25146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6pPr>
            <a:lvl7pPr marL="29718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7pPr>
            <a:lvl8pPr marL="34290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8pPr>
            <a:lvl9pPr marL="3886200" indent="-228600" eaLnBrk="0" fontAlgn="base" latinLnBrk="1" hangingPunct="0">
              <a:spcBef>
                <a:spcPct val="0"/>
              </a:spcBef>
              <a:spcAft>
                <a:spcPct val="0"/>
              </a:spcAft>
              <a:defRPr kumimoji="1" sz="2400">
                <a:solidFill>
                  <a:schemeClr val="tx1"/>
                </a:solidFill>
                <a:latin typeface="Tw Cen MT" charset="0"/>
                <a:ea typeface="굴림" charset="0"/>
                <a:cs typeface="굴림" charset="0"/>
              </a:defRPr>
            </a:lvl9pPr>
          </a:lstStyle>
          <a:p>
            <a:pPr eaLnBrk="1" hangingPunct="1"/>
            <a:r>
              <a:rPr kumimoji="0" lang="en-US" altLang="ko-KR" sz="1800" b="1">
                <a:solidFill>
                  <a:srgbClr val="0070C0"/>
                </a:solidFill>
                <a:ea typeface="HY얕은샘물M" charset="0"/>
                <a:cs typeface="HY얕은샘물M" charset="0"/>
              </a:rPr>
              <a:t>~ 0.075</a:t>
            </a:r>
            <a:endParaRPr kumimoji="0" lang="ko-KR" altLang="en-US" sz="1800" b="1">
              <a:solidFill>
                <a:srgbClr val="0070C0"/>
              </a:solidFill>
              <a:ea typeface="HY얕은샘물M" charset="0"/>
              <a:cs typeface="HY얕은샘물M" charset="0"/>
            </a:endParaRPr>
          </a:p>
        </p:txBody>
      </p:sp>
      <p:sp>
        <p:nvSpPr>
          <p:cNvPr id="80904" name="직사각형 11"/>
          <p:cNvSpPr>
            <a:spLocks noChangeArrowheads="1"/>
          </p:cNvSpPr>
          <p:nvPr/>
        </p:nvSpPr>
        <p:spPr bwMode="auto">
          <a:xfrm>
            <a:off x="5868988" y="2084388"/>
            <a:ext cx="1781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0" lang="en-US" altLang="ko-KR" b="1">
                <a:ea typeface="HY얕은샘물M" charset="0"/>
                <a:cs typeface="HY얕은샘물M" charset="0"/>
              </a:rPr>
              <a:t>Average error </a:t>
            </a:r>
            <a:endParaRPr kumimoji="0" lang="ko-KR" altLang="en-US" b="1">
              <a:ea typeface="HY얕은샘물M" charset="0"/>
              <a:cs typeface="HY얕은샘물M" charset="0"/>
            </a:endParaRPr>
          </a:p>
        </p:txBody>
      </p:sp>
      <p:graphicFrame>
        <p:nvGraphicFramePr>
          <p:cNvPr id="14" name="차트 13"/>
          <p:cNvGraphicFramePr>
            <a:graphicFrameLocks/>
          </p:cNvGraphicFramePr>
          <p:nvPr/>
        </p:nvGraphicFramePr>
        <p:xfrm>
          <a:off x="4572400" y="2453644"/>
          <a:ext cx="3600000" cy="270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직선 연결선 3"/>
          <p:cNvCxnSpPr/>
          <p:nvPr/>
        </p:nvCxnSpPr>
        <p:spPr>
          <a:xfrm>
            <a:off x="6883400" y="5329238"/>
            <a:ext cx="4365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다이아몬드 4"/>
          <p:cNvSpPr/>
          <p:nvPr/>
        </p:nvSpPr>
        <p:spPr>
          <a:xfrm>
            <a:off x="7019925" y="5253038"/>
            <a:ext cx="144463" cy="144462"/>
          </a:xfrm>
          <a:prstGeom prst="diamond">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cxnSp>
        <p:nvCxnSpPr>
          <p:cNvPr id="16" name="직선 연결선 15"/>
          <p:cNvCxnSpPr/>
          <p:nvPr/>
        </p:nvCxnSpPr>
        <p:spPr>
          <a:xfrm>
            <a:off x="6904038" y="5575300"/>
            <a:ext cx="434975" cy="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직사각형 16"/>
          <p:cNvSpPr/>
          <p:nvPr/>
        </p:nvSpPr>
        <p:spPr>
          <a:xfrm>
            <a:off x="7040563" y="5516563"/>
            <a:ext cx="107950" cy="10795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
        <p:nvSpPr>
          <p:cNvPr id="11" name="직사각형 10"/>
          <p:cNvSpPr/>
          <p:nvPr/>
        </p:nvSpPr>
        <p:spPr>
          <a:xfrm>
            <a:off x="6642100" y="5157788"/>
            <a:ext cx="2239963" cy="5842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ko-KR" altLang="en-US">
              <a:solidFill>
                <a:srgbClr val="FFFFFF"/>
              </a:solidFill>
              <a:latin typeface="Tw Cen MT" charset="0"/>
              <a:ea typeface="HY얕은샘물M" charset="0"/>
              <a:cs typeface="HY얕은샘물M" charset="0"/>
            </a:endParaRPr>
          </a:p>
        </p:txBody>
      </p:sp>
    </p:spTree>
    <p:extLst>
      <p:ext uri="{BB962C8B-B14F-4D97-AF65-F5344CB8AC3E}">
        <p14:creationId xmlns:p14="http://schemas.microsoft.com/office/powerpoint/2010/main" val="40561211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제목 1"/>
          <p:cNvSpPr>
            <a:spLocks noGrp="1"/>
          </p:cNvSpPr>
          <p:nvPr>
            <p:ph type="title"/>
          </p:nvPr>
        </p:nvSpPr>
        <p:spPr>
          <a:xfrm>
            <a:off x="612775" y="228600"/>
            <a:ext cx="8153400" cy="990600"/>
          </a:xfrm>
        </p:spPr>
        <p:txBody>
          <a:bodyPr/>
          <a:lstStyle/>
          <a:p>
            <a:pPr eaLnBrk="1" hangingPunct="1"/>
            <a:r>
              <a:rPr lang="en-US" altLang="ko-KR" b="1" dirty="0">
                <a:latin typeface="Tw Cen MT" charset="0"/>
                <a:ea typeface="HY얕은샘물M" charset="0"/>
              </a:rPr>
              <a:t>Image / </a:t>
            </a:r>
            <a:r>
              <a:rPr lang="en-US" altLang="ko-KR" b="1" dirty="0" smtClean="0">
                <a:latin typeface="Tw Cen MT" charset="0"/>
                <a:ea typeface="HY얕은샘물M" charset="0"/>
              </a:rPr>
              <a:t>Spectroscopy </a:t>
            </a:r>
            <a:r>
              <a:rPr lang="en-US" altLang="ko-KR" b="1" dirty="0">
                <a:latin typeface="Tw Cen MT" charset="0"/>
                <a:ea typeface="HY얕은샘물M" charset="0"/>
              </a:rPr>
              <a:t>Sensors</a:t>
            </a:r>
            <a:endParaRPr lang="ko-KR" altLang="en-US" b="1" dirty="0">
              <a:latin typeface="Tw Cen MT" charset="0"/>
              <a:ea typeface="HY얕은샘물M" charset="0"/>
            </a:endParaRPr>
          </a:p>
        </p:txBody>
      </p:sp>
      <p:sp>
        <p:nvSpPr>
          <p:cNvPr id="81922" name="내용 개체 틀 2"/>
          <p:cNvSpPr>
            <a:spLocks noGrp="1"/>
          </p:cNvSpPr>
          <p:nvPr>
            <p:ph sz="quarter" idx="1"/>
          </p:nvPr>
        </p:nvSpPr>
        <p:spPr>
          <a:xfrm>
            <a:off x="611560" y="1628800"/>
            <a:ext cx="8280920" cy="4968552"/>
          </a:xfrm>
        </p:spPr>
        <p:txBody>
          <a:bodyPr>
            <a:normAutofit/>
          </a:bodyPr>
          <a:lstStyle/>
          <a:p>
            <a:pPr eaLnBrk="1" hangingPunct="1"/>
            <a:r>
              <a:rPr lang="en-US" altLang="ko-KR" dirty="0" smtClean="0">
                <a:latin typeface="Tw Cen MT" charset="0"/>
                <a:ea typeface="HY얕은샘물M" charset="0"/>
              </a:rPr>
              <a:t>Video cameras</a:t>
            </a:r>
          </a:p>
          <a:p>
            <a:pPr lvl="1" eaLnBrk="1" hangingPunct="1"/>
            <a:r>
              <a:rPr lang="en-US" altLang="ko-KR" dirty="0" smtClean="0">
                <a:latin typeface="Tw Cen MT" charset="0"/>
                <a:ea typeface="HY얕은샘물M" charset="0"/>
              </a:rPr>
              <a:t>RGB images</a:t>
            </a:r>
          </a:p>
          <a:p>
            <a:pPr eaLnBrk="1" hangingPunct="1"/>
            <a:r>
              <a:rPr lang="en-US" altLang="ko-KR" dirty="0" smtClean="0">
                <a:latin typeface="Tw Cen MT" charset="0"/>
                <a:ea typeface="HY얕은샘물M" charset="0"/>
              </a:rPr>
              <a:t>Spectroscopy</a:t>
            </a:r>
          </a:p>
          <a:p>
            <a:pPr lvl="1" eaLnBrk="1" hangingPunct="1"/>
            <a:r>
              <a:rPr lang="en-US" altLang="ko-KR" dirty="0" smtClean="0">
                <a:latin typeface="Tw Cen MT" charset="0"/>
                <a:ea typeface="HY얕은샘물M" charset="0"/>
              </a:rPr>
              <a:t>Light scattering, absorption, emission, coherence, resonance, etc.</a:t>
            </a:r>
          </a:p>
          <a:p>
            <a:pPr eaLnBrk="1" hangingPunct="1"/>
            <a:r>
              <a:rPr lang="en-US" altLang="ko-KR" dirty="0" smtClean="0">
                <a:latin typeface="Tw Cen MT" charset="0"/>
                <a:ea typeface="HY얕은샘물M" charset="0"/>
              </a:rPr>
              <a:t>These types of sensors </a:t>
            </a:r>
          </a:p>
          <a:p>
            <a:pPr lvl="1"/>
            <a:r>
              <a:rPr lang="en-US" altLang="ko-KR" dirty="0" smtClean="0">
                <a:latin typeface="Tw Cen MT" charset="0"/>
                <a:ea typeface="HY얕은샘물M" charset="0"/>
              </a:rPr>
              <a:t>Noisy, high dimensional data with complex multivariate relationships to physical variables of interest</a:t>
            </a:r>
          </a:p>
          <a:p>
            <a:pPr lvl="1"/>
            <a:r>
              <a:rPr lang="en-US" altLang="ko-KR" dirty="0" smtClean="0">
                <a:latin typeface="Tw Cen MT" charset="0"/>
                <a:ea typeface="HY얕은샘물M" charset="0"/>
              </a:rPr>
              <a:t>often require </a:t>
            </a:r>
            <a:r>
              <a:rPr lang="en-US" altLang="ko-KR" b="1" dirty="0" smtClean="0">
                <a:latin typeface="Tw Cen MT" charset="0"/>
                <a:ea typeface="HY얕은샘물M" charset="0"/>
              </a:rPr>
              <a:t>significant signal processing</a:t>
            </a:r>
            <a:r>
              <a:rPr lang="en-US" altLang="ko-KR" dirty="0" smtClean="0">
                <a:latin typeface="Tw Cen MT" charset="0"/>
                <a:ea typeface="HY얕은샘물M" charset="0"/>
              </a:rPr>
              <a:t> (calibration, image processing)</a:t>
            </a:r>
          </a:p>
        </p:txBody>
      </p:sp>
    </p:spTree>
    <p:extLst>
      <p:ext uri="{BB962C8B-B14F-4D97-AF65-F5344CB8AC3E}">
        <p14:creationId xmlns:p14="http://schemas.microsoft.com/office/powerpoint/2010/main" val="175863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81922">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8192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81922">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2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81922">
                                            <p:txEl>
                                              <p:pRg st="2" end="2"/>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8192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81922">
                                            <p:txEl>
                                              <p:pRg st="3" end="3"/>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2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8153400" cy="990600"/>
          </a:xfrm>
        </p:spPr>
        <p:txBody>
          <a:bodyPr>
            <a:normAutofit fontScale="90000"/>
          </a:bodyPr>
          <a:lstStyle/>
          <a:p>
            <a:r>
              <a:rPr lang="en-US" dirty="0" smtClean="0"/>
              <a:t>Illustrative Example: Food Processing</a:t>
            </a:r>
            <a:endParaRPr lang="en-US" dirty="0"/>
          </a:p>
        </p:txBody>
      </p:sp>
      <p:pic>
        <p:nvPicPr>
          <p:cNvPr id="8" name="Content Placeholder 7"/>
          <p:cNvPicPr>
            <a:picLocks noGrp="1" noChangeAspect="1"/>
          </p:cNvPicPr>
          <p:nvPr>
            <p:ph sz="quarter" idx="1"/>
          </p:nvPr>
        </p:nvPicPr>
        <p:blipFill rotWithShape="1">
          <a:blip r:embed="rId3"/>
          <a:srcRect l="-143" r="-570"/>
          <a:stretch/>
        </p:blipFill>
        <p:spPr>
          <a:xfrm>
            <a:off x="294670" y="2132856"/>
            <a:ext cx="8849330" cy="4032448"/>
          </a:xfrm>
        </p:spPr>
      </p:pic>
      <p:pic>
        <p:nvPicPr>
          <p:cNvPr id="9" name="Picture 8"/>
          <p:cNvPicPr>
            <a:picLocks noChangeAspect="1"/>
          </p:cNvPicPr>
          <p:nvPr/>
        </p:nvPicPr>
        <p:blipFill>
          <a:blip r:embed="rId4"/>
          <a:stretch>
            <a:fillRect/>
          </a:stretch>
        </p:blipFill>
        <p:spPr>
          <a:xfrm>
            <a:off x="5652120" y="1628800"/>
            <a:ext cx="2125334" cy="1512168"/>
          </a:xfrm>
          <a:prstGeom prst="rect">
            <a:avLst/>
          </a:prstGeom>
        </p:spPr>
      </p:pic>
      <p:sp>
        <p:nvSpPr>
          <p:cNvPr id="11" name="TextBox 10"/>
          <p:cNvSpPr txBox="1"/>
          <p:nvPr/>
        </p:nvSpPr>
        <p:spPr>
          <a:xfrm>
            <a:off x="4005341" y="6381328"/>
            <a:ext cx="5138659" cy="369332"/>
          </a:xfrm>
          <a:prstGeom prst="rect">
            <a:avLst/>
          </a:prstGeom>
          <a:noFill/>
        </p:spPr>
        <p:txBody>
          <a:bodyPr wrap="none" rtlCol="0">
            <a:spAutoFit/>
          </a:bodyPr>
          <a:lstStyle/>
          <a:p>
            <a:r>
              <a:rPr lang="en-US" dirty="0" err="1" smtClean="0"/>
              <a:t>MacGregor</a:t>
            </a:r>
            <a:r>
              <a:rPr lang="en-US" dirty="0" smtClean="0"/>
              <a:t> and coworkers CIL (2003),  I&amp;ECR (2003)</a:t>
            </a:r>
            <a:endParaRPr lang="en-US" dirty="0"/>
          </a:p>
        </p:txBody>
      </p:sp>
      <p:grpSp>
        <p:nvGrpSpPr>
          <p:cNvPr id="13" name="Group 12"/>
          <p:cNvGrpSpPr/>
          <p:nvPr/>
        </p:nvGrpSpPr>
        <p:grpSpPr>
          <a:xfrm>
            <a:off x="467544" y="1556792"/>
            <a:ext cx="5112568" cy="3384376"/>
            <a:chOff x="467544" y="1556792"/>
            <a:chExt cx="4536504" cy="3258023"/>
          </a:xfrm>
        </p:grpSpPr>
        <p:pic>
          <p:nvPicPr>
            <p:cNvPr id="10" name="Picture 9"/>
            <p:cNvPicPr>
              <a:picLocks noChangeAspect="1"/>
            </p:cNvPicPr>
            <p:nvPr/>
          </p:nvPicPr>
          <p:blipFill>
            <a:blip r:embed="rId5"/>
            <a:stretch>
              <a:fillRect/>
            </a:stretch>
          </p:blipFill>
          <p:spPr>
            <a:xfrm>
              <a:off x="467544" y="1628800"/>
              <a:ext cx="4536504" cy="3186015"/>
            </a:xfrm>
            <a:prstGeom prst="rect">
              <a:avLst/>
            </a:prstGeom>
          </p:spPr>
        </p:pic>
        <p:sp>
          <p:nvSpPr>
            <p:cNvPr id="12" name="TextBox 11"/>
            <p:cNvSpPr txBox="1"/>
            <p:nvPr/>
          </p:nvSpPr>
          <p:spPr>
            <a:xfrm>
              <a:off x="1187624" y="1556792"/>
              <a:ext cx="2413413" cy="355543"/>
            </a:xfrm>
            <a:prstGeom prst="rect">
              <a:avLst/>
            </a:prstGeom>
            <a:noFill/>
          </p:spPr>
          <p:txBody>
            <a:bodyPr wrap="none" rtlCol="0">
              <a:spAutoFit/>
            </a:bodyPr>
            <a:lstStyle/>
            <a:p>
              <a:r>
                <a:rPr lang="en-US" dirty="0" smtClean="0">
                  <a:solidFill>
                    <a:srgbClr val="FF0000"/>
                  </a:solidFill>
                </a:rPr>
                <a:t>Multivariate Image Analysis</a:t>
              </a:r>
              <a:endParaRPr lang="en-US" dirty="0">
                <a:solidFill>
                  <a:srgbClr val="FF0000"/>
                </a:solidFill>
              </a:endParaRPr>
            </a:p>
          </p:txBody>
        </p:sp>
      </p:grpSp>
    </p:spTree>
    <p:extLst>
      <p:ext uri="{BB962C8B-B14F-4D97-AF65-F5344CB8AC3E}">
        <p14:creationId xmlns:p14="http://schemas.microsoft.com/office/powerpoint/2010/main" val="282641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제목 1"/>
          <p:cNvSpPr>
            <a:spLocks noGrp="1"/>
          </p:cNvSpPr>
          <p:nvPr>
            <p:ph type="title"/>
          </p:nvPr>
        </p:nvSpPr>
        <p:spPr>
          <a:xfrm>
            <a:off x="612775" y="228600"/>
            <a:ext cx="8153400" cy="990600"/>
          </a:xfrm>
        </p:spPr>
        <p:txBody>
          <a:bodyPr>
            <a:normAutofit fontScale="90000"/>
          </a:bodyPr>
          <a:lstStyle/>
          <a:p>
            <a:pPr eaLnBrk="1" hangingPunct="1"/>
            <a:r>
              <a:rPr lang="en-US" altLang="ko-KR" sz="4000" dirty="0" smtClean="0">
                <a:latin typeface="Tw Cen MT" charset="0"/>
                <a:ea typeface="HY얕은샘물M" charset="0"/>
              </a:rPr>
              <a:t>Image / Spectroscopy Sensors:  </a:t>
            </a:r>
            <a:r>
              <a:rPr lang="en-US" altLang="ko-KR" sz="4000" dirty="0">
                <a:latin typeface="Tw Cen MT" charset="0"/>
                <a:ea typeface="HY얕은샘물M" charset="0"/>
              </a:rPr>
              <a:t>New Challenges in State Estimation</a:t>
            </a:r>
            <a:endParaRPr lang="ko-KR" altLang="en-US" sz="4000" dirty="0">
              <a:latin typeface="Tw Cen MT" charset="0"/>
              <a:ea typeface="HY얕은샘물M" charset="0"/>
            </a:endParaRPr>
          </a:p>
        </p:txBody>
      </p:sp>
      <p:sp>
        <p:nvSpPr>
          <p:cNvPr id="4" name="Rounded Rectangle 3"/>
          <p:cNvSpPr/>
          <p:nvPr/>
        </p:nvSpPr>
        <p:spPr>
          <a:xfrm>
            <a:off x="539552" y="2636912"/>
            <a:ext cx="2232248" cy="28803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State Space </a:t>
            </a:r>
          </a:p>
          <a:p>
            <a:pPr algn="ctr"/>
            <a:r>
              <a:rPr lang="en-US" sz="2400" dirty="0" smtClean="0">
                <a:solidFill>
                  <a:schemeClr val="tx1"/>
                </a:solidFill>
              </a:rPr>
              <a:t>Model</a:t>
            </a:r>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p:txBody>
      </p:sp>
      <p:sp>
        <p:nvSpPr>
          <p:cNvPr id="7" name="Content Placeholder 6"/>
          <p:cNvSpPr>
            <a:spLocks noGrp="1"/>
          </p:cNvSpPr>
          <p:nvPr>
            <p:ph sz="quarter" idx="1"/>
          </p:nvPr>
        </p:nvSpPr>
        <p:spPr>
          <a:xfrm>
            <a:off x="4932040" y="2276872"/>
            <a:ext cx="1872208" cy="3312368"/>
          </a:xfrm>
          <a:prstGeom prst="roundRect">
            <a:avLst>
              <a:gd name="adj" fmla="val 0"/>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normAutofit fontScale="85000" lnSpcReduction="20000"/>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t>Image </a:t>
            </a:r>
          </a:p>
          <a:p>
            <a:pPr marL="0" indent="0" algn="ctr">
              <a:buNone/>
            </a:pPr>
            <a:r>
              <a:rPr lang="en-US" dirty="0" smtClean="0"/>
              <a:t>Processing:</a:t>
            </a:r>
          </a:p>
          <a:p>
            <a:pPr marL="0" indent="0" algn="ctr">
              <a:buNone/>
            </a:pPr>
            <a:r>
              <a:rPr lang="en-US" i="1" dirty="0" smtClean="0"/>
              <a:t>PCA</a:t>
            </a:r>
          </a:p>
          <a:p>
            <a:pPr marL="0" indent="0" algn="ctr">
              <a:buNone/>
            </a:pPr>
            <a:r>
              <a:rPr lang="en-US" i="1" dirty="0" smtClean="0"/>
              <a:t>PLS</a:t>
            </a:r>
          </a:p>
          <a:p>
            <a:pPr marL="0" indent="0" algn="ctr">
              <a:buNone/>
            </a:pPr>
            <a:r>
              <a:rPr lang="en-US" i="1" dirty="0" smtClean="0"/>
              <a:t>Wavelet</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a:p>
        </p:txBody>
      </p:sp>
      <p:pic>
        <p:nvPicPr>
          <p:cNvPr id="2" name="Picture 1" descr="videosenso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4328" y="3212976"/>
            <a:ext cx="1526443" cy="1728192"/>
          </a:xfrm>
          <a:prstGeom prst="rect">
            <a:avLst/>
          </a:prstGeom>
        </p:spPr>
      </p:pic>
      <p:sp>
        <p:nvSpPr>
          <p:cNvPr id="3" name="Left Arrow 2"/>
          <p:cNvSpPr/>
          <p:nvPr/>
        </p:nvSpPr>
        <p:spPr>
          <a:xfrm>
            <a:off x="7020272" y="4005064"/>
            <a:ext cx="864096" cy="4320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952916" y="2804735"/>
            <a:ext cx="1656184" cy="1200329"/>
          </a:xfrm>
          <a:prstGeom prst="rect">
            <a:avLst/>
          </a:prstGeom>
          <a:noFill/>
        </p:spPr>
        <p:txBody>
          <a:bodyPr wrap="square" rtlCol="0">
            <a:spAutoFit/>
          </a:bodyPr>
          <a:lstStyle/>
          <a:p>
            <a:pPr algn="ctr"/>
            <a:r>
              <a:rPr lang="en-US" sz="2400" dirty="0" smtClean="0"/>
              <a:t>Estimates </a:t>
            </a:r>
          </a:p>
          <a:p>
            <a:pPr algn="ctr"/>
            <a:r>
              <a:rPr lang="en-US" sz="2400" dirty="0" smtClean="0"/>
              <a:t>of physical variables </a:t>
            </a:r>
            <a:r>
              <a:rPr lang="en-US" sz="2400" i="1" dirty="0" err="1" smtClean="0"/>
              <a:t>y</a:t>
            </a:r>
            <a:r>
              <a:rPr lang="en-US" sz="2400" i="1" baseline="-25000" dirty="0" err="1" smtClean="0"/>
              <a:t>k</a:t>
            </a:r>
            <a:endParaRPr lang="en-US" sz="2400" i="1" baseline="-25000" dirty="0"/>
          </a:p>
        </p:txBody>
      </p:sp>
      <p:sp>
        <p:nvSpPr>
          <p:cNvPr id="6" name="TextBox 5"/>
          <p:cNvSpPr txBox="1"/>
          <p:nvPr/>
        </p:nvSpPr>
        <p:spPr>
          <a:xfrm>
            <a:off x="4788025" y="5661248"/>
            <a:ext cx="2664295" cy="864096"/>
          </a:xfrm>
          <a:prstGeom prst="rect">
            <a:avLst/>
          </a:prstGeom>
          <a:noFill/>
        </p:spPr>
        <p:txBody>
          <a:bodyPr wrap="square" rtlCol="0">
            <a:spAutoFit/>
          </a:bodyPr>
          <a:lstStyle/>
          <a:p>
            <a:r>
              <a:rPr lang="en-US" sz="2400" dirty="0" smtClean="0">
                <a:solidFill>
                  <a:srgbClr val="0000FF"/>
                </a:solidFill>
              </a:rPr>
              <a:t>Often complex and can be probabilistic!</a:t>
            </a:r>
            <a:endParaRPr lang="en-US" sz="2400" dirty="0">
              <a:solidFill>
                <a:srgbClr val="0000FF"/>
              </a:solidFill>
            </a:endParaRPr>
          </a:p>
        </p:txBody>
      </p:sp>
      <p:sp>
        <p:nvSpPr>
          <p:cNvPr id="8" name="TextBox 7"/>
          <p:cNvSpPr txBox="1"/>
          <p:nvPr/>
        </p:nvSpPr>
        <p:spPr>
          <a:xfrm>
            <a:off x="2915816" y="4869160"/>
            <a:ext cx="1794179" cy="864096"/>
          </a:xfrm>
          <a:prstGeom prst="rect">
            <a:avLst/>
          </a:prstGeom>
          <a:noFill/>
        </p:spPr>
        <p:txBody>
          <a:bodyPr wrap="square" rtlCol="0">
            <a:spAutoFit/>
          </a:bodyPr>
          <a:lstStyle/>
          <a:p>
            <a:pPr algn="ctr"/>
            <a:r>
              <a:rPr lang="en-US" sz="2400" dirty="0" smtClean="0">
                <a:solidFill>
                  <a:srgbClr val="FF0000"/>
                </a:solidFill>
              </a:rPr>
              <a:t>Two step or one step?</a:t>
            </a:r>
            <a:endParaRPr lang="en-US" sz="2400" dirty="0">
              <a:solidFill>
                <a:srgbClr val="FF0000"/>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930291187"/>
              </p:ext>
            </p:extLst>
          </p:nvPr>
        </p:nvGraphicFramePr>
        <p:xfrm>
          <a:off x="683568" y="3861048"/>
          <a:ext cx="2095500" cy="1080120"/>
        </p:xfrm>
        <a:graphic>
          <a:graphicData uri="http://schemas.openxmlformats.org/presentationml/2006/ole">
            <mc:AlternateContent xmlns:mc="http://schemas.openxmlformats.org/markup-compatibility/2006">
              <mc:Choice xmlns:v="urn:schemas-microsoft-com:vml" Requires="v">
                <p:oleObj spid="_x0000_s43038" name="Equation" r:id="rId5" imgW="1117600" imgH="444500" progId="Equation.3">
                  <p:embed/>
                </p:oleObj>
              </mc:Choice>
              <mc:Fallback>
                <p:oleObj name="Equation" r:id="rId5" imgW="1117600" imgH="444500" progId="Equation.3">
                  <p:embed/>
                  <p:pic>
                    <p:nvPicPr>
                      <p:cNvPr id="0" name=""/>
                      <p:cNvPicPr/>
                      <p:nvPr/>
                    </p:nvPicPr>
                    <p:blipFill>
                      <a:blip r:embed="rId6"/>
                      <a:stretch>
                        <a:fillRect/>
                      </a:stretch>
                    </p:blipFill>
                    <p:spPr>
                      <a:xfrm>
                        <a:off x="683568" y="3861048"/>
                        <a:ext cx="2095500" cy="1080120"/>
                      </a:xfrm>
                      <a:prstGeom prst="rect">
                        <a:avLst/>
                      </a:prstGeom>
                    </p:spPr>
                  </p:pic>
                </p:oleObj>
              </mc:Fallback>
            </mc:AlternateContent>
          </a:graphicData>
        </a:graphic>
      </p:graphicFrame>
      <p:sp>
        <p:nvSpPr>
          <p:cNvPr id="11" name="Left Arrow 10"/>
          <p:cNvSpPr/>
          <p:nvPr/>
        </p:nvSpPr>
        <p:spPr>
          <a:xfrm>
            <a:off x="3644280" y="4157464"/>
            <a:ext cx="864096" cy="43204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948264" y="4509120"/>
            <a:ext cx="1047282" cy="830997"/>
          </a:xfrm>
          <a:prstGeom prst="rect">
            <a:avLst/>
          </a:prstGeom>
          <a:noFill/>
        </p:spPr>
        <p:txBody>
          <a:bodyPr wrap="none" rtlCol="0">
            <a:spAutoFit/>
          </a:bodyPr>
          <a:lstStyle/>
          <a:p>
            <a:pPr algn="ctr"/>
            <a:r>
              <a:rPr lang="en-US" sz="2400" dirty="0" smtClean="0"/>
              <a:t>Noisy </a:t>
            </a:r>
          </a:p>
          <a:p>
            <a:pPr algn="ctr"/>
            <a:r>
              <a:rPr lang="en-US" sz="2400" dirty="0" smtClean="0"/>
              <a:t>Images</a:t>
            </a:r>
            <a:endParaRPr lang="en-US" sz="2400" dirty="0"/>
          </a:p>
        </p:txBody>
      </p:sp>
      <p:sp>
        <p:nvSpPr>
          <p:cNvPr id="12" name="Oval 11"/>
          <p:cNvSpPr/>
          <p:nvPr/>
        </p:nvSpPr>
        <p:spPr>
          <a:xfrm>
            <a:off x="1187624" y="4437112"/>
            <a:ext cx="720080" cy="648072"/>
          </a:xfrm>
          <a:prstGeom prst="ellipse">
            <a:avLst/>
          </a:prstGeom>
          <a:noFill/>
          <a:ln w="28575"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3568" y="5661248"/>
            <a:ext cx="1905515" cy="400110"/>
          </a:xfrm>
          <a:prstGeom prst="rect">
            <a:avLst/>
          </a:prstGeom>
          <a:noFill/>
        </p:spPr>
        <p:txBody>
          <a:bodyPr wrap="none" rtlCol="0">
            <a:spAutoFit/>
          </a:bodyPr>
          <a:lstStyle/>
          <a:p>
            <a:r>
              <a:rPr lang="en-US" sz="2000" dirty="0" smtClean="0">
                <a:solidFill>
                  <a:srgbClr val="008000"/>
                </a:solidFill>
              </a:rPr>
              <a:t>Can be complex!</a:t>
            </a:r>
            <a:endParaRPr lang="en-US" sz="2000" dirty="0">
              <a:solidFill>
                <a:srgbClr val="008000"/>
              </a:solidFill>
            </a:endParaRPr>
          </a:p>
        </p:txBody>
      </p:sp>
    </p:spTree>
    <p:extLst>
      <p:ext uri="{BB962C8B-B14F-4D97-AF65-F5344CB8AC3E}">
        <p14:creationId xmlns:p14="http://schemas.microsoft.com/office/powerpoint/2010/main" val="382128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39552" y="116632"/>
            <a:ext cx="8351840" cy="1112168"/>
          </a:xfrm>
        </p:spPr>
        <p:txBody>
          <a:bodyPr>
            <a:normAutofit fontScale="90000"/>
          </a:bodyPr>
          <a:lstStyle/>
          <a:p>
            <a:r>
              <a:rPr lang="en-US" altLang="ko-KR" dirty="0" smtClean="0"/>
              <a:t>Conclusion: Some Questions Posed for This Session</a:t>
            </a:r>
            <a:endParaRPr lang="ko-KR" altLang="en-US" dirty="0"/>
          </a:p>
        </p:txBody>
      </p:sp>
      <p:sp>
        <p:nvSpPr>
          <p:cNvPr id="3" name="내용 개체 틀 2"/>
          <p:cNvSpPr>
            <a:spLocks noGrp="1"/>
          </p:cNvSpPr>
          <p:nvPr>
            <p:ph sz="quarter" idx="1"/>
          </p:nvPr>
        </p:nvSpPr>
        <p:spPr>
          <a:xfrm>
            <a:off x="611560" y="1484784"/>
            <a:ext cx="8280920" cy="5616624"/>
          </a:xfrm>
        </p:spPr>
        <p:txBody>
          <a:bodyPr>
            <a:normAutofit fontScale="85000" lnSpcReduction="20000"/>
          </a:bodyPr>
          <a:lstStyle/>
          <a:p>
            <a:r>
              <a:rPr lang="en-US" altLang="ko-KR" dirty="0" smtClean="0"/>
              <a:t>Is state estimation a </a:t>
            </a:r>
            <a:r>
              <a:rPr lang="en-US" altLang="ko-KR" b="1" dirty="0" smtClean="0"/>
              <a:t>mature technology</a:t>
            </a:r>
            <a:r>
              <a:rPr lang="en-US" altLang="ko-KR" dirty="0" smtClean="0"/>
              <a:t>?</a:t>
            </a:r>
          </a:p>
          <a:p>
            <a:pPr lvl="1"/>
            <a:r>
              <a:rPr lang="en-US" altLang="ko-KR" dirty="0" smtClean="0">
                <a:solidFill>
                  <a:srgbClr val="FF0000"/>
                </a:solidFill>
              </a:rPr>
              <a:t>For linear Gaussian stationary systems, yes. Otherwise no.  May never be!</a:t>
            </a:r>
          </a:p>
          <a:p>
            <a:r>
              <a:rPr lang="en-US" altLang="ko-KR" dirty="0" smtClean="0"/>
              <a:t>Deterministic vs. stochastic approaches – fundamentally different?</a:t>
            </a:r>
          </a:p>
          <a:p>
            <a:pPr lvl="1"/>
            <a:r>
              <a:rPr lang="en-US" altLang="ko-KR" dirty="0" smtClean="0">
                <a:solidFill>
                  <a:srgbClr val="FF0000"/>
                </a:solidFill>
              </a:rPr>
              <a:t>Stochastic approach is perhaps more general and provides more information but deterministic observer may provide simpler solutions for certain problems (e.g., “info-rich” nonlinear problems.</a:t>
            </a:r>
          </a:p>
          <a:p>
            <a:pPr lvl="1"/>
            <a:r>
              <a:rPr lang="en-US" altLang="ko-KR" dirty="0" smtClean="0">
                <a:solidFill>
                  <a:srgbClr val="FF0000"/>
                </a:solidFill>
              </a:rPr>
              <a:t>Stochastic interpretation of certain deterministic approaches</a:t>
            </a:r>
          </a:p>
          <a:p>
            <a:r>
              <a:rPr lang="en-US" altLang="ko-KR" dirty="0" smtClean="0"/>
              <a:t>Modeling </a:t>
            </a:r>
            <a:r>
              <a:rPr lang="en-US" altLang="ko-KR" u="sng" dirty="0" smtClean="0"/>
              <a:t>for</a:t>
            </a:r>
            <a:r>
              <a:rPr lang="en-US" altLang="ko-KR" dirty="0" smtClean="0"/>
              <a:t> state estimation – what are the requirements and difficulties?</a:t>
            </a:r>
          </a:p>
          <a:p>
            <a:pPr lvl="1"/>
            <a:r>
              <a:rPr lang="en-US" altLang="ko-KR" dirty="0" smtClean="0">
                <a:solidFill>
                  <a:srgbClr val="FF0000"/>
                </a:solidFill>
              </a:rPr>
              <a:t>Disturbance modeling: Right level of detail depends on the amount of measurement information available.</a:t>
            </a:r>
          </a:p>
          <a:p>
            <a:pPr lvl="1"/>
            <a:r>
              <a:rPr lang="en-US" altLang="ko-KR" dirty="0" smtClean="0">
                <a:solidFill>
                  <a:srgbClr val="FF0000"/>
                </a:solidFill>
              </a:rPr>
              <a:t>Data-based modeling for linear stationary systems: Subspace ID.</a:t>
            </a:r>
          </a:p>
          <a:p>
            <a:pPr lvl="1"/>
            <a:r>
              <a:rPr lang="en-US" altLang="ko-KR" dirty="0" smtClean="0">
                <a:solidFill>
                  <a:srgbClr val="FF0000"/>
                </a:solidFill>
              </a:rPr>
              <a:t>Some partial solutions for linear non-stationary systems.</a:t>
            </a:r>
          </a:p>
          <a:p>
            <a:pPr lvl="1"/>
            <a:r>
              <a:rPr lang="en-US" altLang="ko-KR" dirty="0" smtClean="0">
                <a:solidFill>
                  <a:srgbClr val="FF0000"/>
                </a:solidFill>
              </a:rPr>
              <a:t>Data-based modeling for nonlinear systems: an open question!</a:t>
            </a:r>
          </a:p>
          <a:p>
            <a:endParaRPr lang="en-US" altLang="ko-KR" dirty="0" smtClean="0">
              <a:solidFill>
                <a:srgbClr val="FF0000"/>
              </a:solidFill>
            </a:endParaRPr>
          </a:p>
          <a:p>
            <a:endParaRPr lang="en-US" altLang="ko-KR" dirty="0" smtClean="0"/>
          </a:p>
          <a:p>
            <a:endParaRPr lang="ko-KR" altLang="en-US" dirty="0"/>
          </a:p>
        </p:txBody>
      </p:sp>
    </p:spTree>
    <p:extLst>
      <p:ext uri="{BB962C8B-B14F-4D97-AF65-F5344CB8AC3E}">
        <p14:creationId xmlns:p14="http://schemas.microsoft.com/office/powerpoint/2010/main" val="158559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ko-KR" dirty="0"/>
              <a:t>Conclusion: Some Questions Posed for This Session</a:t>
            </a:r>
            <a:endParaRPr lang="en-US" dirty="0"/>
          </a:p>
        </p:txBody>
      </p:sp>
      <p:sp>
        <p:nvSpPr>
          <p:cNvPr id="3" name="Content Placeholder 2"/>
          <p:cNvSpPr>
            <a:spLocks noGrp="1"/>
          </p:cNvSpPr>
          <p:nvPr>
            <p:ph sz="quarter" idx="1"/>
          </p:nvPr>
        </p:nvSpPr>
        <p:spPr>
          <a:xfrm>
            <a:off x="612648" y="1600200"/>
            <a:ext cx="8207824" cy="4781128"/>
          </a:xfrm>
        </p:spPr>
        <p:txBody>
          <a:bodyPr>
            <a:normAutofit fontScale="92500" lnSpcReduction="10000"/>
          </a:bodyPr>
          <a:lstStyle/>
          <a:p>
            <a:r>
              <a:rPr lang="en-US" altLang="ko-KR" dirty="0"/>
              <a:t>Choice of state estimation algorithm – performance gain vs. complexity </a:t>
            </a:r>
            <a:r>
              <a:rPr lang="en-US" altLang="ko-KR" dirty="0" smtClean="0"/>
              <a:t>increase: Clear?</a:t>
            </a:r>
          </a:p>
          <a:p>
            <a:pPr lvl="1"/>
            <a:r>
              <a:rPr lang="en-US" altLang="ko-KR" dirty="0" smtClean="0">
                <a:solidFill>
                  <a:srgbClr val="FF0000"/>
                </a:solidFill>
              </a:rPr>
              <a:t>KF </a:t>
            </a:r>
            <a:r>
              <a:rPr lang="en-US" altLang="ko-KR" dirty="0" smtClean="0">
                <a:solidFill>
                  <a:srgbClr val="FF0000"/>
                </a:solidFill>
                <a:latin typeface="Wingdings"/>
                <a:ea typeface="Wingdings"/>
                <a:cs typeface="Wingdings"/>
                <a:sym typeface="Wingdings"/>
              </a:rPr>
              <a:t></a:t>
            </a:r>
            <a:r>
              <a:rPr lang="en-US" altLang="ko-KR" dirty="0" smtClean="0">
                <a:solidFill>
                  <a:srgbClr val="FF0000"/>
                </a:solidFill>
                <a:sym typeface="Wingdings"/>
              </a:rPr>
              <a:t>EKF</a:t>
            </a:r>
            <a:r>
              <a:rPr lang="en-US" altLang="ko-KR" dirty="0" smtClean="0">
                <a:solidFill>
                  <a:srgbClr val="FF0000"/>
                </a:solidFill>
                <a:latin typeface="Wingdings"/>
                <a:ea typeface="Wingdings"/>
                <a:cs typeface="Wingdings"/>
                <a:sym typeface="Wingdings"/>
              </a:rPr>
              <a:t></a:t>
            </a:r>
            <a:r>
              <a:rPr lang="en-US" altLang="ko-KR" dirty="0" smtClean="0">
                <a:solidFill>
                  <a:srgbClr val="FF0000"/>
                </a:solidFill>
                <a:sym typeface="Wingdings"/>
              </a:rPr>
              <a:t>UKF</a:t>
            </a:r>
            <a:r>
              <a:rPr lang="en-US" altLang="ko-KR" dirty="0" smtClean="0">
                <a:solidFill>
                  <a:srgbClr val="FF0000"/>
                </a:solidFill>
                <a:latin typeface="Wingdings"/>
                <a:ea typeface="Wingdings"/>
                <a:cs typeface="Wingdings"/>
                <a:sym typeface="Wingdings"/>
              </a:rPr>
              <a:t></a:t>
            </a:r>
            <a:r>
              <a:rPr lang="en-US" altLang="ko-KR" dirty="0" smtClean="0">
                <a:solidFill>
                  <a:srgbClr val="FF0000"/>
                </a:solidFill>
                <a:sym typeface="Wingdings"/>
              </a:rPr>
              <a:t>MHE</a:t>
            </a:r>
            <a:r>
              <a:rPr lang="en-US" altLang="ko-KR" dirty="0" smtClean="0">
                <a:solidFill>
                  <a:srgbClr val="FF0000"/>
                </a:solidFill>
                <a:latin typeface="Wingdings"/>
                <a:ea typeface="Wingdings"/>
                <a:cs typeface="Wingdings"/>
                <a:sym typeface="Wingdings"/>
              </a:rPr>
              <a:t></a:t>
            </a:r>
            <a:r>
              <a:rPr lang="en-US" altLang="ko-KR" dirty="0" smtClean="0">
                <a:solidFill>
                  <a:srgbClr val="FF0000"/>
                </a:solidFill>
                <a:sym typeface="Wingdings"/>
              </a:rPr>
              <a:t>PF: </a:t>
            </a:r>
            <a:r>
              <a:rPr lang="en-US" altLang="ko-KR" dirty="0" smtClean="0">
                <a:solidFill>
                  <a:srgbClr val="FF0000"/>
                </a:solidFill>
              </a:rPr>
              <a:t>Right choice is not always clear.</a:t>
            </a:r>
          </a:p>
          <a:p>
            <a:pPr lvl="1"/>
            <a:r>
              <a:rPr lang="en-US" altLang="ko-KR" dirty="0" smtClean="0">
                <a:solidFill>
                  <a:srgbClr val="FF0000"/>
                </a:solidFill>
              </a:rPr>
              <a:t>Tools are needed for this.</a:t>
            </a:r>
            <a:endParaRPr lang="en-US" altLang="ko-KR" dirty="0">
              <a:solidFill>
                <a:srgbClr val="FF0000"/>
              </a:solidFill>
            </a:endParaRPr>
          </a:p>
          <a:p>
            <a:endParaRPr lang="en-US" altLang="ko-KR" dirty="0"/>
          </a:p>
          <a:p>
            <a:r>
              <a:rPr lang="en-US" altLang="ko-KR" dirty="0"/>
              <a:t>Emerging applications – posing some new challenges in state estimation</a:t>
            </a:r>
            <a:r>
              <a:rPr lang="en-US" altLang="ko-KR" dirty="0" smtClean="0"/>
              <a:t>.</a:t>
            </a:r>
          </a:p>
          <a:p>
            <a:pPr lvl="1"/>
            <a:r>
              <a:rPr lang="en-US" altLang="ko-KR" dirty="0" smtClean="0">
                <a:solidFill>
                  <a:srgbClr val="FF0000"/>
                </a:solidFill>
              </a:rPr>
              <a:t>New types of sensors, e.g., </a:t>
            </a:r>
            <a:r>
              <a:rPr lang="en-US" altLang="ko-KR" dirty="0" err="1" smtClean="0">
                <a:solidFill>
                  <a:srgbClr val="FF0000"/>
                </a:solidFill>
              </a:rPr>
              <a:t>nano</a:t>
            </a:r>
            <a:r>
              <a:rPr lang="en-US" altLang="ko-KR" dirty="0" smtClean="0">
                <a:solidFill>
                  <a:srgbClr val="FF0000"/>
                </a:solidFill>
              </a:rPr>
              <a:t> sensor arrays, image or spectroscopic sensors</a:t>
            </a:r>
          </a:p>
          <a:p>
            <a:pPr lvl="1"/>
            <a:r>
              <a:rPr lang="en-US" altLang="ko-KR" dirty="0" smtClean="0">
                <a:solidFill>
                  <a:srgbClr val="FF0000"/>
                </a:solidFill>
              </a:rPr>
              <a:t>Complex probabilistic measurement equation, e.g., chemical master equation</a:t>
            </a:r>
          </a:p>
          <a:p>
            <a:pPr lvl="1"/>
            <a:endParaRPr lang="en-US" altLang="ko-KR" dirty="0"/>
          </a:p>
          <a:p>
            <a:endParaRPr lang="en-US" dirty="0"/>
          </a:p>
        </p:txBody>
      </p:sp>
    </p:spTree>
    <p:extLst>
      <p:ext uri="{BB962C8B-B14F-4D97-AF65-F5344CB8AC3E}">
        <p14:creationId xmlns:p14="http://schemas.microsoft.com/office/powerpoint/2010/main" val="62068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Interesting Open Challenges!</a:t>
            </a:r>
            <a:endParaRPr lang="ko-KR" altLang="en-US" dirty="0"/>
          </a:p>
        </p:txBody>
      </p:sp>
      <p:sp>
        <p:nvSpPr>
          <p:cNvPr id="3" name="내용 개체 틀 2"/>
          <p:cNvSpPr>
            <a:spLocks noGrp="1"/>
          </p:cNvSpPr>
          <p:nvPr>
            <p:ph sz="quarter" idx="1"/>
          </p:nvPr>
        </p:nvSpPr>
        <p:spPr/>
        <p:txBody>
          <a:bodyPr>
            <a:normAutofit lnSpcReduction="10000"/>
          </a:bodyPr>
          <a:lstStyle/>
          <a:p>
            <a:r>
              <a:rPr lang="en-US" altLang="ko-KR" dirty="0" smtClean="0"/>
              <a:t>“Information-Poor” Case</a:t>
            </a:r>
          </a:p>
          <a:p>
            <a:pPr lvl="1"/>
            <a:r>
              <a:rPr lang="en-US" altLang="ko-KR" dirty="0" smtClean="0"/>
              <a:t>High dimensional state space</a:t>
            </a:r>
          </a:p>
          <a:p>
            <a:pPr lvl="1"/>
            <a:r>
              <a:rPr lang="en-US" altLang="ko-KR" dirty="0" smtClean="0"/>
              <a:t>Structured errors (ill-conditioned state covariance matrices)</a:t>
            </a:r>
          </a:p>
          <a:p>
            <a:pPr lvl="1"/>
            <a:r>
              <a:rPr lang="en-US" altLang="ko-KR" dirty="0" smtClean="0"/>
              <a:t>Nonlinear, non-Gaussian…</a:t>
            </a:r>
          </a:p>
          <a:p>
            <a:r>
              <a:rPr lang="en-US" altLang="ko-KR" dirty="0" smtClean="0"/>
              <a:t>Complex Stochastic Measurement Case</a:t>
            </a:r>
          </a:p>
          <a:p>
            <a:pPr lvl="1"/>
            <a:r>
              <a:rPr lang="en-US" altLang="ko-KR" dirty="0" smtClean="0"/>
              <a:t>Physical state / output variables affect the probability distribution in the stochastic measurement process</a:t>
            </a:r>
          </a:p>
          <a:p>
            <a:pPr lvl="1"/>
            <a:r>
              <a:rPr lang="en-US" altLang="ko-KR" dirty="0" smtClean="0"/>
              <a:t>Perhaps large number of distributed sensors on a distributed parameter system.</a:t>
            </a:r>
            <a:endParaRPr lang="ko-KR" altLang="en-US" dirty="0"/>
          </a:p>
        </p:txBody>
      </p:sp>
    </p:spTree>
    <p:extLst>
      <p:ext uri="{BB962C8B-B14F-4D97-AF65-F5344CB8AC3E}">
        <p14:creationId xmlns:p14="http://schemas.microsoft.com/office/powerpoint/2010/main" val="30124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Acknowledgment</a:t>
            </a:r>
            <a:endParaRPr lang="ko-KR" altLang="en-US" dirty="0"/>
          </a:p>
        </p:txBody>
      </p:sp>
      <p:sp>
        <p:nvSpPr>
          <p:cNvPr id="3" name="내용 개체 틀 2"/>
          <p:cNvSpPr>
            <a:spLocks noGrp="1"/>
          </p:cNvSpPr>
          <p:nvPr>
            <p:ph sz="quarter" idx="1"/>
          </p:nvPr>
        </p:nvSpPr>
        <p:spPr/>
        <p:txBody>
          <a:bodyPr/>
          <a:lstStyle/>
          <a:p>
            <a:r>
              <a:rPr lang="en-US" altLang="ko-KR" dirty="0" smtClean="0"/>
              <a:t>Graduate Students at KAIST</a:t>
            </a:r>
          </a:p>
          <a:p>
            <a:pPr lvl="1"/>
            <a:r>
              <a:rPr lang="en-US" altLang="ko-KR" dirty="0" smtClean="0"/>
              <a:t>Jang Hong, Ph.D. student </a:t>
            </a:r>
          </a:p>
          <a:p>
            <a:pPr lvl="1"/>
            <a:r>
              <a:rPr lang="en-US" altLang="ko-KR" dirty="0" err="1" smtClean="0"/>
              <a:t>Suhang</a:t>
            </a:r>
            <a:r>
              <a:rPr lang="en-US" altLang="ko-KR" dirty="0" smtClean="0"/>
              <a:t> Choi, M.S. student</a:t>
            </a:r>
          </a:p>
          <a:p>
            <a:pPr marL="365760" lvl="1" indent="0">
              <a:buNone/>
            </a:pPr>
            <a:endParaRPr lang="en-US" altLang="ko-KR" dirty="0" smtClean="0">
              <a:solidFill>
                <a:srgbClr val="C00000"/>
              </a:solidFill>
            </a:endParaRPr>
          </a:p>
          <a:p>
            <a:r>
              <a:rPr lang="en-US" altLang="ko-KR" dirty="0" smtClean="0"/>
              <a:t>Prof. Richard </a:t>
            </a:r>
            <a:r>
              <a:rPr lang="en-US" altLang="ko-KR" dirty="0" err="1" smtClean="0"/>
              <a:t>Braatz</a:t>
            </a:r>
            <a:r>
              <a:rPr lang="en-US" altLang="ko-KR" dirty="0" smtClean="0"/>
              <a:t> (MIT)</a:t>
            </a:r>
          </a:p>
          <a:p>
            <a:endParaRPr lang="en-US" altLang="ko-KR" dirty="0" smtClean="0"/>
          </a:p>
          <a:p>
            <a:r>
              <a:rPr lang="en-US" altLang="ko-KR" dirty="0" smtClean="0"/>
              <a:t>Financial Support</a:t>
            </a:r>
          </a:p>
          <a:p>
            <a:pPr lvl="1"/>
            <a:r>
              <a:rPr lang="en-US" altLang="ko-KR" dirty="0" smtClean="0"/>
              <a:t>Global Frontier Advanced Biomass Center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1916832"/>
            <a:ext cx="1098981" cy="14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descr="F:\picture\증명사진\86100113407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916832"/>
            <a:ext cx="1098981" cy="144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텍스트 개체 틀 1"/>
          <p:cNvSpPr>
            <a:spLocks noGrp="1"/>
          </p:cNvSpPr>
          <p:nvPr>
            <p:ph type="body" idx="1"/>
          </p:nvPr>
        </p:nvSpPr>
        <p:spPr/>
        <p:txBody>
          <a:bodyPr>
            <a:normAutofit/>
          </a:bodyPr>
          <a:lstStyle/>
          <a:p>
            <a:r>
              <a:rPr lang="en-US" altLang="ko-KR" sz="4000" b="1" dirty="0" smtClean="0"/>
              <a:t>Modeling for State Estimation</a:t>
            </a:r>
            <a:endParaRPr lang="ko-KR" altLang="en-US" sz="4000" b="1" dirty="0"/>
          </a:p>
        </p:txBody>
      </p:sp>
      <p:sp>
        <p:nvSpPr>
          <p:cNvPr id="3" name="제목 2"/>
          <p:cNvSpPr>
            <a:spLocks noGrp="1"/>
          </p:cNvSpPr>
          <p:nvPr>
            <p:ph type="title"/>
          </p:nvPr>
        </p:nvSpPr>
        <p:spPr/>
        <p:txBody>
          <a:bodyPr>
            <a:normAutofit/>
          </a:bodyPr>
          <a:lstStyle/>
          <a:p>
            <a:r>
              <a:rPr lang="en-US" altLang="ko-KR" sz="4800" dirty="0" smtClean="0"/>
              <a:t>Part II</a:t>
            </a:r>
            <a:endParaRPr lang="ko-KR" altLang="en-US" sz="4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288104" y="332656"/>
            <a:ext cx="8855896" cy="752128"/>
          </a:xfrm>
        </p:spPr>
        <p:txBody>
          <a:bodyPr>
            <a:normAutofit/>
          </a:bodyPr>
          <a:lstStyle/>
          <a:p>
            <a:r>
              <a:rPr lang="en-US" altLang="ko-KR" sz="3600" b="1" dirty="0" smtClean="0"/>
              <a:t>Modeling Effort vs.  Available Measurement</a:t>
            </a:r>
            <a:endParaRPr lang="ko-KR" altLang="en-US" sz="3600" b="1" dirty="0"/>
          </a:p>
        </p:txBody>
      </p:sp>
      <p:pic>
        <p:nvPicPr>
          <p:cNvPr id="4" name="그림 3" descr="model_02.gif"/>
          <p:cNvPicPr>
            <a:picLocks noChangeAspect="1"/>
          </p:cNvPicPr>
          <p:nvPr/>
        </p:nvPicPr>
        <p:blipFill>
          <a:blip r:embed="rId3" cstate="print"/>
          <a:stretch>
            <a:fillRect/>
          </a:stretch>
        </p:blipFill>
        <p:spPr>
          <a:xfrm>
            <a:off x="395536" y="2564904"/>
            <a:ext cx="4412030" cy="1944216"/>
          </a:xfrm>
          <a:prstGeom prst="rect">
            <a:avLst/>
          </a:prstGeom>
        </p:spPr>
      </p:pic>
      <p:pic>
        <p:nvPicPr>
          <p:cNvPr id="6" name="그림 5" descr="graph.png"/>
          <p:cNvPicPr>
            <a:picLocks noChangeAspect="1"/>
          </p:cNvPicPr>
          <p:nvPr/>
        </p:nvPicPr>
        <p:blipFill>
          <a:blip r:embed="rId4" cstate="print"/>
          <a:stretch>
            <a:fillRect/>
          </a:stretch>
        </p:blipFill>
        <p:spPr>
          <a:xfrm>
            <a:off x="5580112" y="2492896"/>
            <a:ext cx="3394270" cy="1800200"/>
          </a:xfrm>
          <a:prstGeom prst="rect">
            <a:avLst/>
          </a:prstGeom>
        </p:spPr>
      </p:pic>
      <p:grpSp>
        <p:nvGrpSpPr>
          <p:cNvPr id="3" name="그룹 23"/>
          <p:cNvGrpSpPr/>
          <p:nvPr/>
        </p:nvGrpSpPr>
        <p:grpSpPr>
          <a:xfrm>
            <a:off x="6084168" y="1916832"/>
            <a:ext cx="2761149" cy="3238619"/>
            <a:chOff x="6084168" y="3284984"/>
            <a:chExt cx="2761149" cy="3238619"/>
          </a:xfrm>
        </p:grpSpPr>
        <p:sp>
          <p:nvSpPr>
            <p:cNvPr id="8" name="TextBox 7"/>
            <p:cNvSpPr txBox="1"/>
            <p:nvPr/>
          </p:nvSpPr>
          <p:spPr>
            <a:xfrm>
              <a:off x="6588224" y="3284984"/>
              <a:ext cx="2257093" cy="400110"/>
            </a:xfrm>
            <a:prstGeom prst="rect">
              <a:avLst/>
            </a:prstGeom>
            <a:noFill/>
          </p:spPr>
          <p:txBody>
            <a:bodyPr wrap="none" rtlCol="0">
              <a:spAutoFit/>
            </a:bodyPr>
            <a:lstStyle/>
            <a:p>
              <a:r>
                <a:rPr lang="en-US" altLang="ko-KR" sz="2000" b="1" dirty="0" smtClean="0">
                  <a:solidFill>
                    <a:srgbClr val="C00000"/>
                  </a:solidFill>
                </a:rPr>
                <a:t>Sensed Information</a:t>
              </a:r>
              <a:endParaRPr lang="ko-KR" altLang="en-US" sz="2000" b="1" dirty="0">
                <a:solidFill>
                  <a:srgbClr val="C00000"/>
                </a:solidFill>
              </a:endParaRPr>
            </a:p>
          </p:txBody>
        </p:sp>
        <p:sp>
          <p:nvSpPr>
            <p:cNvPr id="10" name="TextBox 9"/>
            <p:cNvSpPr txBox="1"/>
            <p:nvPr/>
          </p:nvSpPr>
          <p:spPr>
            <a:xfrm>
              <a:off x="6084168" y="5877272"/>
              <a:ext cx="2576283" cy="646331"/>
            </a:xfrm>
            <a:prstGeom prst="rect">
              <a:avLst/>
            </a:prstGeom>
            <a:noFill/>
          </p:spPr>
          <p:txBody>
            <a:bodyPr wrap="none" rtlCol="0">
              <a:spAutoFit/>
            </a:bodyPr>
            <a:lstStyle/>
            <a:p>
              <a:pPr>
                <a:buFont typeface="Arial" pitchFamily="34" charset="0"/>
                <a:buChar char="•"/>
              </a:pPr>
              <a:r>
                <a:rPr lang="en-US" altLang="ko-KR" dirty="0" smtClean="0">
                  <a:solidFill>
                    <a:srgbClr val="C00000"/>
                  </a:solidFill>
                </a:rPr>
                <a:t>Quantity (Number)</a:t>
              </a:r>
            </a:p>
            <a:p>
              <a:pPr>
                <a:buFont typeface="Arial" pitchFamily="34" charset="0"/>
                <a:buChar char="•"/>
              </a:pPr>
              <a:r>
                <a:rPr lang="en-US" altLang="ko-KR" dirty="0" smtClean="0">
                  <a:solidFill>
                    <a:srgbClr val="C00000"/>
                  </a:solidFill>
                </a:rPr>
                <a:t>Quality (Accuracy, Noise)</a:t>
              </a:r>
              <a:endParaRPr lang="ko-KR" altLang="en-US" dirty="0">
                <a:solidFill>
                  <a:srgbClr val="C00000"/>
                </a:solidFill>
              </a:endParaRPr>
            </a:p>
          </p:txBody>
        </p:sp>
      </p:grpSp>
      <p:grpSp>
        <p:nvGrpSpPr>
          <p:cNvPr id="5" name="그룹 22"/>
          <p:cNvGrpSpPr/>
          <p:nvPr/>
        </p:nvGrpSpPr>
        <p:grpSpPr>
          <a:xfrm>
            <a:off x="323528" y="1916832"/>
            <a:ext cx="4390946" cy="3382635"/>
            <a:chOff x="323528" y="2420888"/>
            <a:chExt cx="4390946" cy="3382635"/>
          </a:xfrm>
        </p:grpSpPr>
        <p:sp>
          <p:nvSpPr>
            <p:cNvPr id="7" name="TextBox 6"/>
            <p:cNvSpPr txBox="1"/>
            <p:nvPr/>
          </p:nvSpPr>
          <p:spPr>
            <a:xfrm>
              <a:off x="827584" y="2420888"/>
              <a:ext cx="851515" cy="400110"/>
            </a:xfrm>
            <a:prstGeom prst="rect">
              <a:avLst/>
            </a:prstGeom>
            <a:noFill/>
          </p:spPr>
          <p:txBody>
            <a:bodyPr wrap="none" rtlCol="0">
              <a:spAutoFit/>
            </a:bodyPr>
            <a:lstStyle/>
            <a:p>
              <a:r>
                <a:rPr lang="en-US" altLang="ko-KR" sz="2000" b="1" dirty="0" smtClean="0">
                  <a:solidFill>
                    <a:srgbClr val="0000FF"/>
                  </a:solidFill>
                </a:rPr>
                <a:t>Model</a:t>
              </a:r>
              <a:endParaRPr lang="ko-KR" altLang="en-US" sz="2000" b="1" dirty="0">
                <a:solidFill>
                  <a:srgbClr val="0000FF"/>
                </a:solidFill>
              </a:endParaRPr>
            </a:p>
          </p:txBody>
        </p:sp>
        <p:sp>
          <p:nvSpPr>
            <p:cNvPr id="12" name="TextBox 11"/>
            <p:cNvSpPr txBox="1"/>
            <p:nvPr/>
          </p:nvSpPr>
          <p:spPr>
            <a:xfrm>
              <a:off x="323528" y="5157192"/>
              <a:ext cx="4390946" cy="646331"/>
            </a:xfrm>
            <a:prstGeom prst="rect">
              <a:avLst/>
            </a:prstGeom>
            <a:noFill/>
          </p:spPr>
          <p:txBody>
            <a:bodyPr wrap="none" rtlCol="0">
              <a:spAutoFit/>
            </a:bodyPr>
            <a:lstStyle/>
            <a:p>
              <a:pPr>
                <a:buFont typeface="Arial" pitchFamily="34" charset="0"/>
                <a:buChar char="•"/>
              </a:pPr>
              <a:r>
                <a:rPr lang="en-US" altLang="ko-KR" dirty="0" smtClean="0">
                  <a:solidFill>
                    <a:srgbClr val="0000FF"/>
                  </a:solidFill>
                </a:rPr>
                <a:t>Model of the Unknowns (Disturbance / Noise)</a:t>
              </a:r>
            </a:p>
            <a:p>
              <a:pPr>
                <a:buFont typeface="Arial" pitchFamily="34" charset="0"/>
                <a:buChar char="•"/>
              </a:pPr>
              <a:r>
                <a:rPr lang="en-US" altLang="ko-KR" dirty="0" smtClean="0">
                  <a:solidFill>
                    <a:srgbClr val="0000FF"/>
                  </a:solidFill>
                </a:rPr>
                <a:t>Model Accuracy</a:t>
              </a:r>
              <a:endParaRPr lang="en-US" altLang="ko-KR" dirty="0">
                <a:solidFill>
                  <a:srgbClr val="0000FF"/>
                </a:solidFill>
              </a:endParaRPr>
            </a:p>
          </p:txBody>
        </p:sp>
      </p:grpSp>
      <p:sp>
        <p:nvSpPr>
          <p:cNvPr id="27" name="타원 26"/>
          <p:cNvSpPr/>
          <p:nvPr/>
        </p:nvSpPr>
        <p:spPr>
          <a:xfrm>
            <a:off x="539552" y="2996952"/>
            <a:ext cx="936104" cy="72008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p:cNvSpPr txBox="1"/>
          <p:nvPr/>
        </p:nvSpPr>
        <p:spPr>
          <a:xfrm>
            <a:off x="323528" y="5445224"/>
            <a:ext cx="8820472" cy="1200329"/>
          </a:xfrm>
          <a:prstGeom prst="rect">
            <a:avLst/>
          </a:prstGeom>
          <a:noFill/>
        </p:spPr>
        <p:txBody>
          <a:bodyPr wrap="square" rtlCol="0">
            <a:spAutoFit/>
          </a:bodyPr>
          <a:lstStyle/>
          <a:p>
            <a:pPr>
              <a:buFont typeface="Arial" pitchFamily="34" charset="0"/>
              <a:buChar char="•"/>
            </a:pPr>
            <a:r>
              <a:rPr lang="en-US" altLang="ko-KR" b="1" dirty="0" smtClean="0"/>
              <a:t> “Information-rich” case: </a:t>
            </a:r>
            <a:r>
              <a:rPr lang="en-US" altLang="ko-KR" dirty="0" smtClean="0"/>
              <a:t>No need for a detailed (structured) disturbance model.  In fact, an</a:t>
            </a:r>
          </a:p>
          <a:p>
            <a:r>
              <a:rPr lang="en-US" altLang="ko-KR" dirty="0" smtClean="0"/>
              <a:t>  effort to introduce such a model can result in a robustness problem.</a:t>
            </a:r>
          </a:p>
          <a:p>
            <a:pPr>
              <a:buFont typeface="Arial" pitchFamily="34" charset="0"/>
              <a:buChar char="•"/>
            </a:pPr>
            <a:r>
              <a:rPr lang="en-US" altLang="ko-KR" dirty="0" smtClean="0"/>
              <a:t> </a:t>
            </a:r>
            <a:r>
              <a:rPr lang="en-US" altLang="ko-KR" b="1" dirty="0" smtClean="0"/>
              <a:t>“Information-poor” case: </a:t>
            </a:r>
            <a:r>
              <a:rPr lang="en-US" altLang="ko-KR" dirty="0" smtClean="0"/>
              <a:t>Demands a detailed (structured) disturbance model for good </a:t>
            </a:r>
          </a:p>
          <a:p>
            <a:r>
              <a:rPr lang="en-US" altLang="ko-KR" dirty="0" smtClean="0"/>
              <a:t>   performance.</a:t>
            </a:r>
            <a:endParaRPr lang="ko-KR" altLang="en-US" dirty="0"/>
          </a:p>
        </p:txBody>
      </p:sp>
      <p:grpSp>
        <p:nvGrpSpPr>
          <p:cNvPr id="9" name="그룹 8"/>
          <p:cNvGrpSpPr/>
          <p:nvPr/>
        </p:nvGrpSpPr>
        <p:grpSpPr>
          <a:xfrm>
            <a:off x="3059832" y="1700808"/>
            <a:ext cx="2808312" cy="504056"/>
            <a:chOff x="3059832" y="1700808"/>
            <a:chExt cx="2808312" cy="504056"/>
          </a:xfrm>
        </p:grpSpPr>
        <p:cxnSp>
          <p:nvCxnSpPr>
            <p:cNvPr id="22" name="직선 화살표 연결선 21"/>
            <p:cNvCxnSpPr/>
            <p:nvPr/>
          </p:nvCxnSpPr>
          <p:spPr>
            <a:xfrm>
              <a:off x="3059832" y="2204864"/>
              <a:ext cx="2808312" cy="0"/>
            </a:xfrm>
            <a:prstGeom prst="straightConnector1">
              <a:avLst/>
            </a:prstGeom>
            <a:ln w="57150">
              <a:solidFill>
                <a:srgbClr val="008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563888" y="1700808"/>
              <a:ext cx="1689886" cy="369332"/>
            </a:xfrm>
            <a:prstGeom prst="rect">
              <a:avLst/>
            </a:prstGeom>
            <a:noFill/>
          </p:spPr>
          <p:txBody>
            <a:bodyPr wrap="none" rtlCol="0">
              <a:spAutoFit/>
            </a:bodyPr>
            <a:lstStyle/>
            <a:p>
              <a:r>
                <a:rPr lang="en-US" altLang="ko-KR" dirty="0" smtClean="0">
                  <a:solidFill>
                    <a:srgbClr val="008000"/>
                  </a:solidFill>
                </a:rPr>
                <a:t>Complementary!</a:t>
              </a:r>
              <a:endParaRPr lang="ko-KR" altLang="en-US" dirty="0">
                <a:solidFill>
                  <a:srgbClr val="008000"/>
                </a:solidFill>
              </a:endParaRPr>
            </a:p>
          </p:txBody>
        </p:sp>
      </p:grpSp>
      <p:sp>
        <p:nvSpPr>
          <p:cNvPr id="16" name="타원 26"/>
          <p:cNvSpPr/>
          <p:nvPr/>
        </p:nvSpPr>
        <p:spPr>
          <a:xfrm>
            <a:off x="2483768" y="3573016"/>
            <a:ext cx="792088" cy="504056"/>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타원 26"/>
          <p:cNvSpPr/>
          <p:nvPr/>
        </p:nvSpPr>
        <p:spPr>
          <a:xfrm>
            <a:off x="3275856" y="4005064"/>
            <a:ext cx="792088" cy="57606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ransition Probability Matrix, $\Pi$: \\&#10;$pr(i \rightarrow j), i,j\in \{1,2\}$&#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31"/>
  <p:tag name="PICTUREFILESIZE" val="24981"/>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2 \rightarrow 1)$&#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655"/>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3 \rightarrow 4)$&#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5090"/>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4 \rightarrow 3)$&#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5143"/>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4 \rightarrow 2)$&#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99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2 \rightarrow 4)$&#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986"/>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3 \rightarrow 1)$&#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794"/>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1 \rightarrow 3)$&#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797"/>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eft(\begin{array}{cccc}&#10;0.800&amp;0.100&amp;0.100&amp;0.000\\&#10;0.010&amp;0.970&amp;0.010&amp;0.010\\&#10;0.010&amp;0.010&amp;0.970&amp;0.010\\&#10;0.000&amp;0.100&amp;0.100&amp;0.800\end{array}\right) \nonumber&#10;\end{eqnarray}&#10;&#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6"/>
  <p:tag name="PICTUREFILESIZE" val="42811"/>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egin{eqnarray}&#10;x_{k+1} &amp;=&amp; Ax_k + Bd_{k+1} + Bu_k \nonumber \\&#10;d_{k+1} &amp;=&amp; d_k  + \omega_{r_{k+1}}^d \nonumber \\&#10;p_{k+1} &amp;=&amp; p_k  + \omega_{r_{k+1}}^p \nonumber \\&#10;y_{k}   &amp;=&amp; Cx_k + p_k  + v_k \nonumber&#10;\end{eqnarray}&#10;%&#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297"/>
  <p:tag name="PICTUREFILESIZE" val="40364"/>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mega^d_{r} \sim&#10;\mathcal{N}(0,Q^d_r)$&#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38"/>
  <p:tag name="PICTUREFILESIZE" val="9558"/>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1 \rightarrow 1)$&#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093"/>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omega^p_{r} \sim \mathcal{N}(0,Q^p_r)$&#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137"/>
  <p:tag name="PICTUREFILESIZE" val="9161"/>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etlength{\arraycolsep}{0.12em}&#10;\begin{eqnarray}&#10;\lefteqn{\underbrace{\left( \begin{array}{l} \Delta x_{k+1} \\&#10;z_{k+1}\end{array} \right)}_{\eta_{k+1}}} \nonumber \\ &amp;=&amp;&#10;\underbrace{\left(\begin{array}{cc} A&amp;0 \\CA&amp;I&#10;\end{array}\right)}_{\tilde{A}}\underbrace{\left( \begin{array}{l}\Delta x_{k} \\&#10;z_{k}\end{array}\right)}_{\eta_k} +&#10;\underbrace{\left(\begin{array}{l}B\\CB\end{array}\right)}_{\tilde{B}}\left(\Delta&#10;u_k +&#10;\omega_{r_{k+1}}^{d}\right) %\nonumber \\&#10;%&amp;{}&amp; + \left(\begin{array}{l}0\\I\end{array}\right)\omega_{r_k}^p&#10;+ \left(\begin{array}{l}0\\I\end{array}\right)\omega_{r_{k+1}}^p&#10;\nonumber \\&#10;&amp;=&amp; \tilde{A}\eta_k + \tilde{B}\Delta u_k + \underbrace{\tilde{B}&#10;\omega^d_{r_{k+1}} + \left(\begin{array}{l}0\\I\end{array}\right)\omega^p_{r_{k+1}}}_{\xi_{r_{k+1}}} \nonumber \\&#10; &amp;y_{k}&amp; = \underbrace{\left(\begin{array}{ccc} 0&amp;{}{}\,&amp;I&#10;\end{array}\right)}_{\tilde{C}}\left(&#10;\begin{array}{l} \Delta x_k \\ z_k&#10;\end{array} \right) + y^* + v_k \nonumber&#10;\end{eqnarray}&#10;\setlength{\arraycolsep}{5pt}&#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565"/>
  <p:tag name="PICTUREFILESIZE" val="124917"/>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eta_{k+1} &amp;=&amp; \tilde{A}\eta_{k} + \tilde{B}\Delta u_k + \xi_{r_{k+1}} \\&#10;y_k &amp;=&amp; \tilde{C}\eta_k + y^* \nonumber&#10;\end{eqnarray*}&#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298"/>
  <p:tag name="PICTUREFILESIZE" val="21363"/>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min \frac{1}{N} \displaystyle \sum_{k=0}^{N}\left[&#10;\eta_k'\left(\begin{array}{cc}0&amp;0\\0&amp;1\end{array}\right)\eta_k&#10;\right]_{N \rightarrow \infty} \nonumber&#10;\end{eqnarray}&#10;&#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306"/>
  <p:tag name="PICTUREFILESIZE" val="22464"/>
</p:tagLst>
</file>

<file path=ppt/tags/tag24.xml><?xml version="1.0" encoding="utf-8"?>
<p:tagLst xmlns:a="http://schemas.openxmlformats.org/drawingml/2006/main" xmlns:r="http://schemas.openxmlformats.org/officeDocument/2006/relationships" xmlns:p="http://schemas.openxmlformats.org/presentationml/2006/main">
  <p:tag name="LTOP" val=" 112"/>
  <p:tag name="LLEFT" val=" 271.12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1 \rightarrow 2)$&#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60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2 \rightarrow 1)$&#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65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2 \rightarrow 2)$&#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5077"/>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where \\&#10;\hspace{30mm}Markov state at time $k$: $r_k \in \{1,\ldots,J\}$ \\&#10;\hspace{30mm}$\Pi(i,j) = Pr(r_k=j|r_{k-1}=i)$ \\&#10;\hspace{30mm}Gaussian, 2nd moment dependent on $r_k$: $\omega_{r_k}$ \\&#10;\hspace{30mm}Gaussian, 2nd moment dependent on $r_k$: $\upsilon_{r_k}$ &#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True"/>
  <p:tag name="WORKAROUNDTRANSPARENCYBUG" val="False"/>
  <p:tag name="ALLOWFONTSUBSTITUTION" val="False"/>
  <p:tag name="BITMAPFORMAT" val="png16m"/>
  <p:tag name="ORIGWIDTH" val="454"/>
  <p:tag name="PICTUREFILESIZE" val="13129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                                                                          &#10;        x_{k} &amp; = &amp; Ax_{k-1} + Bu_{k-1} + \omega_{r_k} \nonumber \\                            &#10;        y_k   &amp; = &amp; Cx_k + \upsilon_{r_k} \nonumber&#10;\end{eqnarray}                                                                            &#10;\end{document}&#10;"/>
  <p:tag name="EXTERNALNAME" val="txp_fig"/>
  <p:tag name="BLEND" val="False"/>
  <p:tag name="TRANSPARENT" val="True"/>
  <p:tag name="KEEPFILES" val="False"/>
  <p:tag name="DEBUGPAUSE" val="False"/>
  <p:tag name="RESOLUTION" val="1200"/>
  <p:tag name="TIMEOUT" val="15"/>
  <p:tag name="BOXWIDTH" val="348"/>
  <p:tag name="BOXHEIGHT" val="200"/>
  <p:tag name="BOXFONT" val="10"/>
  <p:tag name="BOXWRAP" val="False"/>
  <p:tag name="WORKAROUNDTRANSPARENCYBUG" val="False"/>
  <p:tag name="ALLOWFONTSUBSTITUTION" val="False"/>
  <p:tag name="BITMAPFORMAT" val="png16m"/>
  <p:tag name="ORIGWIDTH" val="283"/>
  <p:tag name="PICTUREFILESIZE" val="33449"/>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eft( \begin{array}{l}  x_{k+1} \\ d_{k+1} \\p_{k+1}  \end{array}&#10;\right) &amp;=&amp; \left( \begin{array}{ccc} A &amp; G_d &amp; 0\\ 0 &amp; I &amp; 0 \\ 0&amp;&#10;0 &amp;I \end{array}\right) \left( \begin{array}{l}  x_{k} \\ d_{k}&#10;\\p_{k}  \end{array} \right) +&#10;\left(\begin{array}{l}B\\0\\0\end{array}\right)u_k \nonumber \\&#10;y_k &amp;=&amp; \left( \begin{array}{ccc} C &amp; 0 &amp;&#10;G_p\end{array}\right)\left(\begin{array}{c}x_k&#10;\\d_k\\p_k\end{array}\right) \nonumber&#10;\end{eqnarray}&#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462"/>
  <p:tag name="PICTUREFILESIZE" val="66517"/>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pr(1 \rightarrow 2)$&#10;\end{document}&#10;"/>
  <p:tag name="EXTERNALNAME" val="txp_fig"/>
  <p:tag name="BLEND" val="False"/>
  <p:tag name="TRANSPARENT" val="True"/>
  <p:tag name="KEEPFILES" val="False"/>
  <p:tag name="DEBUGPAUSE" val="False"/>
  <p:tag name="RESOLUTION" val="1200"/>
  <p:tag name="TIMEOUT" val="(none)"/>
  <p:tag name="BOXWIDTH" val="348"/>
  <p:tag name="BOXHEIGHT" val="200"/>
  <p:tag name="BOXFONT" val="10"/>
  <p:tag name="BOXWRAP" val="False"/>
  <p:tag name="WORKAROUNDTRANSPARENCYBUG" val="False"/>
  <p:tag name="ALLOWFONTSUBSTITUTION" val="False"/>
  <p:tag name="BITMAPFORMAT" val="pngmono"/>
  <p:tag name="ORIGWIDTH" val="97"/>
  <p:tag name="PICTUREFILESIZE" val="460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가을">
  <a:themeElements>
    <a:clrScheme name="가을">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가을">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가을">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가을">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가을">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가을">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ppt/theme/themeOverride2.xml><?xml version="1.0" encoding="utf-8"?>
<a:themeOverride xmlns:a="http://schemas.openxmlformats.org/drawingml/2006/main">
  <a:clrScheme name="가을">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가을">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가을">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Median</Template>
  <TotalTime>13677</TotalTime>
  <Words>3270</Words>
  <Application>Microsoft Office PowerPoint</Application>
  <PresentationFormat>화면 슬라이드 쇼(4:3)</PresentationFormat>
  <Paragraphs>817</Paragraphs>
  <Slides>78</Slides>
  <Notes>31</Notes>
  <HiddenSlides>1</HiddenSlides>
  <MMClips>0</MMClips>
  <ScaleCrop>false</ScaleCrop>
  <HeadingPairs>
    <vt:vector size="6" baseType="variant">
      <vt:variant>
        <vt:lpstr>테마</vt:lpstr>
      </vt:variant>
      <vt:variant>
        <vt:i4>1</vt:i4>
      </vt:variant>
      <vt:variant>
        <vt:lpstr>포함된 OLE 서버</vt:lpstr>
      </vt:variant>
      <vt:variant>
        <vt:i4>2</vt:i4>
      </vt:variant>
      <vt:variant>
        <vt:lpstr>슬라이드 제목</vt:lpstr>
      </vt:variant>
      <vt:variant>
        <vt:i4>78</vt:i4>
      </vt:variant>
    </vt:vector>
  </HeadingPairs>
  <TitlesOfParts>
    <vt:vector size="81" baseType="lpstr">
      <vt:lpstr>가을</vt:lpstr>
      <vt:lpstr>수식</vt:lpstr>
      <vt:lpstr>Equation</vt:lpstr>
      <vt:lpstr>STOCHASTIC APPROACH To  State Estimation Current Status and Open Problems</vt:lpstr>
      <vt:lpstr>Some Questions Posed for This Session</vt:lpstr>
      <vt:lpstr>Part I</vt:lpstr>
      <vt:lpstr>The Need of State Estimation</vt:lpstr>
      <vt:lpstr>Deterministic vs. Stochastic Approaches</vt:lpstr>
      <vt:lpstr>Deterministic vs. Stochastic Approaches</vt:lpstr>
      <vt:lpstr>Is State Estimation A Technology?</vt:lpstr>
      <vt:lpstr>Part II</vt:lpstr>
      <vt:lpstr>Modeling Effort vs.  Available Measurement</vt:lpstr>
      <vt:lpstr>Illustrative Example</vt:lpstr>
      <vt:lpstr>Simulation results</vt:lpstr>
      <vt:lpstr>Illustrative Example</vt:lpstr>
      <vt:lpstr>Simulation results</vt:lpstr>
      <vt:lpstr>Characteristics of Industrial Process Control Problems</vt:lpstr>
      <vt:lpstr>Construction of a Linear Stochastic System Model for State Estimation</vt:lpstr>
      <vt:lpstr>A Major Concern: Non-Stationary Nature of Most Industrial Processes</vt:lpstr>
      <vt:lpstr>Potential Solution 1: On-Line Estimation of R1 and R2 (or the Filter Gain)</vt:lpstr>
      <vt:lpstr>ALS Formulation</vt:lpstr>
      <vt:lpstr>ALS Formulation</vt:lpstr>
      <vt:lpstr>Illustrative Example of ALS</vt:lpstr>
      <vt:lpstr>ALS vs. without ALS</vt:lpstr>
      <vt:lpstr>Potential Solution #2: Multi-Scenario Model w/ the HMM or MJLS Framework</vt:lpstr>
      <vt:lpstr> Markov Jump Linear System Restricted Case </vt:lpstr>
      <vt:lpstr>Illustrative Example:  input/ output disturbance models</vt:lpstr>
      <vt:lpstr>Disadvantages</vt:lpstr>
      <vt:lpstr>Potential disturbance scenario  probabilistic transitions b/w regimes</vt:lpstr>
      <vt:lpstr>Probabilistic transitions  Markov chain modeling</vt:lpstr>
      <vt:lpstr>Plant model –(1)  Markov Jump Linear System</vt:lpstr>
      <vt:lpstr>Plant model –(2)  Markov Jump Linear System</vt:lpstr>
      <vt:lpstr>Detectable formulation*   after differencing</vt:lpstr>
      <vt:lpstr>Example</vt:lpstr>
      <vt:lpstr>Simulations  4 scenarios*</vt:lpstr>
      <vt:lpstr>Four estimator/ controller designs</vt:lpstr>
      <vt:lpstr>Mean of relative squared error  (500 realizations*)</vt:lpstr>
      <vt:lpstr>Scenario 4  switching disturbance – y vs. time</vt:lpstr>
      <vt:lpstr>Construction of A Nonlinear Stochastic System Model for State Estimation</vt:lpstr>
      <vt:lpstr>Part III</vt:lpstr>
      <vt:lpstr>State of The Art</vt:lpstr>
      <vt:lpstr>EKF - Assessment</vt:lpstr>
      <vt:lpstr>Illustrative Example</vt:lpstr>
      <vt:lpstr>Steady-State Error Results – Despite Perfect Model Assumed.</vt:lpstr>
      <vt:lpstr>EKF vs. UKF</vt:lpstr>
      <vt:lpstr>EKF vs. UKF</vt:lpstr>
      <vt:lpstr>EKF vs. UKF: Illustrative Examples</vt:lpstr>
      <vt:lpstr>BATCH (Non-Recursive) Estimation: Joint-MAP Estimate</vt:lpstr>
      <vt:lpstr>Recursive: Moving Horizon Estimation</vt:lpstr>
      <vt:lpstr>MHE for Nonlinear Systems: Illustrative Examples</vt:lpstr>
      <vt:lpstr>MHE for Strongly Nonlinear Systems: Illustrative Examples</vt:lpstr>
      <vt:lpstr>MHE for Strongly Nonlinear Systems: Shortcomings and Challenges</vt:lpstr>
      <vt:lpstr>MHE for Strongly Nonlinear Systems: Shortcomings and Challenges</vt:lpstr>
      <vt:lpstr>MLE with Non-Gaussian Noises as Constrained QP</vt:lpstr>
      <vt:lpstr>MLE with Non-Gaussian Noises as Constrained QP</vt:lpstr>
      <vt:lpstr>Particle Filtering for Strongly Nonlinear Systems</vt:lpstr>
      <vt:lpstr>PF: Degeneracy Problem</vt:lpstr>
      <vt:lpstr>PF: Optimal Importance Density</vt:lpstr>
      <vt:lpstr>Particle Filtering for Strongly Nonlinear Systems: Illustrative Examples</vt:lpstr>
      <vt:lpstr>PF: Resampling</vt:lpstr>
      <vt:lpstr>Particle Filtering for Strongly Nonlinear Systems: Illustrative Examples</vt:lpstr>
      <vt:lpstr>Particle Filtering for Strongly Nonlinear Systems: Illustrative Example</vt:lpstr>
      <vt:lpstr>Particle Filtering for Strongly Nonlinear Systems: Shortcomings and Challenges</vt:lpstr>
      <vt:lpstr>Particle Filtering for Strongly Nonlinear Systems: Shortcomings and Challenges</vt:lpstr>
      <vt:lpstr>Integration of State Estimation and Control</vt:lpstr>
      <vt:lpstr>Part IV</vt:lpstr>
      <vt:lpstr>Nano-Sensor Arrays </vt:lpstr>
      <vt:lpstr>Applications of Nano-Sensor Arrays </vt:lpstr>
      <vt:lpstr>Local Sensor:  Parameter Estimation</vt:lpstr>
      <vt:lpstr>Local Sensor:  Some Results</vt:lpstr>
      <vt:lpstr>Nano-Sensor Arrays:  New Challenges in State Estimation</vt:lpstr>
      <vt:lpstr>Challenges</vt:lpstr>
      <vt:lpstr>Fast Moving Horizon Estimation</vt:lpstr>
      <vt:lpstr>Fast MHE:  Some Results</vt:lpstr>
      <vt:lpstr>Image / Spectroscopy Sensors</vt:lpstr>
      <vt:lpstr>Illustrative Example: Food Processing</vt:lpstr>
      <vt:lpstr>Image / Spectroscopy Sensors:  New Challenges in State Estimation</vt:lpstr>
      <vt:lpstr>Conclusion: Some Questions Posed for This Session</vt:lpstr>
      <vt:lpstr>Conclusion: Some Questions Posed for This Session</vt:lpstr>
      <vt:lpstr>Interesting Open Challenges!</vt:lpstr>
      <vt:lpstr>Acknowledgment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Estimation Current Status and Open Problems</dc:title>
  <dc:creator>jayhlee</dc:creator>
  <cp:lastModifiedBy>JHLee</cp:lastModifiedBy>
  <cp:revision>104</cp:revision>
  <dcterms:created xsi:type="dcterms:W3CDTF">2012-08-06T04:44:43Z</dcterms:created>
  <dcterms:modified xsi:type="dcterms:W3CDTF">2012-08-31T06:12:02Z</dcterms:modified>
</cp:coreProperties>
</file>